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8"/>
  </p:notesMasterIdLst>
  <p:handoutMasterIdLst>
    <p:handoutMasterId r:id="rId19"/>
  </p:handoutMasterIdLst>
  <p:sldIdLst>
    <p:sldId id="822" r:id="rId2"/>
    <p:sldId id="892" r:id="rId3"/>
    <p:sldId id="915" r:id="rId4"/>
    <p:sldId id="904" r:id="rId5"/>
    <p:sldId id="905" r:id="rId6"/>
    <p:sldId id="894" r:id="rId7"/>
    <p:sldId id="895" r:id="rId8"/>
    <p:sldId id="906" r:id="rId9"/>
    <p:sldId id="908" r:id="rId10"/>
    <p:sldId id="911" r:id="rId11"/>
    <p:sldId id="912" r:id="rId12"/>
    <p:sldId id="913" r:id="rId13"/>
    <p:sldId id="914" r:id="rId14"/>
    <p:sldId id="916" r:id="rId15"/>
    <p:sldId id="917" r:id="rId16"/>
    <p:sldId id="882" r:id="rId17"/>
  </p:sldIdLst>
  <p:sldSz cx="12192000" cy="6858000"/>
  <p:notesSz cx="6950075" cy="9236075"/>
  <p:defaultTextStyle>
    <a:defPPr>
      <a:defRPr lang="en-US"/>
    </a:defPPr>
    <a:lvl1pPr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0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0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0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0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0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2" pos="4416" userDrawn="1">
          <p15:clr>
            <a:srgbClr val="A4A3A4"/>
          </p15:clr>
        </p15:guide>
        <p15:guide id="3" orient="horz" pos="1488"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66"/>
    <a:srgbClr val="585858"/>
    <a:srgbClr val="3FADF7"/>
    <a:srgbClr val="016A3A"/>
    <a:srgbClr val="A8034F"/>
    <a:srgbClr val="7FC8FA"/>
    <a:srgbClr val="860000"/>
    <a:srgbClr val="002060"/>
    <a:srgbClr val="61BBFF"/>
    <a:srgbClr val="FF7D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320" autoAdjust="0"/>
    <p:restoredTop sz="83121" autoAdjust="0"/>
  </p:normalViewPr>
  <p:slideViewPr>
    <p:cSldViewPr snapToObjects="1" showGuides="1">
      <p:cViewPr varScale="1">
        <p:scale>
          <a:sx n="116" d="100"/>
          <a:sy n="116" d="100"/>
        </p:scale>
        <p:origin x="114" y="540"/>
      </p:cViewPr>
      <p:guideLst>
        <p:guide pos="4416"/>
        <p:guide orient="horz" pos="1488"/>
      </p:guideLst>
    </p:cSldViewPr>
  </p:slideViewPr>
  <p:outlineViewPr>
    <p:cViewPr>
      <p:scale>
        <a:sx n="33" d="100"/>
        <a:sy n="33" d="100"/>
      </p:scale>
      <p:origin x="0" y="0"/>
    </p:cViewPr>
  </p:outlineViewPr>
  <p:notesTextViewPr>
    <p:cViewPr>
      <p:scale>
        <a:sx n="3" d="2"/>
        <a:sy n="3" d="2"/>
      </p:scale>
      <p:origin x="0" y="0"/>
    </p:cViewPr>
  </p:notesTextViewPr>
  <p:sorterViewPr>
    <p:cViewPr>
      <p:scale>
        <a:sx n="180" d="100"/>
        <a:sy n="180" d="100"/>
      </p:scale>
      <p:origin x="0" y="0"/>
    </p:cViewPr>
  </p:sorterViewPr>
  <p:notesViewPr>
    <p:cSldViewPr snapToObjects="1" showGuides="1">
      <p:cViewPr varScale="1">
        <p:scale>
          <a:sx n="103" d="100"/>
          <a:sy n="103" d="100"/>
        </p:scale>
        <p:origin x="3474" y="10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12329" cy="462120"/>
          </a:xfrm>
          <a:prstGeom prst="rect">
            <a:avLst/>
          </a:prstGeom>
          <a:noFill/>
          <a:ln w="9525">
            <a:noFill/>
            <a:miter lim="800000"/>
            <a:headEnd/>
            <a:tailEnd/>
          </a:ln>
          <a:effectLst/>
        </p:spPr>
        <p:txBody>
          <a:bodyPr vert="horz" wrap="square" lIns="90763" tIns="45382" rIns="90763" bIns="45382" numCol="1" anchor="ctr" anchorCtr="0" compatLnSpc="1">
            <a:prstTxWarp prst="textNoShape">
              <a:avLst/>
            </a:prstTxWarp>
          </a:bodyPr>
          <a:lstStyle>
            <a:lvl1pPr eaLnBrk="0" hangingPunct="0">
              <a:defRPr sz="1000">
                <a:latin typeface="Arial" charset="0"/>
                <a:ea typeface="+mn-ea"/>
                <a:cs typeface="+mn-cs"/>
              </a:defRPr>
            </a:lvl1pPr>
          </a:lstStyle>
          <a:p>
            <a:pPr>
              <a:defRPr/>
            </a:pPr>
            <a:endParaRPr lang="en-US"/>
          </a:p>
        </p:txBody>
      </p:sp>
      <p:sp>
        <p:nvSpPr>
          <p:cNvPr id="19459" name="Rectangle 3"/>
          <p:cNvSpPr>
            <a:spLocks noGrp="1" noChangeArrowheads="1"/>
          </p:cNvSpPr>
          <p:nvPr>
            <p:ph type="dt" sz="quarter" idx="1"/>
          </p:nvPr>
        </p:nvSpPr>
        <p:spPr bwMode="auto">
          <a:xfrm>
            <a:off x="3937747" y="0"/>
            <a:ext cx="3012329" cy="462120"/>
          </a:xfrm>
          <a:prstGeom prst="rect">
            <a:avLst/>
          </a:prstGeom>
          <a:noFill/>
          <a:ln w="9525">
            <a:noFill/>
            <a:miter lim="800000"/>
            <a:headEnd/>
            <a:tailEnd/>
          </a:ln>
          <a:effectLst/>
        </p:spPr>
        <p:txBody>
          <a:bodyPr vert="horz" wrap="square" lIns="90763" tIns="45382" rIns="90763" bIns="45382" numCol="1" anchor="ctr" anchorCtr="0" compatLnSpc="1">
            <a:prstTxWarp prst="textNoShape">
              <a:avLst/>
            </a:prstTxWarp>
          </a:bodyPr>
          <a:lstStyle>
            <a:lvl1pPr algn="r" eaLnBrk="0" hangingPunct="0">
              <a:defRPr sz="1000">
                <a:latin typeface="Arial" charset="0"/>
                <a:ea typeface="+mn-ea"/>
                <a:cs typeface="+mn-cs"/>
              </a:defRPr>
            </a:lvl1pPr>
          </a:lstStyle>
          <a:p>
            <a:pPr>
              <a:defRPr/>
            </a:pPr>
            <a:endParaRPr lang="en-US"/>
          </a:p>
        </p:txBody>
      </p:sp>
      <p:sp>
        <p:nvSpPr>
          <p:cNvPr id="19460" name="Rectangle 4"/>
          <p:cNvSpPr>
            <a:spLocks noGrp="1" noChangeArrowheads="1"/>
          </p:cNvSpPr>
          <p:nvPr>
            <p:ph type="ftr" sz="quarter" idx="2"/>
          </p:nvPr>
        </p:nvSpPr>
        <p:spPr bwMode="auto">
          <a:xfrm>
            <a:off x="0" y="8773957"/>
            <a:ext cx="3012329" cy="462119"/>
          </a:xfrm>
          <a:prstGeom prst="rect">
            <a:avLst/>
          </a:prstGeom>
          <a:noFill/>
          <a:ln w="9525">
            <a:noFill/>
            <a:miter lim="800000"/>
            <a:headEnd/>
            <a:tailEnd/>
          </a:ln>
          <a:effectLst/>
        </p:spPr>
        <p:txBody>
          <a:bodyPr vert="horz" wrap="square" lIns="90763" tIns="45382" rIns="90763" bIns="45382" numCol="1" anchor="ctr" anchorCtr="0" compatLnSpc="1">
            <a:prstTxWarp prst="textNoShape">
              <a:avLst/>
            </a:prstTxWarp>
          </a:bodyPr>
          <a:lstStyle>
            <a:lvl1pPr eaLnBrk="0" hangingPunct="0">
              <a:defRPr sz="1000">
                <a:latin typeface="Arial" charset="0"/>
                <a:ea typeface="+mn-ea"/>
                <a:cs typeface="+mn-cs"/>
              </a:defRPr>
            </a:lvl1pPr>
          </a:lstStyle>
          <a:p>
            <a:pPr>
              <a:defRPr/>
            </a:pPr>
            <a:endParaRPr lang="en-US"/>
          </a:p>
        </p:txBody>
      </p:sp>
      <p:sp>
        <p:nvSpPr>
          <p:cNvPr id="19461" name="Rectangle 5"/>
          <p:cNvSpPr>
            <a:spLocks noGrp="1" noChangeArrowheads="1"/>
          </p:cNvSpPr>
          <p:nvPr>
            <p:ph type="sldNum" sz="quarter" idx="3"/>
          </p:nvPr>
        </p:nvSpPr>
        <p:spPr bwMode="auto">
          <a:xfrm>
            <a:off x="3937747" y="8773957"/>
            <a:ext cx="3012329" cy="462119"/>
          </a:xfrm>
          <a:prstGeom prst="rect">
            <a:avLst/>
          </a:prstGeom>
          <a:noFill/>
          <a:ln w="9525">
            <a:noFill/>
            <a:miter lim="800000"/>
            <a:headEnd/>
            <a:tailEnd/>
          </a:ln>
          <a:effectLst/>
        </p:spPr>
        <p:txBody>
          <a:bodyPr vert="horz" wrap="square" lIns="90763" tIns="45382" rIns="90763" bIns="45382" numCol="1" anchor="ctr" anchorCtr="0" compatLnSpc="1">
            <a:prstTxWarp prst="textNoShape">
              <a:avLst/>
            </a:prstTxWarp>
          </a:bodyPr>
          <a:lstStyle>
            <a:lvl1pPr algn="r" eaLnBrk="0" hangingPunct="0">
              <a:defRPr sz="1000"/>
            </a:lvl1pPr>
          </a:lstStyle>
          <a:p>
            <a:fld id="{7C1994C7-E747-4F6C-8E7F-88DAEB129A82}" type="slidenum">
              <a:rPr lang="en-US"/>
              <a:pPr/>
              <a:t>‹#›</a:t>
            </a:fld>
            <a:endParaRPr lang="en-US"/>
          </a:p>
        </p:txBody>
      </p:sp>
    </p:spTree>
    <p:extLst>
      <p:ext uri="{BB962C8B-B14F-4D97-AF65-F5344CB8AC3E}">
        <p14:creationId xmlns:p14="http://schemas.microsoft.com/office/powerpoint/2010/main" val="3604004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12329" cy="462120"/>
          </a:xfrm>
          <a:prstGeom prst="rect">
            <a:avLst/>
          </a:prstGeom>
          <a:noFill/>
          <a:ln w="9525">
            <a:noFill/>
            <a:miter lim="800000"/>
            <a:headEnd/>
            <a:tailEnd/>
          </a:ln>
          <a:effectLst/>
        </p:spPr>
        <p:txBody>
          <a:bodyPr vert="horz" wrap="square" lIns="90763" tIns="45382" rIns="90763" bIns="45382" numCol="1" anchor="ctr" anchorCtr="0" compatLnSpc="1">
            <a:prstTxWarp prst="textNoShape">
              <a:avLst/>
            </a:prstTxWarp>
          </a:bodyPr>
          <a:lstStyle>
            <a:lvl1pPr eaLnBrk="0" hangingPunct="0">
              <a:defRPr sz="1000">
                <a:latin typeface="Arial" charset="0"/>
                <a:ea typeface="+mn-ea"/>
                <a:cs typeface="+mn-cs"/>
              </a:defRPr>
            </a:lvl1pPr>
          </a:lstStyle>
          <a:p>
            <a:pPr>
              <a:defRPr/>
            </a:pPr>
            <a:endParaRPr lang="en-US"/>
          </a:p>
        </p:txBody>
      </p:sp>
      <p:sp>
        <p:nvSpPr>
          <p:cNvPr id="6147" name="Rectangle 3"/>
          <p:cNvSpPr>
            <a:spLocks noGrp="1" noChangeArrowheads="1"/>
          </p:cNvSpPr>
          <p:nvPr>
            <p:ph type="dt" idx="1"/>
          </p:nvPr>
        </p:nvSpPr>
        <p:spPr bwMode="auto">
          <a:xfrm>
            <a:off x="3937747" y="0"/>
            <a:ext cx="3012329" cy="462120"/>
          </a:xfrm>
          <a:prstGeom prst="rect">
            <a:avLst/>
          </a:prstGeom>
          <a:noFill/>
          <a:ln w="9525">
            <a:noFill/>
            <a:miter lim="800000"/>
            <a:headEnd/>
            <a:tailEnd/>
          </a:ln>
          <a:effectLst/>
        </p:spPr>
        <p:txBody>
          <a:bodyPr vert="horz" wrap="square" lIns="90763" tIns="45382" rIns="90763" bIns="45382" numCol="1" anchor="ctr" anchorCtr="0" compatLnSpc="1">
            <a:prstTxWarp prst="textNoShape">
              <a:avLst/>
            </a:prstTxWarp>
          </a:bodyPr>
          <a:lstStyle>
            <a:lvl1pPr algn="r" eaLnBrk="0" hangingPunct="0">
              <a:defRPr sz="1000">
                <a:latin typeface="Arial" charset="0"/>
                <a:ea typeface="+mn-ea"/>
                <a:cs typeface="+mn-cs"/>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396875" y="692150"/>
            <a:ext cx="6156325" cy="34639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26992" y="4387767"/>
            <a:ext cx="5096092" cy="4155919"/>
          </a:xfrm>
          <a:prstGeom prst="rect">
            <a:avLst/>
          </a:prstGeom>
          <a:noFill/>
          <a:ln w="9525">
            <a:noFill/>
            <a:miter lim="800000"/>
            <a:headEnd/>
            <a:tailEnd/>
          </a:ln>
          <a:effectLst/>
        </p:spPr>
        <p:txBody>
          <a:bodyPr vert="horz" wrap="square" lIns="90763" tIns="45382" rIns="90763" bIns="4538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73957"/>
            <a:ext cx="3012329" cy="462119"/>
          </a:xfrm>
          <a:prstGeom prst="rect">
            <a:avLst/>
          </a:prstGeom>
          <a:noFill/>
          <a:ln w="9525">
            <a:noFill/>
            <a:miter lim="800000"/>
            <a:headEnd/>
            <a:tailEnd/>
          </a:ln>
          <a:effectLst/>
        </p:spPr>
        <p:txBody>
          <a:bodyPr vert="horz" wrap="square" lIns="90763" tIns="45382" rIns="90763" bIns="45382" numCol="1" anchor="ctr" anchorCtr="0" compatLnSpc="1">
            <a:prstTxWarp prst="textNoShape">
              <a:avLst/>
            </a:prstTxWarp>
          </a:bodyPr>
          <a:lstStyle>
            <a:lvl1pPr eaLnBrk="0" hangingPunct="0">
              <a:defRPr sz="1000">
                <a:latin typeface="Arial" charset="0"/>
                <a:ea typeface="+mn-ea"/>
                <a:cs typeface="+mn-cs"/>
              </a:defRPr>
            </a:lvl1pPr>
          </a:lstStyle>
          <a:p>
            <a:pPr>
              <a:defRPr/>
            </a:pPr>
            <a:endParaRPr lang="en-US"/>
          </a:p>
        </p:txBody>
      </p:sp>
      <p:sp>
        <p:nvSpPr>
          <p:cNvPr id="6151" name="Rectangle 7"/>
          <p:cNvSpPr>
            <a:spLocks noGrp="1" noChangeArrowheads="1"/>
          </p:cNvSpPr>
          <p:nvPr>
            <p:ph type="sldNum" sz="quarter" idx="5"/>
          </p:nvPr>
        </p:nvSpPr>
        <p:spPr bwMode="auto">
          <a:xfrm>
            <a:off x="3937747" y="8773957"/>
            <a:ext cx="3012329" cy="462119"/>
          </a:xfrm>
          <a:prstGeom prst="rect">
            <a:avLst/>
          </a:prstGeom>
          <a:noFill/>
          <a:ln w="9525">
            <a:noFill/>
            <a:miter lim="800000"/>
            <a:headEnd/>
            <a:tailEnd/>
          </a:ln>
          <a:effectLst/>
        </p:spPr>
        <p:txBody>
          <a:bodyPr vert="horz" wrap="square" lIns="90763" tIns="45382" rIns="90763" bIns="45382" numCol="1" anchor="ctr" anchorCtr="0" compatLnSpc="1">
            <a:prstTxWarp prst="textNoShape">
              <a:avLst/>
            </a:prstTxWarp>
          </a:bodyPr>
          <a:lstStyle>
            <a:lvl1pPr algn="r" eaLnBrk="0" hangingPunct="0">
              <a:defRPr sz="1000"/>
            </a:lvl1pPr>
          </a:lstStyle>
          <a:p>
            <a:fld id="{47A63D42-C47A-45C5-B616-715CC7CBDE67}" type="slidenum">
              <a:rPr lang="en-US"/>
              <a:pPr/>
              <a:t>‹#›</a:t>
            </a:fld>
            <a:endParaRPr lang="en-US"/>
          </a:p>
        </p:txBody>
      </p:sp>
    </p:spTree>
    <p:extLst>
      <p:ext uri="{BB962C8B-B14F-4D97-AF65-F5344CB8AC3E}">
        <p14:creationId xmlns:p14="http://schemas.microsoft.com/office/powerpoint/2010/main" val="42846209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47A63D42-C47A-45C5-B616-715CC7CBDE67}" type="slidenum">
              <a:rPr lang="en-US" smtClean="0"/>
              <a:pPr/>
              <a:t>1</a:t>
            </a:fld>
            <a:endParaRPr lang="en-US"/>
          </a:p>
        </p:txBody>
      </p:sp>
    </p:spTree>
    <p:extLst>
      <p:ext uri="{BB962C8B-B14F-4D97-AF65-F5344CB8AC3E}">
        <p14:creationId xmlns:p14="http://schemas.microsoft.com/office/powerpoint/2010/main" val="3375724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Introduction</a:t>
            </a:r>
            <a:r>
              <a:rPr lang="en-US" baseline="0" dirty="0" smtClean="0"/>
              <a:t> of sugammadex to the US market in December of 2015 changed the landscape </a:t>
            </a:r>
            <a:endParaRPr lang="en-US" dirty="0"/>
          </a:p>
        </p:txBody>
      </p:sp>
      <p:sp>
        <p:nvSpPr>
          <p:cNvPr id="4" name="Slide Number Placeholder 3"/>
          <p:cNvSpPr>
            <a:spLocks noGrp="1"/>
          </p:cNvSpPr>
          <p:nvPr>
            <p:ph type="sldNum" sz="quarter" idx="10"/>
          </p:nvPr>
        </p:nvSpPr>
        <p:spPr/>
        <p:txBody>
          <a:bodyPr/>
          <a:lstStyle/>
          <a:p>
            <a:fld id="{47A63D42-C47A-45C5-B616-715CC7CBDE67}" type="slidenum">
              <a:rPr lang="en-US" smtClean="0"/>
              <a:pPr/>
              <a:t>14</a:t>
            </a:fld>
            <a:endParaRPr lang="en-US" dirty="0"/>
          </a:p>
        </p:txBody>
      </p:sp>
    </p:spTree>
    <p:extLst>
      <p:ext uri="{BB962C8B-B14F-4D97-AF65-F5344CB8AC3E}">
        <p14:creationId xmlns:p14="http://schemas.microsoft.com/office/powerpoint/2010/main" val="2964313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Introduction</a:t>
            </a:r>
            <a:r>
              <a:rPr lang="en-US" baseline="0" dirty="0" smtClean="0"/>
              <a:t> of sugammadex to the US market in December of 2015 changed the landscape </a:t>
            </a:r>
            <a:endParaRPr lang="en-US" dirty="0"/>
          </a:p>
        </p:txBody>
      </p:sp>
      <p:sp>
        <p:nvSpPr>
          <p:cNvPr id="4" name="Slide Number Placeholder 3"/>
          <p:cNvSpPr>
            <a:spLocks noGrp="1"/>
          </p:cNvSpPr>
          <p:nvPr>
            <p:ph type="sldNum" sz="quarter" idx="10"/>
          </p:nvPr>
        </p:nvSpPr>
        <p:spPr/>
        <p:txBody>
          <a:bodyPr/>
          <a:lstStyle/>
          <a:p>
            <a:fld id="{47A63D42-C47A-45C5-B616-715CC7CBDE67}" type="slidenum">
              <a:rPr lang="en-US" smtClean="0"/>
              <a:pPr/>
              <a:t>15</a:t>
            </a:fld>
            <a:endParaRPr lang="en-US" dirty="0"/>
          </a:p>
        </p:txBody>
      </p:sp>
    </p:spTree>
    <p:extLst>
      <p:ext uri="{BB962C8B-B14F-4D97-AF65-F5344CB8AC3E}">
        <p14:creationId xmlns:p14="http://schemas.microsoft.com/office/powerpoint/2010/main" val="2956294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A63D42-C47A-45C5-B616-715CC7CBDE67}" type="slidenum">
              <a:rPr lang="en-US" smtClean="0"/>
              <a:pPr/>
              <a:t>16</a:t>
            </a:fld>
            <a:endParaRPr lang="en-US"/>
          </a:p>
        </p:txBody>
      </p:sp>
    </p:spTree>
    <p:extLst>
      <p:ext uri="{BB962C8B-B14F-4D97-AF65-F5344CB8AC3E}">
        <p14:creationId xmlns:p14="http://schemas.microsoft.com/office/powerpoint/2010/main" val="1736563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Introduction</a:t>
            </a:r>
            <a:r>
              <a:rPr lang="en-US" baseline="0" dirty="0" smtClean="0"/>
              <a:t> of sugammadex to the US market in December of 2015 changed the landscape </a:t>
            </a:r>
            <a:endParaRPr lang="en-US" dirty="0"/>
          </a:p>
        </p:txBody>
      </p:sp>
      <p:sp>
        <p:nvSpPr>
          <p:cNvPr id="4" name="Slide Number Placeholder 3"/>
          <p:cNvSpPr>
            <a:spLocks noGrp="1"/>
          </p:cNvSpPr>
          <p:nvPr>
            <p:ph type="sldNum" sz="quarter" idx="10"/>
          </p:nvPr>
        </p:nvSpPr>
        <p:spPr/>
        <p:txBody>
          <a:bodyPr/>
          <a:lstStyle/>
          <a:p>
            <a:fld id="{47A63D42-C47A-45C5-B616-715CC7CBDE67}" type="slidenum">
              <a:rPr lang="en-US" smtClean="0"/>
              <a:pPr/>
              <a:t>2</a:t>
            </a:fld>
            <a:endParaRPr lang="en-US" dirty="0"/>
          </a:p>
        </p:txBody>
      </p:sp>
    </p:spTree>
    <p:extLst>
      <p:ext uri="{BB962C8B-B14F-4D97-AF65-F5344CB8AC3E}">
        <p14:creationId xmlns:p14="http://schemas.microsoft.com/office/powerpoint/2010/main" val="13718388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Introduction</a:t>
            </a:r>
            <a:r>
              <a:rPr lang="en-US" baseline="0" dirty="0" smtClean="0"/>
              <a:t> of sugammadex to the US market in December of 2015 changed the landscape </a:t>
            </a:r>
            <a:endParaRPr lang="en-US" dirty="0"/>
          </a:p>
        </p:txBody>
      </p:sp>
      <p:sp>
        <p:nvSpPr>
          <p:cNvPr id="4" name="Slide Number Placeholder 3"/>
          <p:cNvSpPr>
            <a:spLocks noGrp="1"/>
          </p:cNvSpPr>
          <p:nvPr>
            <p:ph type="sldNum" sz="quarter" idx="10"/>
          </p:nvPr>
        </p:nvSpPr>
        <p:spPr/>
        <p:txBody>
          <a:bodyPr/>
          <a:lstStyle/>
          <a:p>
            <a:fld id="{47A63D42-C47A-45C5-B616-715CC7CBDE67}" type="slidenum">
              <a:rPr lang="en-US" smtClean="0"/>
              <a:pPr/>
              <a:t>3</a:t>
            </a:fld>
            <a:endParaRPr lang="en-US" dirty="0"/>
          </a:p>
        </p:txBody>
      </p:sp>
    </p:spTree>
    <p:extLst>
      <p:ext uri="{BB962C8B-B14F-4D97-AF65-F5344CB8AC3E}">
        <p14:creationId xmlns:p14="http://schemas.microsoft.com/office/powerpoint/2010/main" val="4023322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The </a:t>
            </a:r>
            <a:r>
              <a:rPr lang="en-US" dirty="0" err="1" smtClean="0"/>
              <a:t>presugammadex</a:t>
            </a:r>
            <a:r>
              <a:rPr lang="en-US" dirty="0" smtClean="0"/>
              <a:t> period</a:t>
            </a:r>
          </a:p>
          <a:p>
            <a:pPr lvl="1"/>
            <a:r>
              <a:rPr lang="en-US" dirty="0" smtClean="0"/>
              <a:t>The transitional period =  first 6 months after sugammadex was utilized at each institution</a:t>
            </a:r>
          </a:p>
          <a:p>
            <a:pPr lvl="2"/>
            <a:r>
              <a:rPr lang="en-US" dirty="0" smtClean="0"/>
              <a:t>excluded from the primary analysis</a:t>
            </a:r>
          </a:p>
          <a:p>
            <a:pPr lvl="1"/>
            <a:r>
              <a:rPr lang="en-US" dirty="0" smtClean="0"/>
              <a:t>The </a:t>
            </a:r>
            <a:r>
              <a:rPr lang="en-US" dirty="0" err="1" smtClean="0"/>
              <a:t>postsugammadex</a:t>
            </a:r>
            <a:r>
              <a:rPr lang="en-US" dirty="0" smtClean="0"/>
              <a:t> period = defined as 6 months after first sugammadex use at each institution</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47A63D42-C47A-45C5-B616-715CC7CBDE67}" type="slidenum">
              <a:rPr lang="en-US" smtClean="0"/>
              <a:pPr/>
              <a:t>4</a:t>
            </a:fld>
            <a:endParaRPr lang="en-US" dirty="0"/>
          </a:p>
        </p:txBody>
      </p:sp>
    </p:spTree>
    <p:extLst>
      <p:ext uri="{BB962C8B-B14F-4D97-AF65-F5344CB8AC3E}">
        <p14:creationId xmlns:p14="http://schemas.microsoft.com/office/powerpoint/2010/main" val="3786348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47A63D42-C47A-45C5-B616-715CC7CBDE67}" type="slidenum">
              <a:rPr lang="en-US" smtClean="0"/>
              <a:pPr/>
              <a:t>5</a:t>
            </a:fld>
            <a:endParaRPr lang="en-US" dirty="0"/>
          </a:p>
        </p:txBody>
      </p:sp>
    </p:spTree>
    <p:extLst>
      <p:ext uri="{BB962C8B-B14F-4D97-AF65-F5344CB8AC3E}">
        <p14:creationId xmlns:p14="http://schemas.microsoft.com/office/powerpoint/2010/main" val="3236948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smtClean="0"/>
              <a:t>Covariates of interest included patient-level factors,</a:t>
            </a:r>
          </a:p>
          <a:p>
            <a:pPr marL="171450" indent="-171450">
              <a:buFontTx/>
              <a:buChar char="-"/>
            </a:pPr>
            <a:r>
              <a:rPr lang="en-US" dirty="0" smtClean="0"/>
              <a:t>such as age, height, weight, sex, ASA physical status,</a:t>
            </a:r>
          </a:p>
          <a:p>
            <a:pPr marL="171450" indent="-171450">
              <a:buFontTx/>
              <a:buChar char="-"/>
            </a:pPr>
            <a:r>
              <a:rPr lang="en-US" dirty="0" smtClean="0"/>
              <a:t>emergent status, World Health Organization (WHO)</a:t>
            </a:r>
          </a:p>
          <a:p>
            <a:pPr marL="171450" indent="-171450">
              <a:buFontTx/>
              <a:buChar char="-"/>
            </a:pPr>
            <a:r>
              <a:rPr lang="en-US" dirty="0" smtClean="0"/>
              <a:t>body mass index (BMI) category, and Elixhauser</a:t>
            </a:r>
          </a:p>
          <a:p>
            <a:pPr marL="171450" indent="-171450">
              <a:buFontTx/>
              <a:buChar char="-"/>
            </a:pPr>
            <a:r>
              <a:rPr lang="en-US" dirty="0" smtClean="0"/>
              <a:t>comorbidities.</a:t>
            </a:r>
          </a:p>
          <a:p>
            <a:pPr marL="171450" indent="-171450">
              <a:buFontTx/>
              <a:buChar char="-"/>
            </a:pPr>
            <a:r>
              <a:rPr lang="en-US" dirty="0" smtClean="0"/>
              <a:t>Case-level covariates consisted of surgical procedures</a:t>
            </a:r>
          </a:p>
          <a:p>
            <a:pPr marL="171450" indent="-171450">
              <a:buFontTx/>
              <a:buChar char="-"/>
            </a:pPr>
            <a:r>
              <a:rPr lang="en-US" dirty="0" smtClean="0"/>
              <a:t>defined by anesthesia Current Procedural</a:t>
            </a:r>
          </a:p>
          <a:p>
            <a:pPr marL="171450" indent="-171450">
              <a:buFontTx/>
              <a:buChar char="-"/>
            </a:pPr>
            <a:r>
              <a:rPr lang="en-US" dirty="0" smtClean="0"/>
              <a:t>Terminology (CPT) codes grouped by body region,</a:t>
            </a:r>
          </a:p>
          <a:p>
            <a:pPr marL="171450" indent="-171450">
              <a:buFontTx/>
              <a:buChar char="-"/>
            </a:pPr>
            <a:r>
              <a:rPr lang="en-US" dirty="0" smtClean="0"/>
              <a:t>admission type, number of documented train-of-four</a:t>
            </a:r>
          </a:p>
          <a:p>
            <a:pPr marL="171450" indent="-171450">
              <a:buFontTx/>
              <a:buChar char="-"/>
            </a:pPr>
            <a:r>
              <a:rPr lang="en-US" dirty="0" smtClean="0"/>
              <a:t>counts (</a:t>
            </a:r>
            <a:r>
              <a:rPr lang="en-US" dirty="0" err="1" smtClean="0"/>
              <a:t>TOFc</a:t>
            </a:r>
            <a:r>
              <a:rPr lang="en-US" dirty="0" smtClean="0"/>
              <a:t>), last documented </a:t>
            </a:r>
            <a:r>
              <a:rPr lang="en-US" dirty="0" err="1" smtClean="0"/>
              <a:t>TOFc</a:t>
            </a:r>
            <a:r>
              <a:rPr lang="en-US" dirty="0" smtClean="0"/>
              <a:t> before extubation,</a:t>
            </a:r>
          </a:p>
          <a:p>
            <a:pPr marL="171450" indent="-171450">
              <a:buFontTx/>
              <a:buChar char="-"/>
            </a:pPr>
            <a:r>
              <a:rPr lang="en-US" dirty="0" smtClean="0"/>
              <a:t>anesthesia type, primary in-room provider (faculty,</a:t>
            </a:r>
          </a:p>
          <a:p>
            <a:pPr marL="171450" indent="-171450">
              <a:buFontTx/>
              <a:buChar char="-"/>
            </a:pPr>
            <a:r>
              <a:rPr lang="en-US" dirty="0" smtClean="0"/>
              <a:t>certified registered nurse anesthetist [CRNA], or</a:t>
            </a:r>
          </a:p>
          <a:p>
            <a:pPr marL="171450" indent="-171450">
              <a:buFontTx/>
              <a:buChar char="-"/>
            </a:pPr>
            <a:r>
              <a:rPr lang="en-US" dirty="0" smtClean="0"/>
              <a:t>resident), and intraoperative timed events: time from</a:t>
            </a:r>
          </a:p>
          <a:p>
            <a:pPr marL="171450" indent="-171450">
              <a:buFontTx/>
              <a:buChar char="-"/>
            </a:pPr>
            <a:r>
              <a:rPr lang="en-US" dirty="0" smtClean="0"/>
              <a:t>last NMB dose to first reversal, time from first reversal</a:t>
            </a:r>
          </a:p>
          <a:p>
            <a:pPr marL="171450" indent="-171450">
              <a:buFontTx/>
              <a:buChar char="-"/>
            </a:pPr>
            <a:r>
              <a:rPr lang="en-US" dirty="0" smtClean="0"/>
              <a:t>to extubation, and time from last NMB to extubation.</a:t>
            </a:r>
          </a:p>
          <a:p>
            <a:pPr marL="171450" indent="-171450">
              <a:buFontTx/>
              <a:buChar char="-"/>
            </a:pPr>
            <a:r>
              <a:rPr lang="en-US" dirty="0" smtClean="0"/>
              <a:t>Peripheral nerve stimulators were used to provide</a:t>
            </a:r>
          </a:p>
          <a:p>
            <a:pPr marL="171450" indent="-171450">
              <a:buFontTx/>
              <a:buChar char="-"/>
            </a:pPr>
            <a:r>
              <a:rPr lang="en-US" dirty="0" smtClean="0"/>
              <a:t>qualitative measurement of NMB. Institution-specific</a:t>
            </a:r>
          </a:p>
          <a:p>
            <a:pPr marL="171450" indent="-171450">
              <a:buFontTx/>
              <a:buChar char="-"/>
            </a:pPr>
            <a:r>
              <a:rPr lang="en-US" dirty="0" smtClean="0"/>
              <a:t>characteristics included university affiliation and</a:t>
            </a:r>
          </a:p>
          <a:p>
            <a:pPr marL="171450" indent="-171450">
              <a:buFontTx/>
              <a:buChar char="-"/>
            </a:pPr>
            <a:r>
              <a:rPr lang="en-US" dirty="0" smtClean="0"/>
              <a:t>number of days since the first sugammadex case.</a:t>
            </a:r>
          </a:p>
          <a:p>
            <a:pPr marL="171450" indent="-171450">
              <a:buFontTx/>
              <a:buChar char="-"/>
            </a:pPr>
            <a:r>
              <a:rPr lang="en-US" dirty="0" smtClean="0"/>
              <a:t>Additionally, participating institutions were asked</a:t>
            </a:r>
          </a:p>
          <a:p>
            <a:pPr marL="171450" indent="-171450">
              <a:buFontTx/>
              <a:buChar char="-"/>
            </a:pPr>
            <a:r>
              <a:rPr lang="en-US" dirty="0" smtClean="0"/>
              <a:t>whether any institution-specific protocols or restrictions</a:t>
            </a:r>
          </a:p>
          <a:p>
            <a:pPr marL="171450" indent="-171450">
              <a:buFontTx/>
              <a:buChar char="-"/>
            </a:pPr>
            <a:r>
              <a:rPr lang="en-US" dirty="0" smtClean="0"/>
              <a:t>regarding local use of sugammadex existed;</a:t>
            </a:r>
          </a:p>
          <a:p>
            <a:pPr marL="171450" indent="-171450">
              <a:buFontTx/>
              <a:buChar char="-"/>
            </a:pPr>
            <a:r>
              <a:rPr lang="en-US" dirty="0" smtClean="0"/>
              <a:t>responses were recorded as a Boolean yes or no.</a:t>
            </a:r>
            <a:endParaRPr lang="en-US" dirty="0"/>
          </a:p>
        </p:txBody>
      </p:sp>
      <p:sp>
        <p:nvSpPr>
          <p:cNvPr id="4" name="Slide Number Placeholder 3"/>
          <p:cNvSpPr>
            <a:spLocks noGrp="1"/>
          </p:cNvSpPr>
          <p:nvPr>
            <p:ph type="sldNum" sz="quarter" idx="10"/>
          </p:nvPr>
        </p:nvSpPr>
        <p:spPr/>
        <p:txBody>
          <a:bodyPr/>
          <a:lstStyle/>
          <a:p>
            <a:fld id="{47A63D42-C47A-45C5-B616-715CC7CBDE67}" type="slidenum">
              <a:rPr lang="en-US" smtClean="0"/>
              <a:pPr/>
              <a:t>6</a:t>
            </a:fld>
            <a:endParaRPr lang="en-US" dirty="0"/>
          </a:p>
        </p:txBody>
      </p:sp>
    </p:spTree>
    <p:extLst>
      <p:ext uri="{BB962C8B-B14F-4D97-AF65-F5344CB8AC3E}">
        <p14:creationId xmlns:p14="http://schemas.microsoft.com/office/powerpoint/2010/main" val="19892945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Arial" charset="0"/>
                <a:ea typeface="ＭＳ Ｐゴシック" charset="0"/>
                <a:cs typeface="ＭＳ Ｐゴシック" charset="0"/>
              </a:rPr>
              <a:t>To evaluate how practice patterns change over time with the introduction of a new medication, the distribution of cases by reversal category was plotted per month since the FDA approval of sugammadex on December 15, 2015. Despite the single time point of sugammadex FDA approval, each hospital goes through its own process to add a medication to inpatient formulary and make it available for use. The date of first documented sugammadex administration at each institution was recorded. </a:t>
            </a:r>
          </a:p>
          <a:p>
            <a:endParaRPr lang="en-US" sz="1200" b="0" i="0" u="none" strike="noStrike" kern="1200" baseline="0" dirty="0" smtClean="0">
              <a:solidFill>
                <a:schemeClr val="tx1"/>
              </a:solidFill>
              <a:latin typeface="Arial" charset="0"/>
              <a:ea typeface="ＭＳ Ｐゴシック" charset="0"/>
            </a:endParaRPr>
          </a:p>
          <a:p>
            <a:r>
              <a:rPr lang="en-US" sz="1200" b="0" i="0" u="none" strike="noStrike" kern="1200" baseline="0" dirty="0" smtClean="0">
                <a:solidFill>
                  <a:schemeClr val="tx1"/>
                </a:solidFill>
                <a:latin typeface="Arial" charset="0"/>
                <a:ea typeface="ＭＳ Ｐゴシック" charset="0"/>
                <a:cs typeface="ＭＳ Ｐゴシック" charset="0"/>
              </a:rPr>
              <a:t>Variation in NMB management before sugammadex availability and after 6 months of availability was compared using Pearson χ2 tests or</a:t>
            </a:r>
          </a:p>
          <a:p>
            <a:r>
              <a:rPr lang="en-US" sz="1200" b="0" i="0" u="none" strike="noStrike" kern="1200" baseline="0" dirty="0" smtClean="0">
                <a:solidFill>
                  <a:schemeClr val="tx1"/>
                </a:solidFill>
                <a:latin typeface="Arial" charset="0"/>
                <a:ea typeface="ＭＳ Ｐゴシック" charset="0"/>
                <a:cs typeface="ＭＳ Ｐゴシック" charset="0"/>
              </a:rPr>
              <a:t>Mann–Whitney </a:t>
            </a:r>
            <a:r>
              <a:rPr lang="en-US" sz="1200" b="0" i="1" u="none" strike="noStrike" kern="1200" baseline="0" dirty="0" smtClean="0">
                <a:solidFill>
                  <a:schemeClr val="tx1"/>
                </a:solidFill>
                <a:latin typeface="Arial" charset="0"/>
                <a:ea typeface="ＭＳ Ｐゴシック" charset="0"/>
                <a:cs typeface="ＭＳ Ｐゴシック" charset="0"/>
              </a:rPr>
              <a:t>U </a:t>
            </a:r>
            <a:r>
              <a:rPr lang="en-US" sz="1200" b="0" i="0" u="none" strike="noStrike" kern="1200" baseline="0" dirty="0" smtClean="0">
                <a:solidFill>
                  <a:schemeClr val="tx1"/>
                </a:solidFill>
                <a:latin typeface="Arial" charset="0"/>
                <a:ea typeface="ＭＳ Ｐゴシック" charset="0"/>
                <a:cs typeface="ＭＳ Ｐゴシック" charset="0"/>
              </a:rPr>
              <a:t>tests, as appropriate</a:t>
            </a:r>
            <a:endParaRPr lang="en-US" dirty="0"/>
          </a:p>
        </p:txBody>
      </p:sp>
      <p:sp>
        <p:nvSpPr>
          <p:cNvPr id="4" name="Slide Number Placeholder 3"/>
          <p:cNvSpPr>
            <a:spLocks noGrp="1"/>
          </p:cNvSpPr>
          <p:nvPr>
            <p:ph type="sldNum" sz="quarter" idx="10"/>
          </p:nvPr>
        </p:nvSpPr>
        <p:spPr/>
        <p:txBody>
          <a:bodyPr/>
          <a:lstStyle/>
          <a:p>
            <a:fld id="{47A63D42-C47A-45C5-B616-715CC7CBDE67}" type="slidenum">
              <a:rPr lang="en-US" smtClean="0"/>
              <a:pPr/>
              <a:t>7</a:t>
            </a:fld>
            <a:endParaRPr lang="en-US" dirty="0"/>
          </a:p>
        </p:txBody>
      </p:sp>
    </p:spTree>
    <p:extLst>
      <p:ext uri="{BB962C8B-B14F-4D97-AF65-F5344CB8AC3E}">
        <p14:creationId xmlns:p14="http://schemas.microsoft.com/office/powerpoint/2010/main" val="34730938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A63D42-C47A-45C5-B616-715CC7CBDE67}" type="slidenum">
              <a:rPr lang="en-US" smtClean="0"/>
              <a:pPr/>
              <a:t>10</a:t>
            </a:fld>
            <a:endParaRPr lang="en-US"/>
          </a:p>
        </p:txBody>
      </p:sp>
    </p:spTree>
    <p:extLst>
      <p:ext uri="{BB962C8B-B14F-4D97-AF65-F5344CB8AC3E}">
        <p14:creationId xmlns:p14="http://schemas.microsoft.com/office/powerpoint/2010/main" val="2712621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A63D42-C47A-45C5-B616-715CC7CBDE67}" type="slidenum">
              <a:rPr lang="en-US" smtClean="0"/>
              <a:pPr/>
              <a:t>11</a:t>
            </a:fld>
            <a:endParaRPr lang="en-US"/>
          </a:p>
        </p:txBody>
      </p:sp>
    </p:spTree>
    <p:extLst>
      <p:ext uri="{BB962C8B-B14F-4D97-AF65-F5344CB8AC3E}">
        <p14:creationId xmlns:p14="http://schemas.microsoft.com/office/powerpoint/2010/main" val="13881520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B9406-C7B8-47F5-BEA0-26A7F56244BA}"/>
              </a:ext>
            </a:extLst>
          </p:cNvPr>
          <p:cNvSpPr>
            <a:spLocks noGrp="1"/>
          </p:cNvSpPr>
          <p:nvPr>
            <p:ph type="title" hasCustomPrompt="1"/>
          </p:nvPr>
        </p:nvSpPr>
        <p:spPr>
          <a:xfrm>
            <a:off x="609600" y="2057400"/>
            <a:ext cx="10972800" cy="646317"/>
          </a:xfrm>
        </p:spPr>
        <p:txBody>
          <a:bodyPr anchor="t"/>
          <a:lstStyle>
            <a:lvl1pPr algn="l">
              <a:defRPr sz="3600"/>
            </a:lvl1pPr>
          </a:lstStyle>
          <a:p>
            <a:r>
              <a:rPr lang="en-US" dirty="0"/>
              <a:t>Click to edit Master Title</a:t>
            </a:r>
          </a:p>
        </p:txBody>
      </p:sp>
      <p:sp>
        <p:nvSpPr>
          <p:cNvPr id="4" name="Line 39">
            <a:extLst>
              <a:ext uri="{FF2B5EF4-FFF2-40B4-BE49-F238E27FC236}">
                <a16:creationId xmlns:a16="http://schemas.microsoft.com/office/drawing/2014/main" id="{FE055A90-BB08-4078-911A-83E55D6148C1}"/>
              </a:ext>
            </a:extLst>
          </p:cNvPr>
          <p:cNvSpPr>
            <a:spLocks noChangeShapeType="1"/>
          </p:cNvSpPr>
          <p:nvPr userDrawn="1"/>
        </p:nvSpPr>
        <p:spPr bwMode="auto">
          <a:xfrm>
            <a:off x="609600" y="6248400"/>
            <a:ext cx="7772400" cy="0"/>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sp>
        <p:nvSpPr>
          <p:cNvPr id="5" name="Content Placeholder 2">
            <a:extLst>
              <a:ext uri="{FF2B5EF4-FFF2-40B4-BE49-F238E27FC236}">
                <a16:creationId xmlns:a16="http://schemas.microsoft.com/office/drawing/2014/main" id="{9569471D-3B37-4227-AB75-FC96AF218764}"/>
              </a:ext>
            </a:extLst>
          </p:cNvPr>
          <p:cNvSpPr>
            <a:spLocks noGrp="1"/>
          </p:cNvSpPr>
          <p:nvPr>
            <p:ph idx="1" hasCustomPrompt="1"/>
          </p:nvPr>
        </p:nvSpPr>
        <p:spPr>
          <a:xfrm>
            <a:off x="609601" y="4648200"/>
            <a:ext cx="10972799" cy="1524000"/>
          </a:xfrm>
        </p:spPr>
        <p:txBody>
          <a:bodyPr/>
          <a:lstStyle>
            <a:lvl1pPr marL="0" indent="0">
              <a:buNone/>
              <a:defRPr sz="1800"/>
            </a:lvl1pPr>
            <a:lvl2pPr marL="342900" indent="0">
              <a:buNone/>
              <a:defRPr/>
            </a:lvl2pPr>
            <a:lvl3pPr marL="682625" indent="0">
              <a:buNone/>
              <a:defRPr/>
            </a:lvl3pPr>
            <a:lvl4pPr marL="1027112" indent="0">
              <a:buNone/>
              <a:defRPr/>
            </a:lvl4pPr>
          </a:lstStyle>
          <a:p>
            <a:pPr lvl="0"/>
            <a:r>
              <a:rPr lang="en-US" dirty="0"/>
              <a:t>First Last Name, MD, PhD</a:t>
            </a:r>
            <a:br>
              <a:rPr lang="en-US" dirty="0"/>
            </a:br>
            <a:r>
              <a:rPr lang="en-US" dirty="0"/>
              <a:t>Position/Title</a:t>
            </a:r>
            <a:br>
              <a:rPr lang="en-US" dirty="0"/>
            </a:br>
            <a:r>
              <a:rPr lang="en-US" dirty="0"/>
              <a:t>Department</a:t>
            </a:r>
            <a:br>
              <a:rPr lang="en-US" dirty="0"/>
            </a:br>
            <a:r>
              <a:rPr lang="en-US" dirty="0"/>
              <a:t>Institution</a:t>
            </a:r>
          </a:p>
        </p:txBody>
      </p:sp>
      <p:pic>
        <p:nvPicPr>
          <p:cNvPr id="6" name="Picture 5">
            <a:extLst>
              <a:ext uri="{FF2B5EF4-FFF2-40B4-BE49-F238E27FC236}">
                <a16:creationId xmlns:a16="http://schemas.microsoft.com/office/drawing/2014/main" id="{55A6F1F8-CBDC-43A9-97A6-49381ECF4A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58200" y="5927652"/>
            <a:ext cx="3124200" cy="723316"/>
          </a:xfrm>
          <a:prstGeom prst="rect">
            <a:avLst/>
          </a:prstGeom>
        </p:spPr>
      </p:pic>
    </p:spTree>
    <p:extLst>
      <p:ext uri="{BB962C8B-B14F-4D97-AF65-F5344CB8AC3E}">
        <p14:creationId xmlns:p14="http://schemas.microsoft.com/office/powerpoint/2010/main" val="2783319211"/>
      </p:ext>
    </p:extLst>
  </p:cSld>
  <p:clrMapOvr>
    <a:masterClrMapping/>
  </p:clrMapOvr>
  <p:transition spd="med"/>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Line 39">
            <a:extLst>
              <a:ext uri="{FF2B5EF4-FFF2-40B4-BE49-F238E27FC236}">
                <a16:creationId xmlns:a16="http://schemas.microsoft.com/office/drawing/2014/main" id="{CECA6D0B-F196-46BC-A9F5-6D6317787A4A}"/>
              </a:ext>
            </a:extLst>
          </p:cNvPr>
          <p:cNvSpPr>
            <a:spLocks noChangeShapeType="1"/>
          </p:cNvSpPr>
          <p:nvPr userDrawn="1"/>
        </p:nvSpPr>
        <p:spPr bwMode="auto">
          <a:xfrm>
            <a:off x="609600" y="6528080"/>
            <a:ext cx="8943699" cy="2317"/>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744" y="6256948"/>
            <a:ext cx="2362200" cy="546897"/>
          </a:xfrm>
          <a:prstGeom prst="rect">
            <a:avLst/>
          </a:prstGeom>
        </p:spPr>
      </p:pic>
    </p:spTree>
    <p:extLst>
      <p:ext uri="{BB962C8B-B14F-4D97-AF65-F5344CB8AC3E}">
        <p14:creationId xmlns:p14="http://schemas.microsoft.com/office/powerpoint/2010/main" val="218074435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9617" y="1265238"/>
            <a:ext cx="615525" cy="49466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35567" y="1265238"/>
            <a:ext cx="8070851" cy="49466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Line 39">
            <a:extLst>
              <a:ext uri="{FF2B5EF4-FFF2-40B4-BE49-F238E27FC236}">
                <a16:creationId xmlns:a16="http://schemas.microsoft.com/office/drawing/2014/main" id="{CECA6D0B-F196-46BC-A9F5-6D6317787A4A}"/>
              </a:ext>
            </a:extLst>
          </p:cNvPr>
          <p:cNvSpPr>
            <a:spLocks noChangeShapeType="1"/>
          </p:cNvSpPr>
          <p:nvPr userDrawn="1"/>
        </p:nvSpPr>
        <p:spPr bwMode="auto">
          <a:xfrm>
            <a:off x="609600" y="6528080"/>
            <a:ext cx="8943699" cy="2317"/>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744" y="6256948"/>
            <a:ext cx="2362200" cy="546897"/>
          </a:xfrm>
          <a:prstGeom prst="rect">
            <a:avLst/>
          </a:prstGeom>
        </p:spPr>
      </p:pic>
    </p:spTree>
    <p:extLst>
      <p:ext uri="{BB962C8B-B14F-4D97-AF65-F5344CB8AC3E}">
        <p14:creationId xmlns:p14="http://schemas.microsoft.com/office/powerpoint/2010/main" val="265456672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73667" y="1215108"/>
            <a:ext cx="10993967" cy="523206"/>
          </a:xfrm>
        </p:spPr>
        <p:txBody>
          <a:bodyPr/>
          <a:lstStyle/>
          <a:p>
            <a:r>
              <a:rPr lang="en-US"/>
              <a:t>Click to edit Master title style</a:t>
            </a:r>
          </a:p>
        </p:txBody>
      </p:sp>
      <p:sp>
        <p:nvSpPr>
          <p:cNvPr id="3" name="Table Placeholder 2"/>
          <p:cNvSpPr>
            <a:spLocks noGrp="1"/>
          </p:cNvSpPr>
          <p:nvPr>
            <p:ph type="tbl" idx="1"/>
          </p:nvPr>
        </p:nvSpPr>
        <p:spPr>
          <a:xfrm>
            <a:off x="935567" y="2176463"/>
            <a:ext cx="9652000" cy="4035425"/>
          </a:xfrm>
        </p:spPr>
        <p:txBody>
          <a:bodyPr/>
          <a:lstStyle/>
          <a:p>
            <a:pPr lvl="0"/>
            <a:endParaRPr lang="en-US" noProof="0"/>
          </a:p>
        </p:txBody>
      </p:sp>
      <p:sp>
        <p:nvSpPr>
          <p:cNvPr id="12" name="Line 39">
            <a:extLst>
              <a:ext uri="{FF2B5EF4-FFF2-40B4-BE49-F238E27FC236}">
                <a16:creationId xmlns:a16="http://schemas.microsoft.com/office/drawing/2014/main" id="{CECA6D0B-F196-46BC-A9F5-6D6317787A4A}"/>
              </a:ext>
            </a:extLst>
          </p:cNvPr>
          <p:cNvSpPr>
            <a:spLocks noChangeShapeType="1"/>
          </p:cNvSpPr>
          <p:nvPr userDrawn="1"/>
        </p:nvSpPr>
        <p:spPr bwMode="auto">
          <a:xfrm>
            <a:off x="609600" y="6528080"/>
            <a:ext cx="8943699" cy="2317"/>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744" y="6256948"/>
            <a:ext cx="2362200" cy="546897"/>
          </a:xfrm>
          <a:prstGeom prst="rect">
            <a:avLst/>
          </a:prstGeom>
        </p:spPr>
      </p:pic>
    </p:spTree>
    <p:extLst>
      <p:ext uri="{BB962C8B-B14F-4D97-AF65-F5344CB8AC3E}">
        <p14:creationId xmlns:p14="http://schemas.microsoft.com/office/powerpoint/2010/main" val="785744856"/>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73667" y="228600"/>
            <a:ext cx="10993967" cy="523206"/>
          </a:xfrm>
        </p:spPr>
        <p:txBody>
          <a:bodyPr/>
          <a:lstStyle>
            <a:lvl1pPr>
              <a:defRPr sz="28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sz="half" idx="1"/>
          </p:nvPr>
        </p:nvSpPr>
        <p:spPr>
          <a:xfrm>
            <a:off x="935567" y="993776"/>
            <a:ext cx="4724400" cy="4035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63167" y="993776"/>
            <a:ext cx="4724400" cy="40354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Line 39">
            <a:extLst>
              <a:ext uri="{FF2B5EF4-FFF2-40B4-BE49-F238E27FC236}">
                <a16:creationId xmlns:a16="http://schemas.microsoft.com/office/drawing/2014/main" id="{CECA6D0B-F196-46BC-A9F5-6D6317787A4A}"/>
              </a:ext>
            </a:extLst>
          </p:cNvPr>
          <p:cNvSpPr>
            <a:spLocks noChangeShapeType="1"/>
          </p:cNvSpPr>
          <p:nvPr userDrawn="1"/>
        </p:nvSpPr>
        <p:spPr bwMode="auto">
          <a:xfrm>
            <a:off x="609600" y="6528080"/>
            <a:ext cx="8943699" cy="2317"/>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744" y="6256948"/>
            <a:ext cx="2362200" cy="546897"/>
          </a:xfrm>
          <a:prstGeom prst="rect">
            <a:avLst/>
          </a:prstGeom>
        </p:spPr>
      </p:pic>
    </p:spTree>
    <p:extLst>
      <p:ext uri="{BB962C8B-B14F-4D97-AF65-F5344CB8AC3E}">
        <p14:creationId xmlns:p14="http://schemas.microsoft.com/office/powerpoint/2010/main" val="304461423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1" y="337796"/>
            <a:ext cx="10972801" cy="523206"/>
          </a:xfrm>
        </p:spPr>
        <p:txBody>
          <a:bodyPr/>
          <a:lstStyle>
            <a:lvl1pPr>
              <a:defRPr sz="28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609601" y="1219200"/>
            <a:ext cx="10972799" cy="4953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Line 39">
            <a:extLst>
              <a:ext uri="{FF2B5EF4-FFF2-40B4-BE49-F238E27FC236}">
                <a16:creationId xmlns:a16="http://schemas.microsoft.com/office/drawing/2014/main" id="{CECA6D0B-F196-46BC-A9F5-6D6317787A4A}"/>
              </a:ext>
            </a:extLst>
          </p:cNvPr>
          <p:cNvSpPr>
            <a:spLocks noChangeShapeType="1"/>
          </p:cNvSpPr>
          <p:nvPr userDrawn="1"/>
        </p:nvSpPr>
        <p:spPr bwMode="auto">
          <a:xfrm>
            <a:off x="609600" y="6528080"/>
            <a:ext cx="8943699" cy="2317"/>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744" y="6256948"/>
            <a:ext cx="2362200" cy="546897"/>
          </a:xfrm>
          <a:prstGeom prst="rect">
            <a:avLst/>
          </a:prstGeom>
        </p:spPr>
      </p:pic>
    </p:spTree>
    <p:extLst>
      <p:ext uri="{BB962C8B-B14F-4D97-AF65-F5344CB8AC3E}">
        <p14:creationId xmlns:p14="http://schemas.microsoft.com/office/powerpoint/2010/main" val="3128115953"/>
      </p:ext>
    </p:extLst>
  </p:cSld>
  <p:clrMapOvr>
    <a:masterClrMapping/>
  </p:clrMapOvr>
  <p:transition spd="med"/>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70787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10" name="Line 39">
            <a:extLst>
              <a:ext uri="{FF2B5EF4-FFF2-40B4-BE49-F238E27FC236}">
                <a16:creationId xmlns:a16="http://schemas.microsoft.com/office/drawing/2014/main" id="{CECA6D0B-F196-46BC-A9F5-6D6317787A4A}"/>
              </a:ext>
            </a:extLst>
          </p:cNvPr>
          <p:cNvSpPr>
            <a:spLocks noChangeShapeType="1"/>
          </p:cNvSpPr>
          <p:nvPr userDrawn="1"/>
        </p:nvSpPr>
        <p:spPr bwMode="auto">
          <a:xfrm>
            <a:off x="609600" y="6528080"/>
            <a:ext cx="8943699" cy="2317"/>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744" y="6256948"/>
            <a:ext cx="2362200" cy="546897"/>
          </a:xfrm>
          <a:prstGeom prst="rect">
            <a:avLst/>
          </a:prstGeom>
        </p:spPr>
      </p:pic>
    </p:spTree>
    <p:extLst>
      <p:ext uri="{BB962C8B-B14F-4D97-AF65-F5344CB8AC3E}">
        <p14:creationId xmlns:p14="http://schemas.microsoft.com/office/powerpoint/2010/main" val="289680928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30869"/>
            <a:ext cx="10972800" cy="523206"/>
          </a:xfrm>
        </p:spPr>
        <p:txBody>
          <a:bodyPr/>
          <a:lstStyle>
            <a:lvl1pPr>
              <a:defRPr sz="2800">
                <a:latin typeface="Calibri" panose="020F0502020204030204" pitchFamily="34" charset="0"/>
                <a:cs typeface="Calibri" panose="020F0502020204030204" pitchFamily="34" charset="0"/>
              </a:defRPr>
            </a:lvl1pPr>
          </a:lstStyle>
          <a:p>
            <a:r>
              <a:rPr lang="en-US"/>
              <a:t>Click to edit Master title style</a:t>
            </a:r>
          </a:p>
        </p:txBody>
      </p:sp>
      <p:sp>
        <p:nvSpPr>
          <p:cNvPr id="3" name="Content Placeholder 2"/>
          <p:cNvSpPr>
            <a:spLocks noGrp="1"/>
          </p:cNvSpPr>
          <p:nvPr>
            <p:ph sz="half" idx="1"/>
          </p:nvPr>
        </p:nvSpPr>
        <p:spPr>
          <a:xfrm>
            <a:off x="935567" y="2176463"/>
            <a:ext cx="4724400" cy="4035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63167" y="2176463"/>
            <a:ext cx="4724400" cy="4035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Line 39">
            <a:extLst>
              <a:ext uri="{FF2B5EF4-FFF2-40B4-BE49-F238E27FC236}">
                <a16:creationId xmlns:a16="http://schemas.microsoft.com/office/drawing/2014/main" id="{CECA6D0B-F196-46BC-A9F5-6D6317787A4A}"/>
              </a:ext>
            </a:extLst>
          </p:cNvPr>
          <p:cNvSpPr>
            <a:spLocks noChangeShapeType="1"/>
          </p:cNvSpPr>
          <p:nvPr userDrawn="1"/>
        </p:nvSpPr>
        <p:spPr bwMode="auto">
          <a:xfrm>
            <a:off x="609600" y="6528080"/>
            <a:ext cx="8943699" cy="2317"/>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744" y="6256948"/>
            <a:ext cx="2362200" cy="546897"/>
          </a:xfrm>
          <a:prstGeom prst="rect">
            <a:avLst/>
          </a:prstGeom>
        </p:spPr>
      </p:pic>
    </p:spTree>
    <p:extLst>
      <p:ext uri="{BB962C8B-B14F-4D97-AF65-F5344CB8AC3E}">
        <p14:creationId xmlns:p14="http://schemas.microsoft.com/office/powerpoint/2010/main" val="41296805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5235" y="304800"/>
            <a:ext cx="10972800" cy="523206"/>
          </a:xfrm>
        </p:spPr>
        <p:txBody>
          <a:bodyPr/>
          <a:lstStyle>
            <a:lvl1pPr>
              <a:defRPr sz="2800">
                <a:latin typeface="Calibri" panose="020F0502020204030204" pitchFamily="34" charset="0"/>
                <a:cs typeface="Calibri" panose="020F0502020204030204" pitchFamily="34" charset="0"/>
              </a:defRPr>
            </a:lvl1pPr>
          </a:lstStyle>
          <a:p>
            <a:r>
              <a:rPr lang="en-US"/>
              <a:t>Click to edit Master title style</a:t>
            </a:r>
          </a:p>
        </p:txBody>
      </p:sp>
      <p:sp>
        <p:nvSpPr>
          <p:cNvPr id="3" name="Text Placeholder 2"/>
          <p:cNvSpPr>
            <a:spLocks noGrp="1"/>
          </p:cNvSpPr>
          <p:nvPr>
            <p:ph type="body" idx="1"/>
          </p:nvPr>
        </p:nvSpPr>
        <p:spPr>
          <a:xfrm>
            <a:off x="609600" y="971550"/>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16113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97155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16113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Line 39">
            <a:extLst>
              <a:ext uri="{FF2B5EF4-FFF2-40B4-BE49-F238E27FC236}">
                <a16:creationId xmlns:a16="http://schemas.microsoft.com/office/drawing/2014/main" id="{CECA6D0B-F196-46BC-A9F5-6D6317787A4A}"/>
              </a:ext>
            </a:extLst>
          </p:cNvPr>
          <p:cNvSpPr>
            <a:spLocks noChangeShapeType="1"/>
          </p:cNvSpPr>
          <p:nvPr userDrawn="1"/>
        </p:nvSpPr>
        <p:spPr bwMode="auto">
          <a:xfrm>
            <a:off x="609600" y="6528080"/>
            <a:ext cx="8943699" cy="2317"/>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744" y="6256948"/>
            <a:ext cx="2362200" cy="546897"/>
          </a:xfrm>
          <a:prstGeom prst="rect">
            <a:avLst/>
          </a:prstGeom>
        </p:spPr>
      </p:pic>
    </p:spTree>
    <p:extLst>
      <p:ext uri="{BB962C8B-B14F-4D97-AF65-F5344CB8AC3E}">
        <p14:creationId xmlns:p14="http://schemas.microsoft.com/office/powerpoint/2010/main" val="94325664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30869"/>
            <a:ext cx="10972800" cy="523206"/>
          </a:xfrm>
        </p:spPr>
        <p:txBody>
          <a:bodyPr/>
          <a:lstStyle>
            <a:lvl1pPr>
              <a:defRPr sz="2800">
                <a:latin typeface="Calibri" panose="020F0502020204030204" pitchFamily="34" charset="0"/>
                <a:cs typeface="Calibri" panose="020F0502020204030204" pitchFamily="34" charset="0"/>
              </a:defRPr>
            </a:lvl1pPr>
          </a:lstStyle>
          <a:p>
            <a:r>
              <a:rPr lang="en-US"/>
              <a:t>Click to edit Master title style</a:t>
            </a:r>
          </a:p>
        </p:txBody>
      </p:sp>
      <p:sp>
        <p:nvSpPr>
          <p:cNvPr id="7" name="Line 39">
            <a:extLst>
              <a:ext uri="{FF2B5EF4-FFF2-40B4-BE49-F238E27FC236}">
                <a16:creationId xmlns:a16="http://schemas.microsoft.com/office/drawing/2014/main" id="{CECA6D0B-F196-46BC-A9F5-6D6317787A4A}"/>
              </a:ext>
            </a:extLst>
          </p:cNvPr>
          <p:cNvSpPr>
            <a:spLocks noChangeShapeType="1"/>
          </p:cNvSpPr>
          <p:nvPr userDrawn="1"/>
        </p:nvSpPr>
        <p:spPr bwMode="auto">
          <a:xfrm>
            <a:off x="609600" y="6528080"/>
            <a:ext cx="8943699" cy="2317"/>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744" y="6256948"/>
            <a:ext cx="2362200" cy="546897"/>
          </a:xfrm>
          <a:prstGeom prst="rect">
            <a:avLst/>
          </a:prstGeom>
        </p:spPr>
      </p:pic>
    </p:spTree>
    <p:extLst>
      <p:ext uri="{BB962C8B-B14F-4D97-AF65-F5344CB8AC3E}">
        <p14:creationId xmlns:p14="http://schemas.microsoft.com/office/powerpoint/2010/main" val="3235565271"/>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Line 39">
            <a:extLst>
              <a:ext uri="{FF2B5EF4-FFF2-40B4-BE49-F238E27FC236}">
                <a16:creationId xmlns:a16="http://schemas.microsoft.com/office/drawing/2014/main" id="{CECA6D0B-F196-46BC-A9F5-6D6317787A4A}"/>
              </a:ext>
            </a:extLst>
          </p:cNvPr>
          <p:cNvSpPr>
            <a:spLocks noChangeShapeType="1"/>
          </p:cNvSpPr>
          <p:nvPr userDrawn="1"/>
        </p:nvSpPr>
        <p:spPr bwMode="auto">
          <a:xfrm>
            <a:off x="609600" y="6528080"/>
            <a:ext cx="8943699" cy="2317"/>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744" y="6256948"/>
            <a:ext cx="2362200" cy="546897"/>
          </a:xfrm>
          <a:prstGeom prst="rect">
            <a:avLst/>
          </a:prstGeom>
        </p:spPr>
      </p:pic>
    </p:spTree>
    <p:extLst>
      <p:ext uri="{BB962C8B-B14F-4D97-AF65-F5344CB8AC3E}">
        <p14:creationId xmlns:p14="http://schemas.microsoft.com/office/powerpoint/2010/main" val="219450038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035005"/>
            <a:ext cx="4011084" cy="400095"/>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Line 39">
            <a:extLst>
              <a:ext uri="{FF2B5EF4-FFF2-40B4-BE49-F238E27FC236}">
                <a16:creationId xmlns:a16="http://schemas.microsoft.com/office/drawing/2014/main" id="{CECA6D0B-F196-46BC-A9F5-6D6317787A4A}"/>
              </a:ext>
            </a:extLst>
          </p:cNvPr>
          <p:cNvSpPr>
            <a:spLocks noChangeShapeType="1"/>
          </p:cNvSpPr>
          <p:nvPr userDrawn="1"/>
        </p:nvSpPr>
        <p:spPr bwMode="auto">
          <a:xfrm>
            <a:off x="609600" y="6528080"/>
            <a:ext cx="8943699" cy="2317"/>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744" y="6256948"/>
            <a:ext cx="2362200" cy="546897"/>
          </a:xfrm>
          <a:prstGeom prst="rect">
            <a:avLst/>
          </a:prstGeom>
        </p:spPr>
      </p:pic>
    </p:spTree>
    <p:extLst>
      <p:ext uri="{BB962C8B-B14F-4D97-AF65-F5344CB8AC3E}">
        <p14:creationId xmlns:p14="http://schemas.microsoft.com/office/powerpoint/2010/main" val="331153407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43"/>
            <a:ext cx="7315200" cy="400095"/>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3" name="Line 39">
            <a:extLst>
              <a:ext uri="{FF2B5EF4-FFF2-40B4-BE49-F238E27FC236}">
                <a16:creationId xmlns:a16="http://schemas.microsoft.com/office/drawing/2014/main" id="{CECA6D0B-F196-46BC-A9F5-6D6317787A4A}"/>
              </a:ext>
            </a:extLst>
          </p:cNvPr>
          <p:cNvSpPr>
            <a:spLocks noChangeShapeType="1"/>
          </p:cNvSpPr>
          <p:nvPr userDrawn="1"/>
        </p:nvSpPr>
        <p:spPr bwMode="auto">
          <a:xfrm>
            <a:off x="609600" y="6528080"/>
            <a:ext cx="8943699" cy="2317"/>
          </a:xfrm>
          <a:prstGeom prst="line">
            <a:avLst/>
          </a:prstGeom>
          <a:noFill/>
          <a:ln w="25400">
            <a:solidFill>
              <a:srgbClr val="002060"/>
            </a:solidFill>
            <a:round/>
            <a:headEnd/>
            <a:tailEnd/>
          </a:ln>
          <a:extLst>
            <a:ext uri="{909E8E84-426E-40DD-AFC4-6F175D3DCCD1}">
              <a14:hiddenFill xmlns:a14="http://schemas.microsoft.com/office/drawing/2010/main">
                <a:noFill/>
              </a14:hiddenFill>
            </a:ext>
          </a:extLst>
        </p:spPr>
        <p:txBody>
          <a:bodyPr wrap="none" anchor="ctr"/>
          <a:lstStyle/>
          <a:p>
            <a:endParaRPr lang="en-US" sz="200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40744" y="6256948"/>
            <a:ext cx="2362200" cy="546897"/>
          </a:xfrm>
          <a:prstGeom prst="rect">
            <a:avLst/>
          </a:prstGeom>
        </p:spPr>
      </p:pic>
    </p:spTree>
    <p:extLst>
      <p:ext uri="{BB962C8B-B14F-4D97-AF65-F5344CB8AC3E}">
        <p14:creationId xmlns:p14="http://schemas.microsoft.com/office/powerpoint/2010/main" val="137461316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gray">
          <a:xfrm>
            <a:off x="609600" y="330869"/>
            <a:ext cx="10972800" cy="52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3" rIns="91426" bIns="45713" numCol="1" anchor="b" anchorCtr="0" compatLnSpc="1">
            <a:prstTxWarp prst="textNoShape">
              <a:avLst/>
            </a:prstTxWarp>
            <a:spAutoFit/>
          </a:bodyPr>
          <a:lstStyle/>
          <a:p>
            <a:pPr lvl="0"/>
            <a:r>
              <a:rPr lang="en-US" dirty="0"/>
              <a:t>Click to edit Master title style</a:t>
            </a:r>
          </a:p>
        </p:txBody>
      </p:sp>
      <p:sp>
        <p:nvSpPr>
          <p:cNvPr id="1027" name="Rectangle 3"/>
          <p:cNvSpPr>
            <a:spLocks noGrp="1" noChangeArrowheads="1"/>
          </p:cNvSpPr>
          <p:nvPr>
            <p:ph type="body" idx="1"/>
          </p:nvPr>
        </p:nvSpPr>
        <p:spPr bwMode="gray">
          <a:xfrm>
            <a:off x="609600" y="1219201"/>
            <a:ext cx="10972800" cy="4992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6" tIns="45713" rIns="91426" bIns="45713"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731"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transition spd="med"/>
  <p:txStyles>
    <p:titleStyle>
      <a:lvl1pPr algn="l" rtl="0" eaLnBrk="0" fontAlgn="base" hangingPunct="0">
        <a:spcBef>
          <a:spcPct val="30000"/>
        </a:spcBef>
        <a:spcAft>
          <a:spcPct val="0"/>
        </a:spcAft>
        <a:defRPr sz="2800">
          <a:solidFill>
            <a:srgbClr val="002060"/>
          </a:solidFill>
          <a:latin typeface="Calibri" panose="020F0502020204030204" pitchFamily="34" charset="0"/>
          <a:ea typeface="ＭＳ Ｐゴシック" charset="0"/>
          <a:cs typeface="Calibri" panose="020F0502020204030204" pitchFamily="34" charset="0"/>
        </a:defRPr>
      </a:lvl1pPr>
      <a:lvl2pPr algn="l" rtl="0" eaLnBrk="0" fontAlgn="base" hangingPunct="0">
        <a:spcBef>
          <a:spcPct val="30000"/>
        </a:spcBef>
        <a:spcAft>
          <a:spcPct val="0"/>
        </a:spcAft>
        <a:defRPr sz="2500">
          <a:solidFill>
            <a:schemeClr val="tx2"/>
          </a:solidFill>
          <a:latin typeface="Arial" charset="0"/>
          <a:ea typeface="ＭＳ Ｐゴシック" charset="0"/>
          <a:cs typeface="ＭＳ Ｐゴシック" charset="0"/>
        </a:defRPr>
      </a:lvl2pPr>
      <a:lvl3pPr algn="l" rtl="0" eaLnBrk="0" fontAlgn="base" hangingPunct="0">
        <a:spcBef>
          <a:spcPct val="30000"/>
        </a:spcBef>
        <a:spcAft>
          <a:spcPct val="0"/>
        </a:spcAft>
        <a:defRPr sz="2500">
          <a:solidFill>
            <a:schemeClr val="tx2"/>
          </a:solidFill>
          <a:latin typeface="Arial" charset="0"/>
          <a:ea typeface="ＭＳ Ｐゴシック" charset="0"/>
          <a:cs typeface="ＭＳ Ｐゴシック" charset="0"/>
        </a:defRPr>
      </a:lvl3pPr>
      <a:lvl4pPr algn="l" rtl="0" eaLnBrk="0" fontAlgn="base" hangingPunct="0">
        <a:spcBef>
          <a:spcPct val="30000"/>
        </a:spcBef>
        <a:spcAft>
          <a:spcPct val="0"/>
        </a:spcAft>
        <a:defRPr sz="2500">
          <a:solidFill>
            <a:schemeClr val="tx2"/>
          </a:solidFill>
          <a:latin typeface="Arial" charset="0"/>
          <a:ea typeface="ＭＳ Ｐゴシック" charset="0"/>
          <a:cs typeface="ＭＳ Ｐゴシック" charset="0"/>
        </a:defRPr>
      </a:lvl4pPr>
      <a:lvl5pPr algn="l" rtl="0" eaLnBrk="0" fontAlgn="base" hangingPunct="0">
        <a:spcBef>
          <a:spcPct val="30000"/>
        </a:spcBef>
        <a:spcAft>
          <a:spcPct val="0"/>
        </a:spcAft>
        <a:defRPr sz="2500">
          <a:solidFill>
            <a:schemeClr val="tx2"/>
          </a:solidFill>
          <a:latin typeface="Arial" charset="0"/>
          <a:ea typeface="ＭＳ Ｐゴシック" charset="0"/>
          <a:cs typeface="ＭＳ Ｐゴシック" charset="0"/>
        </a:defRPr>
      </a:lvl5pPr>
      <a:lvl6pPr marL="457200" algn="l" rtl="0" fontAlgn="base">
        <a:spcBef>
          <a:spcPct val="30000"/>
        </a:spcBef>
        <a:spcAft>
          <a:spcPct val="0"/>
        </a:spcAft>
        <a:defRPr sz="2500">
          <a:solidFill>
            <a:schemeClr val="tx2"/>
          </a:solidFill>
          <a:latin typeface="Arial" charset="0"/>
        </a:defRPr>
      </a:lvl6pPr>
      <a:lvl7pPr marL="914400" algn="l" rtl="0" fontAlgn="base">
        <a:spcBef>
          <a:spcPct val="30000"/>
        </a:spcBef>
        <a:spcAft>
          <a:spcPct val="0"/>
        </a:spcAft>
        <a:defRPr sz="2500">
          <a:solidFill>
            <a:schemeClr val="tx2"/>
          </a:solidFill>
          <a:latin typeface="Arial" charset="0"/>
        </a:defRPr>
      </a:lvl7pPr>
      <a:lvl8pPr marL="1371600" algn="l" rtl="0" fontAlgn="base">
        <a:spcBef>
          <a:spcPct val="30000"/>
        </a:spcBef>
        <a:spcAft>
          <a:spcPct val="0"/>
        </a:spcAft>
        <a:defRPr sz="2500">
          <a:solidFill>
            <a:schemeClr val="tx2"/>
          </a:solidFill>
          <a:latin typeface="Arial" charset="0"/>
        </a:defRPr>
      </a:lvl8pPr>
      <a:lvl9pPr marL="1828800" algn="l" rtl="0" fontAlgn="base">
        <a:spcBef>
          <a:spcPct val="30000"/>
        </a:spcBef>
        <a:spcAft>
          <a:spcPct val="0"/>
        </a:spcAft>
        <a:defRPr sz="2500">
          <a:solidFill>
            <a:schemeClr val="tx2"/>
          </a:solidFill>
          <a:latin typeface="Arial" charset="0"/>
        </a:defRPr>
      </a:lvl9pPr>
    </p:titleStyle>
    <p:bodyStyle>
      <a:lvl1pPr marL="228600" indent="-228600" algn="l" rtl="0" eaLnBrk="0" fontAlgn="base" hangingPunct="0">
        <a:spcBef>
          <a:spcPct val="50000"/>
        </a:spcBef>
        <a:spcAft>
          <a:spcPct val="0"/>
        </a:spcAft>
        <a:buClr>
          <a:srgbClr val="002060"/>
        </a:buClr>
        <a:buSzPct val="100000"/>
        <a:buFont typeface="Arial" pitchFamily="34" charset="0"/>
        <a:buChar char="•"/>
        <a:defRPr sz="2200">
          <a:solidFill>
            <a:srgbClr val="002060"/>
          </a:solidFill>
          <a:latin typeface="Calibri" panose="020F0502020204030204" pitchFamily="34" charset="0"/>
          <a:ea typeface="ＭＳ Ｐゴシック" charset="0"/>
          <a:cs typeface="Calibri" panose="020F0502020204030204" pitchFamily="34" charset="0"/>
        </a:defRPr>
      </a:lvl1pPr>
      <a:lvl2pPr marL="568325" indent="-225425" algn="l" rtl="0" eaLnBrk="0" fontAlgn="base" hangingPunct="0">
        <a:spcBef>
          <a:spcPct val="25000"/>
        </a:spcBef>
        <a:spcAft>
          <a:spcPct val="0"/>
        </a:spcAft>
        <a:buClr>
          <a:srgbClr val="002060"/>
        </a:buClr>
        <a:buSzPct val="100000"/>
        <a:buFont typeface="Arial" pitchFamily="34" charset="0"/>
        <a:buChar char="–"/>
        <a:defRPr>
          <a:solidFill>
            <a:srgbClr val="002060"/>
          </a:solidFill>
          <a:latin typeface="Calibri" panose="020F0502020204030204" pitchFamily="34" charset="0"/>
          <a:ea typeface="ＭＳ Ｐゴシック" charset="-128"/>
          <a:cs typeface="Calibri" panose="020F0502020204030204" pitchFamily="34" charset="0"/>
        </a:defRPr>
      </a:lvl2pPr>
      <a:lvl3pPr marL="863600" indent="-180975" algn="l" rtl="0" eaLnBrk="0" fontAlgn="base" hangingPunct="0">
        <a:spcBef>
          <a:spcPct val="25000"/>
        </a:spcBef>
        <a:spcAft>
          <a:spcPct val="0"/>
        </a:spcAft>
        <a:buClr>
          <a:srgbClr val="002060"/>
        </a:buClr>
        <a:buSzPct val="100000"/>
        <a:buChar char="–"/>
        <a:defRPr>
          <a:solidFill>
            <a:srgbClr val="002060"/>
          </a:solidFill>
          <a:latin typeface="Calibri" panose="020F0502020204030204" pitchFamily="34" charset="0"/>
          <a:ea typeface="ＭＳ Ｐゴシック" charset="-128"/>
          <a:cs typeface="Calibri" panose="020F0502020204030204" pitchFamily="34" charset="0"/>
        </a:defRPr>
      </a:lvl3pPr>
      <a:lvl4pPr marL="1206500" indent="-179388" algn="l" rtl="0" eaLnBrk="0" fontAlgn="base" hangingPunct="0">
        <a:spcBef>
          <a:spcPct val="25000"/>
        </a:spcBef>
        <a:spcAft>
          <a:spcPct val="0"/>
        </a:spcAft>
        <a:buClr>
          <a:srgbClr val="002060"/>
        </a:buClr>
        <a:buSzPct val="100000"/>
        <a:buFont typeface="Arial" pitchFamily="34" charset="0"/>
        <a:buChar char="–"/>
        <a:defRPr>
          <a:solidFill>
            <a:srgbClr val="002060"/>
          </a:solidFill>
          <a:latin typeface="Calibri" panose="020F0502020204030204" pitchFamily="34" charset="0"/>
          <a:ea typeface="ＭＳ Ｐゴシック" charset="-128"/>
          <a:cs typeface="Calibri" panose="020F0502020204030204" pitchFamily="34" charset="0"/>
        </a:defRPr>
      </a:lvl4pPr>
      <a:lvl5pPr marL="1598613" indent="-223838" algn="l" rtl="0" eaLnBrk="0" fontAlgn="base" hangingPunct="0">
        <a:spcBef>
          <a:spcPct val="25000"/>
        </a:spcBef>
        <a:spcAft>
          <a:spcPct val="0"/>
        </a:spcAft>
        <a:buClr>
          <a:schemeClr val="bg2"/>
        </a:buClr>
        <a:buSzPct val="120000"/>
        <a:buFont typeface="Arial" pitchFamily="34" charset="0"/>
        <a:defRPr sz="2000">
          <a:solidFill>
            <a:srgbClr val="002060"/>
          </a:solidFill>
          <a:latin typeface="Calibri" panose="020F0502020204030204" pitchFamily="34" charset="0"/>
          <a:ea typeface="ＭＳ Ｐゴシック" charset="-128"/>
          <a:cs typeface="Calibri" panose="020F0502020204030204" pitchFamily="34" charset="0"/>
        </a:defRPr>
      </a:lvl5pPr>
      <a:lvl6pPr marL="2055813" indent="-223838" algn="l" rtl="0" fontAlgn="base">
        <a:spcBef>
          <a:spcPct val="25000"/>
        </a:spcBef>
        <a:spcAft>
          <a:spcPct val="0"/>
        </a:spcAft>
        <a:buClr>
          <a:schemeClr val="bg2"/>
        </a:buClr>
        <a:buSzPct val="120000"/>
        <a:buFont typeface="Arial" charset="0"/>
        <a:defRPr sz="2000">
          <a:solidFill>
            <a:schemeClr val="tx2"/>
          </a:solidFill>
          <a:latin typeface="+mn-lt"/>
        </a:defRPr>
      </a:lvl6pPr>
      <a:lvl7pPr marL="2513013" indent="-223838" algn="l" rtl="0" fontAlgn="base">
        <a:spcBef>
          <a:spcPct val="25000"/>
        </a:spcBef>
        <a:spcAft>
          <a:spcPct val="0"/>
        </a:spcAft>
        <a:buClr>
          <a:schemeClr val="bg2"/>
        </a:buClr>
        <a:buSzPct val="120000"/>
        <a:buFont typeface="Arial" charset="0"/>
        <a:defRPr sz="2000">
          <a:solidFill>
            <a:schemeClr val="tx2"/>
          </a:solidFill>
          <a:latin typeface="+mn-lt"/>
        </a:defRPr>
      </a:lvl7pPr>
      <a:lvl8pPr marL="2970213" indent="-223838" algn="l" rtl="0" fontAlgn="base">
        <a:spcBef>
          <a:spcPct val="25000"/>
        </a:spcBef>
        <a:spcAft>
          <a:spcPct val="0"/>
        </a:spcAft>
        <a:buClr>
          <a:schemeClr val="bg2"/>
        </a:buClr>
        <a:buSzPct val="120000"/>
        <a:buFont typeface="Arial" charset="0"/>
        <a:defRPr sz="2000">
          <a:solidFill>
            <a:schemeClr val="tx2"/>
          </a:solidFill>
          <a:latin typeface="+mn-lt"/>
        </a:defRPr>
      </a:lvl8pPr>
      <a:lvl9pPr marL="3427413" indent="-223838" algn="l" rtl="0" fontAlgn="base">
        <a:spcBef>
          <a:spcPct val="25000"/>
        </a:spcBef>
        <a:spcAft>
          <a:spcPct val="0"/>
        </a:spcAft>
        <a:buClr>
          <a:schemeClr val="bg2"/>
        </a:buClr>
        <a:buSzPct val="120000"/>
        <a:buFont typeface="Arial" charset="0"/>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79393-C2F8-494D-ADF0-57772E79A71F}"/>
              </a:ext>
            </a:extLst>
          </p:cNvPr>
          <p:cNvSpPr>
            <a:spLocks noGrp="1"/>
          </p:cNvSpPr>
          <p:nvPr>
            <p:ph type="title"/>
          </p:nvPr>
        </p:nvSpPr>
        <p:spPr>
          <a:xfrm>
            <a:off x="501748" y="2133600"/>
            <a:ext cx="10820400" cy="1077204"/>
          </a:xfrm>
        </p:spPr>
        <p:txBody>
          <a:bodyPr/>
          <a:lstStyle/>
          <a:p>
            <a:pPr algn="ctr"/>
            <a:r>
              <a:rPr lang="en-US" sz="3200" dirty="0"/>
              <a:t>Utilization Patterns of Perioperative Neuromuscular</a:t>
            </a:r>
            <a:br>
              <a:rPr lang="en-US" sz="3200" dirty="0"/>
            </a:br>
            <a:r>
              <a:rPr lang="en-US" sz="3200" dirty="0"/>
              <a:t>Blockade Reversal in the United </a:t>
            </a:r>
            <a:r>
              <a:rPr lang="en-US" sz="3200" dirty="0" smtClean="0"/>
              <a:t>States</a:t>
            </a:r>
            <a:endParaRPr lang="en-US" sz="4000" i="1" dirty="0">
              <a:solidFill>
                <a:srgbClr val="585858"/>
              </a:solidFill>
            </a:endParaRPr>
          </a:p>
        </p:txBody>
      </p:sp>
      <p:sp>
        <p:nvSpPr>
          <p:cNvPr id="4" name="Text Box 6">
            <a:extLst>
              <a:ext uri="{FF2B5EF4-FFF2-40B4-BE49-F238E27FC236}">
                <a16:creationId xmlns:a16="http://schemas.microsoft.com/office/drawing/2014/main" id="{9167D03A-4339-4FD4-9C86-CF23B52A8428}"/>
              </a:ext>
            </a:extLst>
          </p:cNvPr>
          <p:cNvSpPr txBox="1">
            <a:spLocks noGrp="1" noChangeArrowheads="1"/>
          </p:cNvSpPr>
          <p:nvPr>
            <p:ph idx="1"/>
          </p:nvPr>
        </p:nvSpPr>
        <p:spPr bwMode="auto">
          <a:xfrm>
            <a:off x="539262" y="4953000"/>
            <a:ext cx="5867400" cy="1143504"/>
          </a:xfrm>
          <a:prstGeom prst="rect">
            <a:avLst/>
          </a:prstGeom>
          <a:noFill/>
          <a:ln w="9525">
            <a:noFill/>
            <a:miter lim="800000"/>
            <a:headEnd/>
            <a:tailEnd/>
          </a:ln>
          <a:effectLst/>
        </p:spPr>
        <p:txBody>
          <a:bodyPr wrap="square">
            <a:spAutoFit/>
          </a:bodyPr>
          <a:lstStyle/>
          <a:p>
            <a:pPr>
              <a:lnSpc>
                <a:spcPct val="130000"/>
              </a:lnSpc>
              <a:spcBef>
                <a:spcPts val="0"/>
              </a:spcBef>
            </a:pPr>
            <a:r>
              <a:rPr lang="en-US" dirty="0" smtClean="0"/>
              <a:t>Tim Dubovoy, MD</a:t>
            </a:r>
            <a:endParaRPr lang="en-US" dirty="0" smtClean="0"/>
          </a:p>
          <a:p>
            <a:pPr>
              <a:lnSpc>
                <a:spcPct val="130000"/>
              </a:lnSpc>
              <a:spcBef>
                <a:spcPts val="0"/>
              </a:spcBef>
            </a:pPr>
            <a:r>
              <a:rPr lang="en-US" dirty="0" smtClean="0"/>
              <a:t>Clinical Assistant Professor</a:t>
            </a:r>
            <a:endParaRPr lang="en-US" dirty="0" smtClean="0"/>
          </a:p>
          <a:p>
            <a:pPr>
              <a:lnSpc>
                <a:spcPct val="130000"/>
              </a:lnSpc>
              <a:spcBef>
                <a:spcPts val="0"/>
              </a:spcBef>
            </a:pPr>
            <a:r>
              <a:rPr lang="en-US" dirty="0" smtClean="0"/>
              <a:t>Michigan Medicine</a:t>
            </a:r>
            <a:endParaRPr lang="en-US" dirty="0"/>
          </a:p>
        </p:txBody>
      </p:sp>
    </p:spTree>
    <p:extLst>
      <p:ext uri="{BB962C8B-B14F-4D97-AF65-F5344CB8AC3E}">
        <p14:creationId xmlns:p14="http://schemas.microsoft.com/office/powerpoint/2010/main" val="173508689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274803" y="1653845"/>
            <a:ext cx="3716296" cy="685800"/>
          </a:xfrm>
          <a:prstGeom prst="rect">
            <a:avLst/>
          </a:prstGeom>
          <a:ln w="9525" cap="flat" cmpd="sng" algn="ctr">
            <a:solidFill>
              <a:schemeClr val="tx1"/>
            </a:solidFill>
            <a:prstDash val="solid"/>
            <a:round/>
            <a:headEnd type="none" w="med" len="med"/>
            <a:tailEnd type="none" w="med" len="med"/>
          </a:ln>
          <a:effectLst/>
        </p:spPr>
        <p:style>
          <a:lnRef idx="0">
            <a:scrgbClr r="0" g="0" b="0"/>
          </a:lnRef>
          <a:fillRef idx="1002">
            <a:schemeClr val="dk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algn="ctr">
              <a:lnSpc>
                <a:spcPct val="107000"/>
              </a:lnSpc>
              <a:spcBef>
                <a:spcPts val="0"/>
              </a:spcBef>
              <a:spcAft>
                <a:spcPts val="0"/>
              </a:spcAft>
            </a:pPr>
            <a:r>
              <a:rPr lang="en-US" dirty="0" smtClean="0"/>
              <a:t>Before Sugammadex</a:t>
            </a:r>
          </a:p>
          <a:p>
            <a:pPr marL="0" marR="0" algn="ctr">
              <a:lnSpc>
                <a:spcPct val="107000"/>
              </a:lnSpc>
              <a:spcBef>
                <a:spcPts val="0"/>
              </a:spcBef>
              <a:spcAft>
                <a:spcPts val="0"/>
              </a:spcAft>
            </a:pPr>
            <a:r>
              <a:rPr lang="en-US" dirty="0" smtClean="0"/>
              <a:t>N=421,754</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bwMode="auto">
          <a:xfrm>
            <a:off x="4991099" y="370792"/>
            <a:ext cx="3124200" cy="685800"/>
          </a:xfrm>
          <a:prstGeom prst="rect">
            <a:avLst/>
          </a:prstGeom>
          <a:ln w="9525" cap="flat" cmpd="sng" algn="ctr">
            <a:solidFill>
              <a:schemeClr val="tx1"/>
            </a:solidFill>
            <a:prstDash val="solid"/>
            <a:round/>
            <a:headEnd type="none" w="med" len="med"/>
            <a:tailEnd type="none" w="med" len="med"/>
          </a:ln>
          <a:effectLst/>
        </p:spPr>
        <p:style>
          <a:lnRef idx="0">
            <a:scrgbClr r="0" g="0" b="0"/>
          </a:lnRef>
          <a:fillRef idx="1002">
            <a:schemeClr val="dk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algn="ctr">
              <a:lnSpc>
                <a:spcPct val="107000"/>
              </a:lnSpc>
              <a:spcBef>
                <a:spcPts val="0"/>
              </a:spcBef>
              <a:spcAft>
                <a:spcPts val="0"/>
              </a:spcAft>
            </a:pPr>
            <a:r>
              <a:rPr lang="en-US" dirty="0" smtClean="0"/>
              <a:t>Total Cases</a:t>
            </a:r>
          </a:p>
          <a:p>
            <a:pPr marL="0" marR="0" algn="ctr">
              <a:lnSpc>
                <a:spcPct val="107000"/>
              </a:lnSpc>
              <a:spcBef>
                <a:spcPts val="0"/>
              </a:spcBef>
              <a:spcAft>
                <a:spcPts val="0"/>
              </a:spcAft>
            </a:pPr>
            <a:r>
              <a:rPr lang="en-US" dirty="0" smtClean="0"/>
              <a:t>N=934,798</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bwMode="auto">
          <a:xfrm>
            <a:off x="5396299" y="1636636"/>
            <a:ext cx="2313802" cy="685800"/>
          </a:xfrm>
          <a:prstGeom prst="rect">
            <a:avLst/>
          </a:prstGeom>
          <a:ln w="9525" cap="flat" cmpd="sng" algn="ctr">
            <a:solidFill>
              <a:schemeClr val="tx1"/>
            </a:solidFill>
            <a:prstDash val="solid"/>
            <a:round/>
            <a:headEnd type="none" w="med" len="med"/>
            <a:tailEnd type="none" w="med" len="med"/>
          </a:ln>
          <a:effectLst/>
        </p:spPr>
        <p:style>
          <a:lnRef idx="0">
            <a:scrgbClr r="0" g="0" b="0"/>
          </a:lnRef>
          <a:fillRef idx="1002">
            <a:schemeClr val="dk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algn="ctr">
              <a:lnSpc>
                <a:spcPct val="107000"/>
              </a:lnSpc>
              <a:spcBef>
                <a:spcPts val="0"/>
              </a:spcBef>
              <a:spcAft>
                <a:spcPts val="0"/>
              </a:spcAft>
            </a:pPr>
            <a:r>
              <a:rPr lang="en-US" dirty="0" smtClean="0"/>
              <a:t>Transitional</a:t>
            </a:r>
          </a:p>
          <a:p>
            <a:pPr marL="0" marR="0" algn="ctr">
              <a:lnSpc>
                <a:spcPct val="107000"/>
              </a:lnSpc>
              <a:spcBef>
                <a:spcPts val="0"/>
              </a:spcBef>
              <a:spcAft>
                <a:spcPts val="0"/>
              </a:spcAft>
            </a:pPr>
            <a:r>
              <a:rPr lang="en-US" dirty="0" smtClean="0"/>
              <a:t>N=127,075</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bwMode="auto">
          <a:xfrm>
            <a:off x="8115300" y="1640755"/>
            <a:ext cx="3716298" cy="685800"/>
          </a:xfrm>
          <a:prstGeom prst="rect">
            <a:avLst/>
          </a:prstGeom>
          <a:ln w="9525" cap="flat" cmpd="sng" algn="ctr">
            <a:solidFill>
              <a:schemeClr val="tx1"/>
            </a:solidFill>
            <a:prstDash val="solid"/>
            <a:round/>
            <a:headEnd type="none" w="med" len="med"/>
            <a:tailEnd type="none" w="med" len="med"/>
          </a:ln>
          <a:effectLst/>
        </p:spPr>
        <p:style>
          <a:lnRef idx="0">
            <a:scrgbClr r="0" g="0" b="0"/>
          </a:lnRef>
          <a:fillRef idx="1002">
            <a:schemeClr val="dk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algn="ctr">
              <a:lnSpc>
                <a:spcPct val="107000"/>
              </a:lnSpc>
              <a:spcBef>
                <a:spcPts val="0"/>
              </a:spcBef>
              <a:spcAft>
                <a:spcPts val="0"/>
              </a:spcAft>
            </a:pPr>
            <a:r>
              <a:rPr lang="en-US" dirty="0" smtClean="0"/>
              <a:t>After Sugammadex</a:t>
            </a:r>
          </a:p>
          <a:p>
            <a:pPr marL="0" marR="0" algn="ctr">
              <a:lnSpc>
                <a:spcPct val="107000"/>
              </a:lnSpc>
              <a:spcBef>
                <a:spcPts val="0"/>
              </a:spcBef>
              <a:spcAft>
                <a:spcPts val="0"/>
              </a:spcAft>
            </a:pPr>
            <a:r>
              <a:rPr lang="en-US" dirty="0" smtClean="0"/>
              <a:t>N=385,969</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bwMode="auto">
          <a:xfrm>
            <a:off x="3219965" y="2740278"/>
            <a:ext cx="1752599" cy="685800"/>
          </a:xfrm>
          <a:prstGeom prst="rect">
            <a:avLst/>
          </a:prstGeom>
          <a:solidFill>
            <a:srgbClr val="92D050"/>
          </a:solidFill>
          <a:ln w="9525" cap="flat" cmpd="sng" algn="ctr">
            <a:solidFill>
              <a:schemeClr val="tx1"/>
            </a:solidFill>
            <a:prstDash val="solid"/>
            <a:round/>
            <a:headEnd type="none" w="med" len="med"/>
            <a:tailEnd type="none" w="med" len="med"/>
          </a:ln>
          <a:effectLst/>
        </p:spPr>
        <p:style>
          <a:lnRef idx="0">
            <a:scrgbClr r="0" g="0" b="0"/>
          </a:lnRef>
          <a:fillRef idx="1002">
            <a:schemeClr val="dk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algn="ctr">
              <a:lnSpc>
                <a:spcPct val="107000"/>
              </a:lnSpc>
              <a:spcBef>
                <a:spcPts val="0"/>
              </a:spcBef>
              <a:spcAft>
                <a:spcPts val="0"/>
              </a:spcAft>
            </a:pPr>
            <a:r>
              <a:rPr lang="en-US" dirty="0" smtClean="0"/>
              <a:t>Neostigmine</a:t>
            </a:r>
          </a:p>
          <a:p>
            <a:pPr marL="0" marR="0" algn="ctr">
              <a:lnSpc>
                <a:spcPct val="107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N = 337,596</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bwMode="auto">
          <a:xfrm>
            <a:off x="10078999" y="2734055"/>
            <a:ext cx="1752599" cy="685800"/>
          </a:xfrm>
          <a:prstGeom prst="rect">
            <a:avLst/>
          </a:prstGeom>
          <a:solidFill>
            <a:srgbClr val="FFCC66"/>
          </a:solidFill>
          <a:ln w="9525" cap="flat" cmpd="sng" algn="ctr">
            <a:solidFill>
              <a:schemeClr val="tx1"/>
            </a:solidFill>
            <a:prstDash val="solid"/>
            <a:round/>
            <a:headEnd type="none" w="med" len="med"/>
            <a:tailEnd type="none" w="med" len="med"/>
          </a:ln>
          <a:effectLst/>
        </p:spPr>
        <p:style>
          <a:lnRef idx="0">
            <a:scrgbClr r="0" g="0" b="0"/>
          </a:lnRef>
          <a:fillRef idx="1002">
            <a:schemeClr val="dk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algn="ctr">
              <a:lnSpc>
                <a:spcPct val="107000"/>
              </a:lnSpc>
              <a:spcBef>
                <a:spcPts val="0"/>
              </a:spcBef>
              <a:spcAft>
                <a:spcPts val="0"/>
              </a:spcAft>
            </a:pPr>
            <a:r>
              <a:rPr lang="en-US" dirty="0" smtClean="0"/>
              <a:t>Sugammadex</a:t>
            </a:r>
          </a:p>
          <a:p>
            <a:pPr marL="0" marR="0" algn="ctr">
              <a:lnSpc>
                <a:spcPct val="107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N = 154,351</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bwMode="auto">
          <a:xfrm>
            <a:off x="8137954" y="2730412"/>
            <a:ext cx="1752599" cy="685800"/>
          </a:xfrm>
          <a:prstGeom prst="rect">
            <a:avLst/>
          </a:prstGeom>
          <a:solidFill>
            <a:srgbClr val="92D050"/>
          </a:solidFill>
          <a:ln w="9525" cap="flat" cmpd="sng" algn="ctr">
            <a:solidFill>
              <a:schemeClr val="tx1"/>
            </a:solidFill>
            <a:prstDash val="solid"/>
            <a:round/>
            <a:headEnd type="none" w="med" len="med"/>
            <a:tailEnd type="none" w="med" len="med"/>
          </a:ln>
          <a:effectLst/>
        </p:spPr>
        <p:style>
          <a:lnRef idx="0">
            <a:scrgbClr r="0" g="0" b="0"/>
          </a:lnRef>
          <a:fillRef idx="1002">
            <a:schemeClr val="dk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algn="ctr">
              <a:lnSpc>
                <a:spcPct val="107000"/>
              </a:lnSpc>
              <a:spcBef>
                <a:spcPts val="0"/>
              </a:spcBef>
              <a:spcAft>
                <a:spcPts val="0"/>
              </a:spcAft>
            </a:pPr>
            <a:r>
              <a:rPr lang="en-US" dirty="0" smtClean="0"/>
              <a:t>Neostigmine</a:t>
            </a:r>
          </a:p>
          <a:p>
            <a:pPr marL="0" marR="0" algn="ctr">
              <a:lnSpc>
                <a:spcPct val="107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N = 174,695</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99901141"/>
              </p:ext>
            </p:extLst>
          </p:nvPr>
        </p:nvGraphicFramePr>
        <p:xfrm>
          <a:off x="228600" y="3566142"/>
          <a:ext cx="2209800" cy="2548224"/>
        </p:xfrm>
        <a:graphic>
          <a:graphicData uri="http://schemas.openxmlformats.org/drawingml/2006/table">
            <a:tbl>
              <a:tblPr firstRow="1" bandRow="1">
                <a:tableStyleId>{0505E3EF-67EA-436B-97B2-0124C06EBD24}</a:tableStyleId>
              </a:tblPr>
              <a:tblGrid>
                <a:gridCol w="2209800">
                  <a:extLst>
                    <a:ext uri="{9D8B030D-6E8A-4147-A177-3AD203B41FA5}">
                      <a16:colId xmlns:a16="http://schemas.microsoft.com/office/drawing/2014/main" val="846336977"/>
                    </a:ext>
                  </a:extLst>
                </a:gridCol>
              </a:tblGrid>
              <a:tr h="542665">
                <a:tc>
                  <a:txBody>
                    <a:bodyPr/>
                    <a:lstStyle/>
                    <a:p>
                      <a:pPr algn="ctr"/>
                      <a:r>
                        <a:rPr lang="en-US" sz="1600" b="0" dirty="0" smtClean="0">
                          <a:effectLst/>
                        </a:rPr>
                        <a:t>ED 95 of NMB per hour of case</a:t>
                      </a:r>
                      <a:endParaRPr lang="en-US" sz="1600" b="0" dirty="0">
                        <a:solidFill>
                          <a:schemeClr val="tx1"/>
                        </a:solidFill>
                      </a:endParaRPr>
                    </a:p>
                  </a:txBody>
                  <a:tcPr/>
                </a:tc>
                <a:extLst>
                  <a:ext uri="{0D108BD9-81ED-4DB2-BD59-A6C34878D82A}">
                    <a16:rowId xmlns:a16="http://schemas.microsoft.com/office/drawing/2014/main" val="2472950254"/>
                  </a:ext>
                </a:extLst>
              </a:tr>
              <a:tr h="347496">
                <a:tc>
                  <a:txBody>
                    <a:bodyPr/>
                    <a:lstStyle/>
                    <a:p>
                      <a:pPr algn="ctr"/>
                      <a:endParaRPr lang="en-US" sz="1600" dirty="0"/>
                    </a:p>
                  </a:txBody>
                  <a:tcPr/>
                </a:tc>
                <a:extLst>
                  <a:ext uri="{0D108BD9-81ED-4DB2-BD59-A6C34878D82A}">
                    <a16:rowId xmlns:a16="http://schemas.microsoft.com/office/drawing/2014/main" val="1091846745"/>
                  </a:ext>
                </a:extLst>
              </a:tr>
              <a:tr h="347496">
                <a:tc>
                  <a:txBody>
                    <a:bodyPr/>
                    <a:lstStyle/>
                    <a:p>
                      <a:pPr algn="ctr"/>
                      <a:r>
                        <a:rPr lang="en-US" sz="1600" dirty="0" smtClean="0"/>
                        <a:t>No documented</a:t>
                      </a:r>
                      <a:r>
                        <a:rPr lang="en-US" sz="1600" baseline="0" dirty="0" smtClean="0"/>
                        <a:t> TOF</a:t>
                      </a:r>
                      <a:endParaRPr lang="en-US" sz="1600" dirty="0"/>
                    </a:p>
                  </a:txBody>
                  <a:tcPr/>
                </a:tc>
                <a:extLst>
                  <a:ext uri="{0D108BD9-81ED-4DB2-BD59-A6C34878D82A}">
                    <a16:rowId xmlns:a16="http://schemas.microsoft.com/office/drawing/2014/main" val="248977353"/>
                  </a:ext>
                </a:extLst>
              </a:tr>
              <a:tr h="347496">
                <a:tc>
                  <a:txBody>
                    <a:bodyPr/>
                    <a:lstStyle/>
                    <a:p>
                      <a:pPr algn="ctr"/>
                      <a:endParaRPr lang="en-US" sz="1600" dirty="0" smtClean="0"/>
                    </a:p>
                  </a:txBody>
                  <a:tcPr/>
                </a:tc>
                <a:extLst>
                  <a:ext uri="{0D108BD9-81ED-4DB2-BD59-A6C34878D82A}">
                    <a16:rowId xmlns:a16="http://schemas.microsoft.com/office/drawing/2014/main" val="3546356498"/>
                  </a:ext>
                </a:extLst>
              </a:tr>
              <a:tr h="3474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TOF 0-1 at reversal</a:t>
                      </a:r>
                    </a:p>
                    <a:p>
                      <a:pPr algn="ctr"/>
                      <a:endParaRPr lang="en-US" sz="1600" dirty="0"/>
                    </a:p>
                  </a:txBody>
                  <a:tcPr/>
                </a:tc>
                <a:extLst>
                  <a:ext uri="{0D108BD9-81ED-4DB2-BD59-A6C34878D82A}">
                    <a16:rowId xmlns:a16="http://schemas.microsoft.com/office/drawing/2014/main" val="1827630371"/>
                  </a:ext>
                </a:extLst>
              </a:tr>
              <a:tr h="3474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TOF 3-4 at reversal</a:t>
                      </a:r>
                      <a:endParaRPr lang="en-US" sz="1600" dirty="0"/>
                    </a:p>
                  </a:txBody>
                  <a:tcPr/>
                </a:tc>
                <a:extLst>
                  <a:ext uri="{0D108BD9-81ED-4DB2-BD59-A6C34878D82A}">
                    <a16:rowId xmlns:a16="http://schemas.microsoft.com/office/drawing/2014/main" val="58364615"/>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245474449"/>
              </p:ext>
            </p:extLst>
          </p:nvPr>
        </p:nvGraphicFramePr>
        <p:xfrm>
          <a:off x="3413294" y="3664563"/>
          <a:ext cx="1365939" cy="2505684"/>
        </p:xfrm>
        <a:graphic>
          <a:graphicData uri="http://schemas.openxmlformats.org/drawingml/2006/table">
            <a:tbl>
              <a:tblPr firstRow="1" bandRow="1">
                <a:tableStyleId>{0505E3EF-67EA-436B-97B2-0124C06EBD24}</a:tableStyleId>
              </a:tblPr>
              <a:tblGrid>
                <a:gridCol w="1365939">
                  <a:extLst>
                    <a:ext uri="{9D8B030D-6E8A-4147-A177-3AD203B41FA5}">
                      <a16:colId xmlns:a16="http://schemas.microsoft.com/office/drawing/2014/main" val="846336977"/>
                    </a:ext>
                  </a:extLst>
                </a:gridCol>
              </a:tblGrid>
              <a:tr h="494004">
                <a:tc>
                  <a:txBody>
                    <a:bodyPr/>
                    <a:lstStyle/>
                    <a:p>
                      <a:pPr algn="ctr"/>
                      <a:r>
                        <a:rPr lang="en-US" sz="1600" b="0" dirty="0" smtClean="0"/>
                        <a:t>1.1 [0.8, 1.5]</a:t>
                      </a:r>
                      <a:endParaRPr lang="en-US" sz="1600" b="0" dirty="0"/>
                    </a:p>
                  </a:txBody>
                  <a:tcPr/>
                </a:tc>
                <a:extLst>
                  <a:ext uri="{0D108BD9-81ED-4DB2-BD59-A6C34878D82A}">
                    <a16:rowId xmlns:a16="http://schemas.microsoft.com/office/drawing/2014/main" val="2472950254"/>
                  </a:ext>
                </a:extLst>
              </a:tr>
              <a:tr h="331787">
                <a:tc>
                  <a:txBody>
                    <a:bodyPr/>
                    <a:lstStyle/>
                    <a:p>
                      <a:pPr algn="ctr"/>
                      <a:endParaRPr lang="en-US" sz="1600" dirty="0"/>
                    </a:p>
                  </a:txBody>
                  <a:tcPr/>
                </a:tc>
                <a:extLst>
                  <a:ext uri="{0D108BD9-81ED-4DB2-BD59-A6C34878D82A}">
                    <a16:rowId xmlns:a16="http://schemas.microsoft.com/office/drawing/2014/main" val="1091846745"/>
                  </a:ext>
                </a:extLst>
              </a:tr>
              <a:tr h="331787">
                <a:tc>
                  <a:txBody>
                    <a:bodyPr/>
                    <a:lstStyle/>
                    <a:p>
                      <a:pPr algn="ctr"/>
                      <a:r>
                        <a:rPr lang="en-US" sz="1600" dirty="0" smtClean="0"/>
                        <a:t>28.9%</a:t>
                      </a:r>
                      <a:endParaRPr lang="en-US" sz="1600" dirty="0"/>
                    </a:p>
                  </a:txBody>
                  <a:tcPr/>
                </a:tc>
                <a:extLst>
                  <a:ext uri="{0D108BD9-81ED-4DB2-BD59-A6C34878D82A}">
                    <a16:rowId xmlns:a16="http://schemas.microsoft.com/office/drawing/2014/main" val="248977353"/>
                  </a:ext>
                </a:extLst>
              </a:tr>
              <a:tr h="331787">
                <a:tc>
                  <a:txBody>
                    <a:bodyPr/>
                    <a:lstStyle/>
                    <a:p>
                      <a:pPr algn="ctr"/>
                      <a:endParaRPr lang="en-US" sz="1600" dirty="0"/>
                    </a:p>
                  </a:txBody>
                  <a:tcPr/>
                </a:tc>
                <a:extLst>
                  <a:ext uri="{0D108BD9-81ED-4DB2-BD59-A6C34878D82A}">
                    <a16:rowId xmlns:a16="http://schemas.microsoft.com/office/drawing/2014/main" val="4244325628"/>
                  </a:ext>
                </a:extLst>
              </a:tr>
              <a:tr h="331787">
                <a:tc>
                  <a:txBody>
                    <a:bodyPr/>
                    <a:lstStyle/>
                    <a:p>
                      <a:pPr algn="ctr"/>
                      <a:r>
                        <a:rPr lang="en-US" sz="1600" dirty="0" smtClean="0"/>
                        <a:t>3.4%</a:t>
                      </a:r>
                      <a:endParaRPr lang="en-US" sz="1600" dirty="0"/>
                    </a:p>
                  </a:txBody>
                  <a:tcPr/>
                </a:tc>
                <a:extLst>
                  <a:ext uri="{0D108BD9-81ED-4DB2-BD59-A6C34878D82A}">
                    <a16:rowId xmlns:a16="http://schemas.microsoft.com/office/drawing/2014/main" val="3546356498"/>
                  </a:ext>
                </a:extLst>
              </a:tr>
              <a:tr h="331787">
                <a:tc>
                  <a:txBody>
                    <a:bodyPr/>
                    <a:lstStyle/>
                    <a:p>
                      <a:pPr algn="ctr"/>
                      <a:endParaRPr lang="en-US" sz="1600" dirty="0"/>
                    </a:p>
                  </a:txBody>
                  <a:tcPr/>
                </a:tc>
                <a:extLst>
                  <a:ext uri="{0D108BD9-81ED-4DB2-BD59-A6C34878D82A}">
                    <a16:rowId xmlns:a16="http://schemas.microsoft.com/office/drawing/2014/main" val="1827630371"/>
                  </a:ext>
                </a:extLst>
              </a:tr>
              <a:tr h="331787">
                <a:tc>
                  <a:txBody>
                    <a:bodyPr/>
                    <a:lstStyle/>
                    <a:p>
                      <a:pPr algn="ctr"/>
                      <a:r>
                        <a:rPr lang="en-US" sz="1600" dirty="0" smtClean="0"/>
                        <a:t>60.4%</a:t>
                      </a:r>
                      <a:endParaRPr lang="en-US" sz="1600" dirty="0"/>
                    </a:p>
                  </a:txBody>
                  <a:tcPr/>
                </a:tc>
                <a:extLst>
                  <a:ext uri="{0D108BD9-81ED-4DB2-BD59-A6C34878D82A}">
                    <a16:rowId xmlns:a16="http://schemas.microsoft.com/office/drawing/2014/main" val="2074145846"/>
                  </a:ext>
                </a:extLst>
              </a:tr>
            </a:tbl>
          </a:graphicData>
        </a:graphic>
      </p:graphicFrame>
      <p:graphicFrame>
        <p:nvGraphicFramePr>
          <p:cNvPr id="19" name="Table 18"/>
          <p:cNvGraphicFramePr>
            <a:graphicFrameLocks noGrp="1"/>
          </p:cNvGraphicFramePr>
          <p:nvPr>
            <p:extLst>
              <p:ext uri="{D42A27DB-BD31-4B8C-83A1-F6EECF244321}">
                <p14:modId xmlns:p14="http://schemas.microsoft.com/office/powerpoint/2010/main" val="99650280"/>
              </p:ext>
            </p:extLst>
          </p:nvPr>
        </p:nvGraphicFramePr>
        <p:xfrm>
          <a:off x="8331283" y="3587412"/>
          <a:ext cx="1365939" cy="2505684"/>
        </p:xfrm>
        <a:graphic>
          <a:graphicData uri="http://schemas.openxmlformats.org/drawingml/2006/table">
            <a:tbl>
              <a:tblPr firstRow="1" bandRow="1">
                <a:tableStyleId>{0505E3EF-67EA-436B-97B2-0124C06EBD24}</a:tableStyleId>
              </a:tblPr>
              <a:tblGrid>
                <a:gridCol w="1365939">
                  <a:extLst>
                    <a:ext uri="{9D8B030D-6E8A-4147-A177-3AD203B41FA5}">
                      <a16:colId xmlns:a16="http://schemas.microsoft.com/office/drawing/2014/main" val="846336977"/>
                    </a:ext>
                  </a:extLst>
                </a:gridCol>
              </a:tblGrid>
              <a:tr h="494004">
                <a:tc>
                  <a:txBody>
                    <a:bodyPr/>
                    <a:lstStyle/>
                    <a:p>
                      <a:pPr algn="ctr"/>
                      <a:r>
                        <a:rPr lang="en-US" sz="1600" b="0" dirty="0" smtClean="0"/>
                        <a:t>1.2 [0.8, 1.5]</a:t>
                      </a:r>
                      <a:endParaRPr lang="en-US" sz="1600" b="0" dirty="0"/>
                    </a:p>
                  </a:txBody>
                  <a:tcPr/>
                </a:tc>
                <a:extLst>
                  <a:ext uri="{0D108BD9-81ED-4DB2-BD59-A6C34878D82A}">
                    <a16:rowId xmlns:a16="http://schemas.microsoft.com/office/drawing/2014/main" val="2472950254"/>
                  </a:ext>
                </a:extLst>
              </a:tr>
              <a:tr h="331787">
                <a:tc>
                  <a:txBody>
                    <a:bodyPr/>
                    <a:lstStyle/>
                    <a:p>
                      <a:pPr algn="ctr"/>
                      <a:endParaRPr lang="en-US" sz="1600" dirty="0"/>
                    </a:p>
                  </a:txBody>
                  <a:tcPr/>
                </a:tc>
                <a:extLst>
                  <a:ext uri="{0D108BD9-81ED-4DB2-BD59-A6C34878D82A}">
                    <a16:rowId xmlns:a16="http://schemas.microsoft.com/office/drawing/2014/main" val="1091846745"/>
                  </a:ext>
                </a:extLst>
              </a:tr>
              <a:tr h="331787">
                <a:tc>
                  <a:txBody>
                    <a:bodyPr/>
                    <a:lstStyle/>
                    <a:p>
                      <a:pPr algn="ctr"/>
                      <a:r>
                        <a:rPr lang="en-US" sz="1600" dirty="0" smtClean="0"/>
                        <a:t>24.2%</a:t>
                      </a:r>
                      <a:endParaRPr lang="en-US" sz="1600" dirty="0"/>
                    </a:p>
                  </a:txBody>
                  <a:tcPr/>
                </a:tc>
                <a:extLst>
                  <a:ext uri="{0D108BD9-81ED-4DB2-BD59-A6C34878D82A}">
                    <a16:rowId xmlns:a16="http://schemas.microsoft.com/office/drawing/2014/main" val="248977353"/>
                  </a:ext>
                </a:extLst>
              </a:tr>
              <a:tr h="331787">
                <a:tc>
                  <a:txBody>
                    <a:bodyPr/>
                    <a:lstStyle/>
                    <a:p>
                      <a:pPr algn="ctr"/>
                      <a:endParaRPr lang="en-US" sz="1600" dirty="0"/>
                    </a:p>
                  </a:txBody>
                  <a:tcPr/>
                </a:tc>
                <a:extLst>
                  <a:ext uri="{0D108BD9-81ED-4DB2-BD59-A6C34878D82A}">
                    <a16:rowId xmlns:a16="http://schemas.microsoft.com/office/drawing/2014/main" val="4244325628"/>
                  </a:ext>
                </a:extLst>
              </a:tr>
              <a:tr h="331787">
                <a:tc>
                  <a:txBody>
                    <a:bodyPr/>
                    <a:lstStyle/>
                    <a:p>
                      <a:pPr algn="ctr"/>
                      <a:r>
                        <a:rPr lang="en-US" sz="1600" dirty="0" smtClean="0"/>
                        <a:t>2.1%</a:t>
                      </a:r>
                      <a:endParaRPr lang="en-US" sz="1600" dirty="0"/>
                    </a:p>
                  </a:txBody>
                  <a:tcPr/>
                </a:tc>
                <a:extLst>
                  <a:ext uri="{0D108BD9-81ED-4DB2-BD59-A6C34878D82A}">
                    <a16:rowId xmlns:a16="http://schemas.microsoft.com/office/drawing/2014/main" val="3546356498"/>
                  </a:ext>
                </a:extLst>
              </a:tr>
              <a:tr h="331787">
                <a:tc>
                  <a:txBody>
                    <a:bodyPr/>
                    <a:lstStyle/>
                    <a:p>
                      <a:pPr algn="ctr"/>
                      <a:endParaRPr lang="en-US" sz="1600" dirty="0"/>
                    </a:p>
                  </a:txBody>
                  <a:tcPr/>
                </a:tc>
                <a:extLst>
                  <a:ext uri="{0D108BD9-81ED-4DB2-BD59-A6C34878D82A}">
                    <a16:rowId xmlns:a16="http://schemas.microsoft.com/office/drawing/2014/main" val="1827630371"/>
                  </a:ext>
                </a:extLst>
              </a:tr>
              <a:tr h="331787">
                <a:tc>
                  <a:txBody>
                    <a:bodyPr/>
                    <a:lstStyle/>
                    <a:p>
                      <a:pPr algn="ctr"/>
                      <a:r>
                        <a:rPr lang="en-US" sz="1600" dirty="0" smtClean="0"/>
                        <a:t>66.2%</a:t>
                      </a:r>
                      <a:endParaRPr lang="en-US" sz="1600" dirty="0"/>
                    </a:p>
                  </a:txBody>
                  <a:tcPr/>
                </a:tc>
                <a:extLst>
                  <a:ext uri="{0D108BD9-81ED-4DB2-BD59-A6C34878D82A}">
                    <a16:rowId xmlns:a16="http://schemas.microsoft.com/office/drawing/2014/main" val="2074145846"/>
                  </a:ext>
                </a:extLst>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3825636273"/>
              </p:ext>
            </p:extLst>
          </p:nvPr>
        </p:nvGraphicFramePr>
        <p:xfrm>
          <a:off x="10272328" y="3593533"/>
          <a:ext cx="1365939" cy="2505684"/>
        </p:xfrm>
        <a:graphic>
          <a:graphicData uri="http://schemas.openxmlformats.org/drawingml/2006/table">
            <a:tbl>
              <a:tblPr firstRow="1" bandRow="1">
                <a:tableStyleId>{0505E3EF-67EA-436B-97B2-0124C06EBD24}</a:tableStyleId>
              </a:tblPr>
              <a:tblGrid>
                <a:gridCol w="1365939">
                  <a:extLst>
                    <a:ext uri="{9D8B030D-6E8A-4147-A177-3AD203B41FA5}">
                      <a16:colId xmlns:a16="http://schemas.microsoft.com/office/drawing/2014/main" val="846336977"/>
                    </a:ext>
                  </a:extLst>
                </a:gridCol>
              </a:tblGrid>
              <a:tr h="494004">
                <a:tc>
                  <a:txBody>
                    <a:bodyPr/>
                    <a:lstStyle/>
                    <a:p>
                      <a:pPr algn="ctr"/>
                      <a:r>
                        <a:rPr lang="en-US" sz="1600" b="0" dirty="0" smtClean="0"/>
                        <a:t>1.3 [0.9, 1.7]</a:t>
                      </a:r>
                      <a:endParaRPr lang="en-US" sz="1600" b="0" dirty="0"/>
                    </a:p>
                  </a:txBody>
                  <a:tcPr/>
                </a:tc>
                <a:extLst>
                  <a:ext uri="{0D108BD9-81ED-4DB2-BD59-A6C34878D82A}">
                    <a16:rowId xmlns:a16="http://schemas.microsoft.com/office/drawing/2014/main" val="2472950254"/>
                  </a:ext>
                </a:extLst>
              </a:tr>
              <a:tr h="331787">
                <a:tc>
                  <a:txBody>
                    <a:bodyPr/>
                    <a:lstStyle/>
                    <a:p>
                      <a:pPr algn="ctr"/>
                      <a:endParaRPr lang="en-US" sz="1600" dirty="0"/>
                    </a:p>
                  </a:txBody>
                  <a:tcPr/>
                </a:tc>
                <a:extLst>
                  <a:ext uri="{0D108BD9-81ED-4DB2-BD59-A6C34878D82A}">
                    <a16:rowId xmlns:a16="http://schemas.microsoft.com/office/drawing/2014/main" val="1091846745"/>
                  </a:ext>
                </a:extLst>
              </a:tr>
              <a:tr h="331787">
                <a:tc>
                  <a:txBody>
                    <a:bodyPr/>
                    <a:lstStyle/>
                    <a:p>
                      <a:pPr algn="ctr"/>
                      <a:r>
                        <a:rPr lang="en-US" sz="1600" dirty="0" smtClean="0"/>
                        <a:t>21.1%</a:t>
                      </a:r>
                      <a:endParaRPr lang="en-US" sz="1600" dirty="0"/>
                    </a:p>
                  </a:txBody>
                  <a:tcPr/>
                </a:tc>
                <a:extLst>
                  <a:ext uri="{0D108BD9-81ED-4DB2-BD59-A6C34878D82A}">
                    <a16:rowId xmlns:a16="http://schemas.microsoft.com/office/drawing/2014/main" val="248977353"/>
                  </a:ext>
                </a:extLst>
              </a:tr>
              <a:tr h="331787">
                <a:tc>
                  <a:txBody>
                    <a:bodyPr/>
                    <a:lstStyle/>
                    <a:p>
                      <a:pPr algn="ctr"/>
                      <a:endParaRPr lang="en-US" sz="1600" dirty="0"/>
                    </a:p>
                  </a:txBody>
                  <a:tcPr/>
                </a:tc>
                <a:extLst>
                  <a:ext uri="{0D108BD9-81ED-4DB2-BD59-A6C34878D82A}">
                    <a16:rowId xmlns:a16="http://schemas.microsoft.com/office/drawing/2014/main" val="4244325628"/>
                  </a:ext>
                </a:extLst>
              </a:tr>
              <a:tr h="331787">
                <a:tc>
                  <a:txBody>
                    <a:bodyPr/>
                    <a:lstStyle/>
                    <a:p>
                      <a:pPr algn="ctr"/>
                      <a:r>
                        <a:rPr lang="en-US" sz="1600" dirty="0" smtClean="0"/>
                        <a:t>7.5%</a:t>
                      </a:r>
                      <a:endParaRPr lang="en-US" sz="1600" dirty="0"/>
                    </a:p>
                  </a:txBody>
                  <a:tcPr/>
                </a:tc>
                <a:extLst>
                  <a:ext uri="{0D108BD9-81ED-4DB2-BD59-A6C34878D82A}">
                    <a16:rowId xmlns:a16="http://schemas.microsoft.com/office/drawing/2014/main" val="3546356498"/>
                  </a:ext>
                </a:extLst>
              </a:tr>
              <a:tr h="331787">
                <a:tc>
                  <a:txBody>
                    <a:bodyPr/>
                    <a:lstStyle/>
                    <a:p>
                      <a:pPr algn="ctr"/>
                      <a:endParaRPr lang="en-US" sz="1600" dirty="0"/>
                    </a:p>
                  </a:txBody>
                  <a:tcPr/>
                </a:tc>
                <a:extLst>
                  <a:ext uri="{0D108BD9-81ED-4DB2-BD59-A6C34878D82A}">
                    <a16:rowId xmlns:a16="http://schemas.microsoft.com/office/drawing/2014/main" val="1827630371"/>
                  </a:ext>
                </a:extLst>
              </a:tr>
              <a:tr h="331787">
                <a:tc>
                  <a:txBody>
                    <a:bodyPr/>
                    <a:lstStyle/>
                    <a:p>
                      <a:pPr algn="ctr"/>
                      <a:r>
                        <a:rPr lang="en-US" sz="1600" dirty="0" smtClean="0"/>
                        <a:t>49.5%</a:t>
                      </a:r>
                      <a:endParaRPr lang="en-US" sz="1600" dirty="0"/>
                    </a:p>
                  </a:txBody>
                  <a:tcPr/>
                </a:tc>
                <a:extLst>
                  <a:ext uri="{0D108BD9-81ED-4DB2-BD59-A6C34878D82A}">
                    <a16:rowId xmlns:a16="http://schemas.microsoft.com/office/drawing/2014/main" val="2074145846"/>
                  </a:ext>
                </a:extLst>
              </a:tr>
            </a:tbl>
          </a:graphicData>
        </a:graphic>
      </p:graphicFrame>
    </p:spTree>
    <p:extLst>
      <p:ext uri="{BB962C8B-B14F-4D97-AF65-F5344CB8AC3E}">
        <p14:creationId xmlns:p14="http://schemas.microsoft.com/office/powerpoint/2010/main" val="71852492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1274803" y="1653845"/>
            <a:ext cx="3716296" cy="685800"/>
          </a:xfrm>
          <a:prstGeom prst="rect">
            <a:avLst/>
          </a:prstGeom>
          <a:ln w="9525" cap="flat" cmpd="sng" algn="ctr">
            <a:solidFill>
              <a:schemeClr val="tx1"/>
            </a:solidFill>
            <a:prstDash val="solid"/>
            <a:round/>
            <a:headEnd type="none" w="med" len="med"/>
            <a:tailEnd type="none" w="med" len="med"/>
          </a:ln>
          <a:effectLst/>
        </p:spPr>
        <p:style>
          <a:lnRef idx="0">
            <a:scrgbClr r="0" g="0" b="0"/>
          </a:lnRef>
          <a:fillRef idx="1002">
            <a:schemeClr val="dk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algn="ctr">
              <a:lnSpc>
                <a:spcPct val="107000"/>
              </a:lnSpc>
              <a:spcBef>
                <a:spcPts val="0"/>
              </a:spcBef>
              <a:spcAft>
                <a:spcPts val="0"/>
              </a:spcAft>
            </a:pPr>
            <a:r>
              <a:rPr lang="en-US" dirty="0" smtClean="0"/>
              <a:t>Before Sugammadex</a:t>
            </a:r>
          </a:p>
          <a:p>
            <a:pPr marL="0" marR="0" algn="ctr">
              <a:lnSpc>
                <a:spcPct val="107000"/>
              </a:lnSpc>
              <a:spcBef>
                <a:spcPts val="0"/>
              </a:spcBef>
              <a:spcAft>
                <a:spcPts val="0"/>
              </a:spcAft>
            </a:pPr>
            <a:r>
              <a:rPr lang="en-US" dirty="0" smtClean="0"/>
              <a:t>N=421,754</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bwMode="auto">
          <a:xfrm>
            <a:off x="4991099" y="370792"/>
            <a:ext cx="3124200" cy="685800"/>
          </a:xfrm>
          <a:prstGeom prst="rect">
            <a:avLst/>
          </a:prstGeom>
          <a:ln w="9525" cap="flat" cmpd="sng" algn="ctr">
            <a:solidFill>
              <a:schemeClr val="tx1"/>
            </a:solidFill>
            <a:prstDash val="solid"/>
            <a:round/>
            <a:headEnd type="none" w="med" len="med"/>
            <a:tailEnd type="none" w="med" len="med"/>
          </a:ln>
          <a:effectLst/>
        </p:spPr>
        <p:style>
          <a:lnRef idx="0">
            <a:scrgbClr r="0" g="0" b="0"/>
          </a:lnRef>
          <a:fillRef idx="1002">
            <a:schemeClr val="dk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algn="ctr">
              <a:lnSpc>
                <a:spcPct val="107000"/>
              </a:lnSpc>
              <a:spcBef>
                <a:spcPts val="0"/>
              </a:spcBef>
              <a:spcAft>
                <a:spcPts val="0"/>
              </a:spcAft>
            </a:pPr>
            <a:r>
              <a:rPr lang="en-US" dirty="0" smtClean="0"/>
              <a:t>Total Cases</a:t>
            </a:r>
          </a:p>
          <a:p>
            <a:pPr marL="0" marR="0" algn="ctr">
              <a:lnSpc>
                <a:spcPct val="107000"/>
              </a:lnSpc>
              <a:spcBef>
                <a:spcPts val="0"/>
              </a:spcBef>
              <a:spcAft>
                <a:spcPts val="0"/>
              </a:spcAft>
            </a:pPr>
            <a:r>
              <a:rPr lang="en-US" dirty="0" smtClean="0"/>
              <a:t>N=934,798</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bwMode="auto">
          <a:xfrm>
            <a:off x="5396299" y="1636636"/>
            <a:ext cx="2313802" cy="685800"/>
          </a:xfrm>
          <a:prstGeom prst="rect">
            <a:avLst/>
          </a:prstGeom>
          <a:ln w="9525" cap="flat" cmpd="sng" algn="ctr">
            <a:solidFill>
              <a:schemeClr val="tx1"/>
            </a:solidFill>
            <a:prstDash val="solid"/>
            <a:round/>
            <a:headEnd type="none" w="med" len="med"/>
            <a:tailEnd type="none" w="med" len="med"/>
          </a:ln>
          <a:effectLst/>
        </p:spPr>
        <p:style>
          <a:lnRef idx="0">
            <a:scrgbClr r="0" g="0" b="0"/>
          </a:lnRef>
          <a:fillRef idx="1002">
            <a:schemeClr val="dk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algn="ctr">
              <a:lnSpc>
                <a:spcPct val="107000"/>
              </a:lnSpc>
              <a:spcBef>
                <a:spcPts val="0"/>
              </a:spcBef>
              <a:spcAft>
                <a:spcPts val="0"/>
              </a:spcAft>
            </a:pPr>
            <a:r>
              <a:rPr lang="en-US" dirty="0" smtClean="0"/>
              <a:t>Transitional</a:t>
            </a:r>
          </a:p>
          <a:p>
            <a:pPr marL="0" marR="0" algn="ctr">
              <a:lnSpc>
                <a:spcPct val="107000"/>
              </a:lnSpc>
              <a:spcBef>
                <a:spcPts val="0"/>
              </a:spcBef>
              <a:spcAft>
                <a:spcPts val="0"/>
              </a:spcAft>
            </a:pPr>
            <a:r>
              <a:rPr lang="en-US" dirty="0" smtClean="0"/>
              <a:t>N=127,075</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bwMode="auto">
          <a:xfrm>
            <a:off x="8115300" y="1640755"/>
            <a:ext cx="3716298" cy="685800"/>
          </a:xfrm>
          <a:prstGeom prst="rect">
            <a:avLst/>
          </a:prstGeom>
          <a:ln w="9525" cap="flat" cmpd="sng" algn="ctr">
            <a:solidFill>
              <a:schemeClr val="tx1"/>
            </a:solidFill>
            <a:prstDash val="solid"/>
            <a:round/>
            <a:headEnd type="none" w="med" len="med"/>
            <a:tailEnd type="none" w="med" len="med"/>
          </a:ln>
          <a:effectLst/>
        </p:spPr>
        <p:style>
          <a:lnRef idx="0">
            <a:scrgbClr r="0" g="0" b="0"/>
          </a:lnRef>
          <a:fillRef idx="1002">
            <a:schemeClr val="dk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algn="ctr">
              <a:lnSpc>
                <a:spcPct val="107000"/>
              </a:lnSpc>
              <a:spcBef>
                <a:spcPts val="0"/>
              </a:spcBef>
              <a:spcAft>
                <a:spcPts val="0"/>
              </a:spcAft>
            </a:pPr>
            <a:r>
              <a:rPr lang="en-US" dirty="0" smtClean="0"/>
              <a:t>After Sugammadex</a:t>
            </a:r>
          </a:p>
          <a:p>
            <a:pPr marL="0" marR="0" algn="ctr">
              <a:lnSpc>
                <a:spcPct val="107000"/>
              </a:lnSpc>
              <a:spcBef>
                <a:spcPts val="0"/>
              </a:spcBef>
              <a:spcAft>
                <a:spcPts val="0"/>
              </a:spcAft>
            </a:pPr>
            <a:r>
              <a:rPr lang="en-US" dirty="0" smtClean="0"/>
              <a:t>N=385,969</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bwMode="auto">
          <a:xfrm>
            <a:off x="3219965" y="2740278"/>
            <a:ext cx="1752599" cy="685800"/>
          </a:xfrm>
          <a:prstGeom prst="rect">
            <a:avLst/>
          </a:prstGeom>
          <a:solidFill>
            <a:srgbClr val="92D050"/>
          </a:solidFill>
          <a:ln w="9525" cap="flat" cmpd="sng" algn="ctr">
            <a:solidFill>
              <a:schemeClr val="tx1"/>
            </a:solidFill>
            <a:prstDash val="solid"/>
            <a:round/>
            <a:headEnd type="none" w="med" len="med"/>
            <a:tailEnd type="none" w="med" len="med"/>
          </a:ln>
          <a:effectLst/>
        </p:spPr>
        <p:style>
          <a:lnRef idx="0">
            <a:scrgbClr r="0" g="0" b="0"/>
          </a:lnRef>
          <a:fillRef idx="1002">
            <a:schemeClr val="dk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algn="ctr">
              <a:lnSpc>
                <a:spcPct val="107000"/>
              </a:lnSpc>
              <a:spcBef>
                <a:spcPts val="0"/>
              </a:spcBef>
              <a:spcAft>
                <a:spcPts val="0"/>
              </a:spcAft>
            </a:pPr>
            <a:r>
              <a:rPr lang="en-US" dirty="0" smtClean="0"/>
              <a:t>Neostigmine</a:t>
            </a:r>
          </a:p>
          <a:p>
            <a:pPr marL="0" marR="0" algn="ctr">
              <a:lnSpc>
                <a:spcPct val="107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N = 337,596</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Rectangle 13"/>
          <p:cNvSpPr/>
          <p:nvPr/>
        </p:nvSpPr>
        <p:spPr bwMode="auto">
          <a:xfrm>
            <a:off x="10078999" y="2734055"/>
            <a:ext cx="1752599" cy="685800"/>
          </a:xfrm>
          <a:prstGeom prst="rect">
            <a:avLst/>
          </a:prstGeom>
          <a:solidFill>
            <a:srgbClr val="FFCC66"/>
          </a:solidFill>
          <a:ln w="9525" cap="flat" cmpd="sng" algn="ctr">
            <a:solidFill>
              <a:schemeClr val="tx1"/>
            </a:solidFill>
            <a:prstDash val="solid"/>
            <a:round/>
            <a:headEnd type="none" w="med" len="med"/>
            <a:tailEnd type="none" w="med" len="med"/>
          </a:ln>
          <a:effectLst/>
        </p:spPr>
        <p:style>
          <a:lnRef idx="0">
            <a:scrgbClr r="0" g="0" b="0"/>
          </a:lnRef>
          <a:fillRef idx="1002">
            <a:schemeClr val="dk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algn="ctr">
              <a:lnSpc>
                <a:spcPct val="107000"/>
              </a:lnSpc>
              <a:spcBef>
                <a:spcPts val="0"/>
              </a:spcBef>
              <a:spcAft>
                <a:spcPts val="0"/>
              </a:spcAft>
            </a:pPr>
            <a:r>
              <a:rPr lang="en-US" dirty="0" smtClean="0"/>
              <a:t>Sugammadex</a:t>
            </a:r>
          </a:p>
          <a:p>
            <a:pPr marL="0" marR="0" algn="ctr">
              <a:lnSpc>
                <a:spcPct val="107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N = 154,351</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p:cNvSpPr/>
          <p:nvPr/>
        </p:nvSpPr>
        <p:spPr bwMode="auto">
          <a:xfrm>
            <a:off x="8137954" y="2730412"/>
            <a:ext cx="1752599" cy="685800"/>
          </a:xfrm>
          <a:prstGeom prst="rect">
            <a:avLst/>
          </a:prstGeom>
          <a:solidFill>
            <a:srgbClr val="92D050"/>
          </a:solidFill>
          <a:ln w="9525" cap="flat" cmpd="sng" algn="ctr">
            <a:solidFill>
              <a:schemeClr val="tx1"/>
            </a:solidFill>
            <a:prstDash val="solid"/>
            <a:round/>
            <a:headEnd type="none" w="med" len="med"/>
            <a:tailEnd type="none" w="med" len="med"/>
          </a:ln>
          <a:effectLst/>
        </p:spPr>
        <p:style>
          <a:lnRef idx="0">
            <a:scrgbClr r="0" g="0" b="0"/>
          </a:lnRef>
          <a:fillRef idx="1002">
            <a:schemeClr val="dk2"/>
          </a:fillRef>
          <a:effectRef idx="0">
            <a:scrgbClr r="0" g="0" b="0"/>
          </a:effectRef>
          <a:fontRef idx="major"/>
        </p:style>
        <p:txBody>
          <a:bodyPr vert="horz" wrap="square" lIns="91440" tIns="45720" rIns="91440" bIns="45720" numCol="1" rtlCol="0" anchor="ctr" anchorCtr="0" compatLnSpc="1">
            <a:prstTxWarp prst="textNoShape">
              <a:avLst/>
            </a:prstTxWarp>
          </a:bodyPr>
          <a:lstStyle/>
          <a:p>
            <a:pPr marL="0" marR="0" algn="ctr">
              <a:lnSpc>
                <a:spcPct val="107000"/>
              </a:lnSpc>
              <a:spcBef>
                <a:spcPts val="0"/>
              </a:spcBef>
              <a:spcAft>
                <a:spcPts val="0"/>
              </a:spcAft>
            </a:pPr>
            <a:r>
              <a:rPr lang="en-US" dirty="0" smtClean="0"/>
              <a:t>Neostigmine</a:t>
            </a:r>
          </a:p>
          <a:p>
            <a:pPr marL="0" marR="0" algn="ctr">
              <a:lnSpc>
                <a:spcPct val="107000"/>
              </a:lnSpc>
              <a:spcBef>
                <a:spcPts val="0"/>
              </a:spcBef>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N = 174,695</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4030428700"/>
              </p:ext>
            </p:extLst>
          </p:nvPr>
        </p:nvGraphicFramePr>
        <p:xfrm>
          <a:off x="236838" y="3836407"/>
          <a:ext cx="2209800" cy="579120"/>
        </p:xfrm>
        <a:graphic>
          <a:graphicData uri="http://schemas.openxmlformats.org/drawingml/2006/table">
            <a:tbl>
              <a:tblPr firstRow="1" bandRow="1">
                <a:tableStyleId>{0505E3EF-67EA-436B-97B2-0124C06EBD24}</a:tableStyleId>
              </a:tblPr>
              <a:tblGrid>
                <a:gridCol w="2209800">
                  <a:extLst>
                    <a:ext uri="{9D8B030D-6E8A-4147-A177-3AD203B41FA5}">
                      <a16:colId xmlns:a16="http://schemas.microsoft.com/office/drawing/2014/main" val="846336977"/>
                    </a:ext>
                  </a:extLst>
                </a:gridCol>
              </a:tblGrid>
              <a:tr h="542665">
                <a:tc>
                  <a:txBody>
                    <a:bodyPr/>
                    <a:lstStyle/>
                    <a:p>
                      <a:pPr algn="ctr"/>
                      <a:r>
                        <a:rPr lang="en-US" sz="1600" b="0" dirty="0" smtClean="0">
                          <a:effectLst/>
                        </a:rPr>
                        <a:t>Median</a:t>
                      </a:r>
                      <a:r>
                        <a:rPr lang="en-US" sz="1600" b="0" baseline="0" dirty="0" smtClean="0">
                          <a:effectLst/>
                        </a:rPr>
                        <a:t> Neostigmine Dose (mcg/kg)</a:t>
                      </a:r>
                      <a:endParaRPr lang="en-US" sz="1600" b="0" dirty="0">
                        <a:solidFill>
                          <a:schemeClr val="tx1"/>
                        </a:solidFill>
                      </a:endParaRPr>
                    </a:p>
                  </a:txBody>
                  <a:tcPr/>
                </a:tc>
                <a:extLst>
                  <a:ext uri="{0D108BD9-81ED-4DB2-BD59-A6C34878D82A}">
                    <a16:rowId xmlns:a16="http://schemas.microsoft.com/office/drawing/2014/main" val="2472950254"/>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1004701698"/>
              </p:ext>
            </p:extLst>
          </p:nvPr>
        </p:nvGraphicFramePr>
        <p:xfrm>
          <a:off x="3272027" y="3816845"/>
          <a:ext cx="1664948" cy="890161"/>
        </p:xfrm>
        <a:graphic>
          <a:graphicData uri="http://schemas.openxmlformats.org/drawingml/2006/table">
            <a:tbl>
              <a:tblPr firstRow="1" bandRow="1">
                <a:tableStyleId>{0505E3EF-67EA-436B-97B2-0124C06EBD24}</a:tableStyleId>
              </a:tblPr>
              <a:tblGrid>
                <a:gridCol w="1664948">
                  <a:extLst>
                    <a:ext uri="{9D8B030D-6E8A-4147-A177-3AD203B41FA5}">
                      <a16:colId xmlns:a16="http://schemas.microsoft.com/office/drawing/2014/main" val="846336977"/>
                    </a:ext>
                  </a:extLst>
                </a:gridCol>
              </a:tblGrid>
              <a:tr h="542665">
                <a:tc>
                  <a:txBody>
                    <a:bodyPr/>
                    <a:lstStyle/>
                    <a:p>
                      <a:pPr algn="ctr"/>
                      <a:r>
                        <a:rPr lang="en-US" sz="1600" b="0" dirty="0" smtClean="0"/>
                        <a:t>41.2</a:t>
                      </a:r>
                      <a:r>
                        <a:rPr lang="en-US" sz="1600" b="0" baseline="0" dirty="0" smtClean="0"/>
                        <a:t> (31.9-50.4)</a:t>
                      </a:r>
                      <a:endParaRPr lang="en-US" sz="1600" b="0" dirty="0"/>
                    </a:p>
                  </a:txBody>
                  <a:tcPr/>
                </a:tc>
                <a:extLst>
                  <a:ext uri="{0D108BD9-81ED-4DB2-BD59-A6C34878D82A}">
                    <a16:rowId xmlns:a16="http://schemas.microsoft.com/office/drawing/2014/main" val="2472950254"/>
                  </a:ext>
                </a:extLst>
              </a:tr>
              <a:tr h="3474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smtClean="0"/>
                    </a:p>
                  </a:txBody>
                  <a:tcPr/>
                </a:tc>
                <a:extLst>
                  <a:ext uri="{0D108BD9-81ED-4DB2-BD59-A6C34878D82A}">
                    <a16:rowId xmlns:a16="http://schemas.microsoft.com/office/drawing/2014/main" val="2819221381"/>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741974801"/>
              </p:ext>
            </p:extLst>
          </p:nvPr>
        </p:nvGraphicFramePr>
        <p:xfrm>
          <a:off x="8190017" y="3815009"/>
          <a:ext cx="1664948" cy="542665"/>
        </p:xfrm>
        <a:graphic>
          <a:graphicData uri="http://schemas.openxmlformats.org/drawingml/2006/table">
            <a:tbl>
              <a:tblPr firstRow="1" bandRow="1">
                <a:tableStyleId>{0505E3EF-67EA-436B-97B2-0124C06EBD24}</a:tableStyleId>
              </a:tblPr>
              <a:tblGrid>
                <a:gridCol w="1664948">
                  <a:extLst>
                    <a:ext uri="{9D8B030D-6E8A-4147-A177-3AD203B41FA5}">
                      <a16:colId xmlns:a16="http://schemas.microsoft.com/office/drawing/2014/main" val="846336977"/>
                    </a:ext>
                  </a:extLst>
                </a:gridCol>
              </a:tblGrid>
              <a:tr h="542665">
                <a:tc>
                  <a:txBody>
                    <a:bodyPr/>
                    <a:lstStyle/>
                    <a:p>
                      <a:pPr algn="ctr"/>
                      <a:r>
                        <a:rPr lang="en-US" sz="1600" b="0" dirty="0" smtClean="0"/>
                        <a:t>38.8 (29.9-48.3)</a:t>
                      </a:r>
                      <a:endParaRPr lang="en-US" sz="1600" b="0" dirty="0"/>
                    </a:p>
                  </a:txBody>
                  <a:tcPr/>
                </a:tc>
                <a:extLst>
                  <a:ext uri="{0D108BD9-81ED-4DB2-BD59-A6C34878D82A}">
                    <a16:rowId xmlns:a16="http://schemas.microsoft.com/office/drawing/2014/main" val="2472950254"/>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848727228"/>
              </p:ext>
            </p:extLst>
          </p:nvPr>
        </p:nvGraphicFramePr>
        <p:xfrm>
          <a:off x="9898791" y="4783169"/>
          <a:ext cx="1981199" cy="1030272"/>
        </p:xfrm>
        <a:graphic>
          <a:graphicData uri="http://schemas.openxmlformats.org/drawingml/2006/table">
            <a:tbl>
              <a:tblPr firstRow="1" bandRow="1">
                <a:tableStyleId>{0505E3EF-67EA-436B-97B2-0124C06EBD24}</a:tableStyleId>
              </a:tblPr>
              <a:tblGrid>
                <a:gridCol w="1219200">
                  <a:extLst>
                    <a:ext uri="{9D8B030D-6E8A-4147-A177-3AD203B41FA5}">
                      <a16:colId xmlns:a16="http://schemas.microsoft.com/office/drawing/2014/main" val="3667638745"/>
                    </a:ext>
                  </a:extLst>
                </a:gridCol>
                <a:gridCol w="761999">
                  <a:extLst>
                    <a:ext uri="{9D8B030D-6E8A-4147-A177-3AD203B41FA5}">
                      <a16:colId xmlns:a16="http://schemas.microsoft.com/office/drawing/2014/main" val="846336977"/>
                    </a:ext>
                  </a:extLst>
                </a:gridCol>
              </a:tblGrid>
              <a:tr h="265146">
                <a:tc>
                  <a:txBody>
                    <a:bodyPr/>
                    <a:lstStyle/>
                    <a:p>
                      <a:pPr algn="ctr"/>
                      <a:r>
                        <a:rPr lang="en-US" sz="1600" b="0" dirty="0" smtClean="0"/>
                        <a:t>≤</a:t>
                      </a:r>
                      <a:r>
                        <a:rPr lang="en-US" sz="1600" b="0" dirty="0" smtClean="0"/>
                        <a:t>2 mg/kg</a:t>
                      </a:r>
                      <a:endParaRPr lang="en-US" sz="1600" b="0" dirty="0" smtClean="0"/>
                    </a:p>
                  </a:txBody>
                  <a:tcPr/>
                </a:tc>
                <a:tc>
                  <a:txBody>
                    <a:bodyPr/>
                    <a:lstStyle/>
                    <a:p>
                      <a:pPr algn="ctr"/>
                      <a:r>
                        <a:rPr lang="en-US" sz="1600" b="0" dirty="0" smtClean="0"/>
                        <a:t>34.8%</a:t>
                      </a:r>
                      <a:endParaRPr lang="en-US" sz="1600" b="0" dirty="0" smtClean="0"/>
                    </a:p>
                  </a:txBody>
                  <a:tcPr/>
                </a:tc>
                <a:extLst>
                  <a:ext uri="{0D108BD9-81ED-4DB2-BD59-A6C34878D82A}">
                    <a16:rowId xmlns:a16="http://schemas.microsoft.com/office/drawing/2014/main" val="3546356498"/>
                  </a:ext>
                </a:extLst>
              </a:tr>
              <a:tr h="3474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&gt;2 to ≤</a:t>
                      </a:r>
                      <a:r>
                        <a:rPr lang="en-US" sz="1600" dirty="0" smtClean="0"/>
                        <a:t>4</a:t>
                      </a:r>
                      <a:endParaRPr lang="en-US" sz="16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52.6%</a:t>
                      </a:r>
                      <a:endParaRPr lang="en-US" sz="1600" dirty="0"/>
                    </a:p>
                  </a:txBody>
                  <a:tcPr/>
                </a:tc>
                <a:extLst>
                  <a:ext uri="{0D108BD9-81ED-4DB2-BD59-A6C34878D82A}">
                    <a16:rowId xmlns:a16="http://schemas.microsoft.com/office/drawing/2014/main" val="1827630371"/>
                  </a:ext>
                </a:extLst>
              </a:tr>
              <a:tr h="34749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&gt;4</a:t>
                      </a:r>
                      <a:r>
                        <a:rPr lang="en-US" sz="1600" baseline="0" dirty="0" smtClean="0"/>
                        <a:t> to &lt;</a:t>
                      </a:r>
                      <a:r>
                        <a:rPr lang="en-US" sz="1600" baseline="0" dirty="0" smtClean="0"/>
                        <a:t>12</a:t>
                      </a:r>
                      <a:endParaRPr lang="en-US" sz="1600"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smtClean="0"/>
                        <a:t>6.1%</a:t>
                      </a:r>
                    </a:p>
                  </a:txBody>
                  <a:tcPr/>
                </a:tc>
                <a:extLst>
                  <a:ext uri="{0D108BD9-81ED-4DB2-BD59-A6C34878D82A}">
                    <a16:rowId xmlns:a16="http://schemas.microsoft.com/office/drawing/2014/main" val="58364615"/>
                  </a:ext>
                </a:extLst>
              </a:tr>
            </a:tbl>
          </a:graphicData>
        </a:graphic>
      </p:graphicFrame>
      <p:sp>
        <p:nvSpPr>
          <p:cNvPr id="4" name="TextBox 3"/>
          <p:cNvSpPr txBox="1"/>
          <p:nvPr/>
        </p:nvSpPr>
        <p:spPr>
          <a:xfrm>
            <a:off x="381000" y="5843531"/>
            <a:ext cx="8305800" cy="338554"/>
          </a:xfrm>
          <a:prstGeom prst="rect">
            <a:avLst/>
          </a:prstGeom>
          <a:noFill/>
        </p:spPr>
        <p:txBody>
          <a:bodyPr wrap="square" rtlCol="0">
            <a:spAutoFit/>
          </a:bodyPr>
          <a:lstStyle/>
          <a:p>
            <a:r>
              <a:rPr lang="en-US" sz="1600" dirty="0" smtClean="0"/>
              <a:t>*36% of Sugammadex cases received a dose of exactly 200 mg</a:t>
            </a:r>
            <a:endParaRPr lang="en-US" sz="1600" dirty="0"/>
          </a:p>
        </p:txBody>
      </p:sp>
      <p:graphicFrame>
        <p:nvGraphicFramePr>
          <p:cNvPr id="22" name="Table 21"/>
          <p:cNvGraphicFramePr>
            <a:graphicFrameLocks noGrp="1"/>
          </p:cNvGraphicFramePr>
          <p:nvPr>
            <p:extLst>
              <p:ext uri="{D42A27DB-BD31-4B8C-83A1-F6EECF244321}">
                <p14:modId xmlns:p14="http://schemas.microsoft.com/office/powerpoint/2010/main" val="3908600077"/>
              </p:ext>
            </p:extLst>
          </p:nvPr>
        </p:nvGraphicFramePr>
        <p:xfrm>
          <a:off x="250223" y="4783169"/>
          <a:ext cx="2209800" cy="579120"/>
        </p:xfrm>
        <a:graphic>
          <a:graphicData uri="http://schemas.openxmlformats.org/drawingml/2006/table">
            <a:tbl>
              <a:tblPr firstRow="1" bandRow="1">
                <a:tableStyleId>{0505E3EF-67EA-436B-97B2-0124C06EBD24}</a:tableStyleId>
              </a:tblPr>
              <a:tblGrid>
                <a:gridCol w="2209800">
                  <a:extLst>
                    <a:ext uri="{9D8B030D-6E8A-4147-A177-3AD203B41FA5}">
                      <a16:colId xmlns:a16="http://schemas.microsoft.com/office/drawing/2014/main" val="846336977"/>
                    </a:ext>
                  </a:extLst>
                </a:gridCol>
              </a:tblGrid>
              <a:tr h="347496">
                <a:tc>
                  <a:txBody>
                    <a:bodyPr/>
                    <a:lstStyle/>
                    <a:p>
                      <a:pPr algn="ctr"/>
                      <a:r>
                        <a:rPr lang="en-US" sz="1600" b="0" dirty="0" smtClean="0"/>
                        <a:t>Sugammadex Dose*</a:t>
                      </a:r>
                    </a:p>
                    <a:p>
                      <a:pPr algn="ctr"/>
                      <a:r>
                        <a:rPr lang="en-US" sz="1600" b="0" dirty="0" smtClean="0"/>
                        <a:t>(mg/kg)</a:t>
                      </a:r>
                      <a:endParaRPr lang="en-US" sz="1600" b="0" dirty="0"/>
                    </a:p>
                  </a:txBody>
                  <a:tcPr/>
                </a:tc>
                <a:extLst>
                  <a:ext uri="{0D108BD9-81ED-4DB2-BD59-A6C34878D82A}">
                    <a16:rowId xmlns:a16="http://schemas.microsoft.com/office/drawing/2014/main" val="248977353"/>
                  </a:ext>
                </a:extLst>
              </a:tr>
            </a:tbl>
          </a:graphicData>
        </a:graphic>
      </p:graphicFrame>
    </p:spTree>
    <p:extLst>
      <p:ext uri="{BB962C8B-B14F-4D97-AF65-F5344CB8AC3E}">
        <p14:creationId xmlns:p14="http://schemas.microsoft.com/office/powerpoint/2010/main" val="2869189514"/>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1752600" y="228600"/>
            <a:ext cx="8318416" cy="5979509"/>
          </a:xfrm>
          <a:prstGeom prst="rect">
            <a:avLst/>
          </a:prstGeom>
        </p:spPr>
      </p:pic>
    </p:spTree>
    <p:extLst>
      <p:ext uri="{BB962C8B-B14F-4D97-AF65-F5344CB8AC3E}">
        <p14:creationId xmlns:p14="http://schemas.microsoft.com/office/powerpoint/2010/main" val="4257547891"/>
      </p:ext>
    </p:extLst>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063856472"/>
              </p:ext>
            </p:extLst>
          </p:nvPr>
        </p:nvGraphicFramePr>
        <p:xfrm>
          <a:off x="3124200" y="304800"/>
          <a:ext cx="5858153" cy="5815811"/>
        </p:xfrm>
        <a:graphic>
          <a:graphicData uri="http://schemas.openxmlformats.org/drawingml/2006/table">
            <a:tbl>
              <a:tblPr firstRow="1" firstCol="1" bandRow="1">
                <a:tableStyleId>{22838BEF-8BB2-4498-84A7-C5851F593DF1}</a:tableStyleId>
              </a:tblPr>
              <a:tblGrid>
                <a:gridCol w="2090057">
                  <a:extLst>
                    <a:ext uri="{9D8B030D-6E8A-4147-A177-3AD203B41FA5}">
                      <a16:colId xmlns:a16="http://schemas.microsoft.com/office/drawing/2014/main" val="744424911"/>
                    </a:ext>
                  </a:extLst>
                </a:gridCol>
                <a:gridCol w="2090057">
                  <a:extLst>
                    <a:ext uri="{9D8B030D-6E8A-4147-A177-3AD203B41FA5}">
                      <a16:colId xmlns:a16="http://schemas.microsoft.com/office/drawing/2014/main" val="389998715"/>
                    </a:ext>
                  </a:extLst>
                </a:gridCol>
                <a:gridCol w="1678039">
                  <a:extLst>
                    <a:ext uri="{9D8B030D-6E8A-4147-A177-3AD203B41FA5}">
                      <a16:colId xmlns:a16="http://schemas.microsoft.com/office/drawing/2014/main" val="3623065745"/>
                    </a:ext>
                  </a:extLst>
                </a:gridCol>
              </a:tblGrid>
              <a:tr h="524194">
                <a:tc>
                  <a:txBody>
                    <a:bodyPr/>
                    <a:lstStyle/>
                    <a:p>
                      <a:pPr marL="0" marR="0" algn="ctr">
                        <a:lnSpc>
                          <a:spcPct val="150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Covariate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6510" marR="16510" marT="10795" marB="10795" anchor="ctr"/>
                </a:tc>
                <a:tc>
                  <a:txBody>
                    <a:bodyPr/>
                    <a:lstStyle/>
                    <a:p>
                      <a:pPr marL="0" marR="0" algn="ctr">
                        <a:lnSpc>
                          <a:spcPct val="150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Adjusted Odds </a:t>
                      </a:r>
                      <a:r>
                        <a:rPr lang="en-US" sz="12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Ratio</a:t>
                      </a:r>
                    </a:p>
                    <a:p>
                      <a:pPr marL="0" marR="0" algn="ctr">
                        <a:lnSpc>
                          <a:spcPct val="150000"/>
                        </a:lnSpc>
                        <a:spcBef>
                          <a:spcPts val="0"/>
                        </a:spcBef>
                        <a:spcAft>
                          <a:spcPts val="0"/>
                        </a:spcAft>
                      </a:pPr>
                      <a:r>
                        <a:rPr lang="en-US" sz="120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(95% Confidence</a:t>
                      </a:r>
                      <a:r>
                        <a:rPr lang="en-US" sz="1200" baseline="0" dirty="0" smtClean="0">
                          <a:solidFill>
                            <a:srgbClr val="000000"/>
                          </a:solidFill>
                          <a:effectLst/>
                          <a:latin typeface="Calibri" panose="020F0502020204030204" pitchFamily="34" charset="0"/>
                          <a:ea typeface="Calibri" panose="020F0502020204030204" pitchFamily="34" charset="0"/>
                          <a:cs typeface="Calibri" panose="020F0502020204030204" pitchFamily="34" charset="0"/>
                        </a:rPr>
                        <a:t> Interval)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6510" marR="16510" marT="10795" marB="10795" anchor="ctr"/>
                </a:tc>
                <a:tc>
                  <a:txBody>
                    <a:bodyPr/>
                    <a:lstStyle/>
                    <a:p>
                      <a:pPr marL="0" marR="0" algn="ctr">
                        <a:lnSpc>
                          <a:spcPct val="150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Adjusted p-value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16510" marR="16510" marT="10795" marB="10795" anchor="ctr"/>
                </a:tc>
                <a:extLst>
                  <a:ext uri="{0D108BD9-81ED-4DB2-BD59-A6C34878D82A}">
                    <a16:rowId xmlns:a16="http://schemas.microsoft.com/office/drawing/2014/main" val="1216185602"/>
                  </a:ext>
                </a:extLst>
              </a:tr>
              <a:tr h="524194">
                <a:tc>
                  <a:txBody>
                    <a:bodyPr/>
                    <a:lstStyle/>
                    <a:p>
                      <a:pPr marL="0" marR="0">
                        <a:lnSpc>
                          <a:spcPct val="200000"/>
                        </a:lnSpc>
                        <a:spcBef>
                          <a:spcPts val="0"/>
                        </a:spcBef>
                        <a:spcAft>
                          <a:spcPts val="0"/>
                        </a:spcAft>
                      </a:pPr>
                      <a:r>
                        <a:rPr lang="en-US" sz="1100" b="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Last </a:t>
                      </a:r>
                      <a:r>
                        <a:rPr lang="en-US" sz="1100" b="0" dirty="0" err="1"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TOFc</a:t>
                      </a:r>
                      <a:r>
                        <a:rPr lang="en-US" sz="1100" b="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before extubation 0 </a:t>
                      </a:r>
                      <a:r>
                        <a:rPr lang="en-US" sz="11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or 1 </a:t>
                      </a:r>
                      <a:r>
                        <a:rPr lang="en-US" sz="1100" b="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twitches (ref</a:t>
                      </a:r>
                      <a:r>
                        <a:rPr lang="en-US" sz="1100" b="0" baseline="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3/4)</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16510" marR="16510" marT="10795" marB="10795" anchor="b"/>
                </a:tc>
                <a:tc>
                  <a:txBody>
                    <a:bodyPr/>
                    <a:lstStyle/>
                    <a:p>
                      <a:pPr marL="0" marR="0" algn="ctr">
                        <a:lnSpc>
                          <a:spcPct val="200000"/>
                        </a:lnSpc>
                        <a:spcBef>
                          <a:spcPts val="0"/>
                        </a:spcBef>
                        <a:spcAft>
                          <a:spcPts val="0"/>
                        </a:spcAft>
                      </a:pPr>
                      <a:r>
                        <a:rPr lang="en-US" sz="11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4.06 (3.83 – 4.31)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6510" marR="16510" marT="10795" marB="10795" anchor="b"/>
                </a:tc>
                <a:tc>
                  <a:txBody>
                    <a:bodyPr/>
                    <a:lstStyle/>
                    <a:p>
                      <a:pPr marL="0" marR="0" algn="ctr">
                        <a:lnSpc>
                          <a:spcPct val="200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&lt;0.001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6510" marR="16510" marT="10795" marB="10795" anchor="b"/>
                </a:tc>
                <a:extLst>
                  <a:ext uri="{0D108BD9-81ED-4DB2-BD59-A6C34878D82A}">
                    <a16:rowId xmlns:a16="http://schemas.microsoft.com/office/drawing/2014/main" val="379219028"/>
                  </a:ext>
                </a:extLst>
              </a:tr>
              <a:tr h="524194">
                <a:tc>
                  <a:txBody>
                    <a:bodyPr/>
                    <a:lstStyle/>
                    <a:p>
                      <a:pPr>
                        <a:lnSpc>
                          <a:spcPct val="107000"/>
                        </a:lnSpc>
                      </a:pPr>
                      <a:endParaRPr lang="en-US" sz="1100" b="0" dirty="0">
                        <a:effectLst/>
                        <a:latin typeface="Calibri" panose="020F0502020204030204" pitchFamily="34" charset="0"/>
                        <a:cs typeface="Times New Roman" panose="02020603050405020304" pitchFamily="18" charset="0"/>
                      </a:endParaRPr>
                    </a:p>
                  </a:txBody>
                  <a:tcPr marL="16510" marR="16510" marT="10795" marB="10795" anchor="b"/>
                </a:tc>
                <a:tc>
                  <a:txBody>
                    <a:bodyPr/>
                    <a:lstStyle/>
                    <a:p>
                      <a:pPr algn="ctr">
                        <a:lnSpc>
                          <a:spcPct val="107000"/>
                        </a:lnSpc>
                      </a:pPr>
                      <a:endParaRPr lang="en-US" sz="1100" dirty="0">
                        <a:effectLst/>
                        <a:latin typeface="Calibri" panose="020F0502020204030204" pitchFamily="34" charset="0"/>
                        <a:cs typeface="Times New Roman" panose="02020603050405020304" pitchFamily="18" charset="0"/>
                      </a:endParaRPr>
                    </a:p>
                  </a:txBody>
                  <a:tcPr marL="16510" marR="16510" marT="10795" marB="10795" anchor="b"/>
                </a:tc>
                <a:tc>
                  <a:txBody>
                    <a:bodyPr/>
                    <a:lstStyle/>
                    <a:p>
                      <a:pPr algn="ctr">
                        <a:lnSpc>
                          <a:spcPct val="107000"/>
                        </a:lnSpc>
                      </a:pPr>
                      <a:endParaRPr lang="en-US" sz="1100">
                        <a:effectLst/>
                        <a:latin typeface="Calibri" panose="020F0502020204030204" pitchFamily="34" charset="0"/>
                        <a:cs typeface="Times New Roman" panose="02020603050405020304" pitchFamily="18" charset="0"/>
                      </a:endParaRPr>
                    </a:p>
                  </a:txBody>
                  <a:tcPr marL="16510" marR="16510" marT="10795" marB="10795" anchor="b"/>
                </a:tc>
                <a:extLst>
                  <a:ext uri="{0D108BD9-81ED-4DB2-BD59-A6C34878D82A}">
                    <a16:rowId xmlns:a16="http://schemas.microsoft.com/office/drawing/2014/main" val="3329535605"/>
                  </a:ext>
                </a:extLst>
              </a:tr>
              <a:tr h="524194">
                <a:tc>
                  <a:txBody>
                    <a:bodyPr/>
                    <a:lstStyle/>
                    <a:p>
                      <a:pPr marL="0" marR="0">
                        <a:lnSpc>
                          <a:spcPct val="200000"/>
                        </a:lnSpc>
                        <a:spcBef>
                          <a:spcPts val="0"/>
                        </a:spcBef>
                        <a:spcAft>
                          <a:spcPts val="0"/>
                        </a:spcAft>
                      </a:pPr>
                      <a:r>
                        <a:rPr lang="en-US" sz="11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Resident/Fellow In-Room Provider (reference Faculty Only)</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16510" marR="16510" marT="10795" marB="10795" anchor="b"/>
                </a:tc>
                <a:tc>
                  <a:txBody>
                    <a:bodyPr/>
                    <a:lstStyle/>
                    <a:p>
                      <a:pPr marL="0" marR="0" algn="ctr">
                        <a:lnSpc>
                          <a:spcPct val="200000"/>
                        </a:lnSpc>
                        <a:spcBef>
                          <a:spcPts val="0"/>
                        </a:spcBef>
                        <a:spcAft>
                          <a:spcPts val="0"/>
                        </a:spcAft>
                      </a:pPr>
                      <a:r>
                        <a:rPr lang="en-US" sz="11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1.29 (1.23 – 1.35)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6510" marR="16510" marT="10795" marB="10795" anchor="b"/>
                </a:tc>
                <a:tc>
                  <a:txBody>
                    <a:bodyPr/>
                    <a:lstStyle/>
                    <a:p>
                      <a:pPr marL="0" marR="0" algn="ctr">
                        <a:lnSpc>
                          <a:spcPct val="200000"/>
                        </a:lnSpc>
                        <a:spcBef>
                          <a:spcPts val="0"/>
                        </a:spcBef>
                        <a:spcAft>
                          <a:spcPts val="0"/>
                        </a:spcAft>
                      </a:pPr>
                      <a:r>
                        <a:rPr lang="en-US" sz="11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&lt;0.001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16510" marR="16510" marT="10795" marB="10795" anchor="b"/>
                </a:tc>
                <a:extLst>
                  <a:ext uri="{0D108BD9-81ED-4DB2-BD59-A6C34878D82A}">
                    <a16:rowId xmlns:a16="http://schemas.microsoft.com/office/drawing/2014/main" val="641118145"/>
                  </a:ext>
                </a:extLst>
              </a:tr>
              <a:tr h="524194">
                <a:tc>
                  <a:txBody>
                    <a:bodyPr/>
                    <a:lstStyle/>
                    <a:p>
                      <a:pPr marL="0" marR="0">
                        <a:lnSpc>
                          <a:spcPct val="200000"/>
                        </a:lnSpc>
                        <a:spcBef>
                          <a:spcPts val="0"/>
                        </a:spcBef>
                        <a:spcAft>
                          <a:spcPts val="0"/>
                        </a:spcAft>
                      </a:pPr>
                      <a:r>
                        <a:rPr lang="en-US" sz="1100" b="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CRNA</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16510" marR="16510" marT="10795" marB="10795" anchor="b"/>
                </a:tc>
                <a:tc>
                  <a:txBody>
                    <a:bodyPr/>
                    <a:lstStyle/>
                    <a:p>
                      <a:pPr marL="0" marR="0" algn="ctr">
                        <a:lnSpc>
                          <a:spcPct val="200000"/>
                        </a:lnSpc>
                        <a:spcBef>
                          <a:spcPts val="0"/>
                        </a:spcBef>
                        <a:spcAft>
                          <a:spcPts val="0"/>
                        </a:spcAft>
                      </a:pPr>
                      <a:r>
                        <a:rPr lang="en-US" sz="11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0.79 (0.76 – 0.83)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6510" marR="16510" marT="10795" marB="10795" anchor="b"/>
                </a:tc>
                <a:tc>
                  <a:txBody>
                    <a:bodyPr/>
                    <a:lstStyle/>
                    <a:p>
                      <a:pPr marL="0" marR="0" algn="ctr">
                        <a:lnSpc>
                          <a:spcPct val="200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&lt;0.001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6510" marR="16510" marT="10795" marB="10795" anchor="b"/>
                </a:tc>
                <a:extLst>
                  <a:ext uri="{0D108BD9-81ED-4DB2-BD59-A6C34878D82A}">
                    <a16:rowId xmlns:a16="http://schemas.microsoft.com/office/drawing/2014/main" val="1734534507"/>
                  </a:ext>
                </a:extLst>
              </a:tr>
              <a:tr h="321129">
                <a:tc>
                  <a:txBody>
                    <a:bodyPr/>
                    <a:lstStyle/>
                    <a:p>
                      <a:pPr marL="0" marR="0">
                        <a:lnSpc>
                          <a:spcPct val="200000"/>
                        </a:lnSpc>
                        <a:spcBef>
                          <a:spcPts val="0"/>
                        </a:spcBef>
                        <a:spcAft>
                          <a:spcPts val="0"/>
                        </a:spcAft>
                      </a:pPr>
                      <a:r>
                        <a:rPr lang="en-US" sz="11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16510" marR="16510" marT="10795" marB="10795" anchor="b"/>
                </a:tc>
                <a:tc>
                  <a:txBody>
                    <a:bodyPr/>
                    <a:lstStyle/>
                    <a:p>
                      <a:pPr marL="0" marR="0" algn="ctr">
                        <a:lnSpc>
                          <a:spcPct val="200000"/>
                        </a:lnSpc>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6510" marR="16510" marT="10795" marB="10795" anchor="b"/>
                </a:tc>
                <a:tc>
                  <a:txBody>
                    <a:bodyPr/>
                    <a:lstStyle/>
                    <a:p>
                      <a:pPr marL="0" marR="0" algn="ctr">
                        <a:lnSpc>
                          <a:spcPct val="200000"/>
                        </a:lnSpc>
                        <a:spcBef>
                          <a:spcPts val="0"/>
                        </a:spcBef>
                        <a:spcAft>
                          <a:spcPts val="0"/>
                        </a:spcAft>
                      </a:pPr>
                      <a:r>
                        <a:rPr lang="en-US" sz="11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6510" marR="16510" marT="10795" marB="10795" anchor="b"/>
                </a:tc>
                <a:extLst>
                  <a:ext uri="{0D108BD9-81ED-4DB2-BD59-A6C34878D82A}">
                    <a16:rowId xmlns:a16="http://schemas.microsoft.com/office/drawing/2014/main" val="370850869"/>
                  </a:ext>
                </a:extLst>
              </a:tr>
              <a:tr h="321129">
                <a:tc>
                  <a:txBody>
                    <a:bodyPr/>
                    <a:lstStyle/>
                    <a:p>
                      <a:pPr marL="0" marR="0">
                        <a:lnSpc>
                          <a:spcPct val="200000"/>
                        </a:lnSpc>
                        <a:spcBef>
                          <a:spcPts val="0"/>
                        </a:spcBef>
                        <a:spcAft>
                          <a:spcPts val="0"/>
                        </a:spcAft>
                      </a:pPr>
                      <a:r>
                        <a:rPr lang="en-US" sz="11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ED </a:t>
                      </a:r>
                      <a:r>
                        <a:rPr lang="en-US" sz="1100" b="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95 </a:t>
                      </a:r>
                      <a:r>
                        <a:rPr lang="en-US" sz="11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of </a:t>
                      </a:r>
                      <a:r>
                        <a:rPr lang="en-US" sz="1100" b="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NMB </a:t>
                      </a:r>
                      <a:r>
                        <a:rPr lang="en-US" sz="11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per hour of case duration (</a:t>
                      </a:r>
                      <a:r>
                        <a:rPr lang="en-US" sz="1100" b="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ref Quartile </a:t>
                      </a:r>
                      <a:r>
                        <a:rPr lang="en-US" sz="11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16510" marR="16510" marT="10795" marB="10795" anchor="b"/>
                </a:tc>
                <a:tc>
                  <a:txBody>
                    <a:bodyPr/>
                    <a:lstStyle/>
                    <a:p>
                      <a:pPr algn="ctr">
                        <a:lnSpc>
                          <a:spcPct val="107000"/>
                        </a:lnSpc>
                      </a:pPr>
                      <a:endParaRPr lang="en-US" sz="1100" dirty="0">
                        <a:effectLst/>
                        <a:latin typeface="Calibri" panose="020F0502020204030204" pitchFamily="34" charset="0"/>
                        <a:cs typeface="Times New Roman" panose="02020603050405020304" pitchFamily="18" charset="0"/>
                      </a:endParaRPr>
                    </a:p>
                  </a:txBody>
                  <a:tcPr marL="16510" marR="16510" marT="10795" marB="10795" anchor="b"/>
                </a:tc>
                <a:tc>
                  <a:txBody>
                    <a:bodyPr/>
                    <a:lstStyle/>
                    <a:p>
                      <a:pPr algn="ctr">
                        <a:lnSpc>
                          <a:spcPct val="107000"/>
                        </a:lnSpc>
                      </a:pPr>
                      <a:endParaRPr lang="en-US" sz="1100" dirty="0">
                        <a:effectLst/>
                        <a:latin typeface="Calibri" panose="020F0502020204030204" pitchFamily="34" charset="0"/>
                        <a:cs typeface="Times New Roman" panose="02020603050405020304" pitchFamily="18" charset="0"/>
                      </a:endParaRPr>
                    </a:p>
                  </a:txBody>
                  <a:tcPr marL="16510" marR="16510" marT="10795" marB="10795" anchor="b"/>
                </a:tc>
                <a:extLst>
                  <a:ext uri="{0D108BD9-81ED-4DB2-BD59-A6C34878D82A}">
                    <a16:rowId xmlns:a16="http://schemas.microsoft.com/office/drawing/2014/main" val="2751223880"/>
                  </a:ext>
                </a:extLst>
              </a:tr>
              <a:tr h="321129">
                <a:tc>
                  <a:txBody>
                    <a:bodyPr/>
                    <a:lstStyle/>
                    <a:p>
                      <a:pPr marL="0" marR="0">
                        <a:lnSpc>
                          <a:spcPct val="200000"/>
                        </a:lnSpc>
                        <a:spcBef>
                          <a:spcPts val="0"/>
                        </a:spcBef>
                        <a:spcAft>
                          <a:spcPts val="0"/>
                        </a:spcAft>
                      </a:pPr>
                      <a:r>
                        <a:rPr lang="en-US" sz="11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Quartile 2</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16510" marR="16510" marT="10795" marB="10795" anchor="b"/>
                </a:tc>
                <a:tc>
                  <a:txBody>
                    <a:bodyPr/>
                    <a:lstStyle/>
                    <a:p>
                      <a:pPr marL="0" marR="0" algn="ctr">
                        <a:lnSpc>
                          <a:spcPct val="200000"/>
                        </a:lnSpc>
                        <a:spcBef>
                          <a:spcPts val="0"/>
                        </a:spcBef>
                        <a:spcAft>
                          <a:spcPts val="0"/>
                        </a:spcAft>
                      </a:pPr>
                      <a:r>
                        <a:rPr lang="en-US" sz="11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1.23 (1.18 – 1.28)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6510" marR="16510" marT="10795" marB="10795" anchor="b"/>
                </a:tc>
                <a:tc>
                  <a:txBody>
                    <a:bodyPr/>
                    <a:lstStyle/>
                    <a:p>
                      <a:pPr marL="0" marR="0" algn="ctr">
                        <a:lnSpc>
                          <a:spcPct val="200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&lt;0.001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6510" marR="16510" marT="10795" marB="10795" anchor="b"/>
                </a:tc>
                <a:extLst>
                  <a:ext uri="{0D108BD9-81ED-4DB2-BD59-A6C34878D82A}">
                    <a16:rowId xmlns:a16="http://schemas.microsoft.com/office/drawing/2014/main" val="127129722"/>
                  </a:ext>
                </a:extLst>
              </a:tr>
              <a:tr h="321129">
                <a:tc>
                  <a:txBody>
                    <a:bodyPr/>
                    <a:lstStyle/>
                    <a:p>
                      <a:pPr marL="0" marR="0">
                        <a:lnSpc>
                          <a:spcPct val="200000"/>
                        </a:lnSpc>
                        <a:spcBef>
                          <a:spcPts val="0"/>
                        </a:spcBef>
                        <a:spcAft>
                          <a:spcPts val="0"/>
                        </a:spcAft>
                      </a:pPr>
                      <a:r>
                        <a:rPr lang="en-US" sz="11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Quartile 3</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16510" marR="16510" marT="10795" marB="10795" anchor="b"/>
                </a:tc>
                <a:tc>
                  <a:txBody>
                    <a:bodyPr/>
                    <a:lstStyle/>
                    <a:p>
                      <a:pPr marL="0" marR="0" algn="ctr">
                        <a:lnSpc>
                          <a:spcPct val="200000"/>
                        </a:lnSpc>
                        <a:spcBef>
                          <a:spcPts val="0"/>
                        </a:spcBef>
                        <a:spcAft>
                          <a:spcPts val="0"/>
                        </a:spcAft>
                      </a:pPr>
                      <a:r>
                        <a:rPr lang="en-US" sz="11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1.65 (1.58 – 1.72)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6510" marR="16510" marT="10795" marB="10795" anchor="b"/>
                </a:tc>
                <a:tc>
                  <a:txBody>
                    <a:bodyPr/>
                    <a:lstStyle/>
                    <a:p>
                      <a:pPr marL="0" marR="0" algn="ctr">
                        <a:lnSpc>
                          <a:spcPct val="200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&lt;0.001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6510" marR="16510" marT="10795" marB="10795" anchor="b"/>
                </a:tc>
                <a:extLst>
                  <a:ext uri="{0D108BD9-81ED-4DB2-BD59-A6C34878D82A}">
                    <a16:rowId xmlns:a16="http://schemas.microsoft.com/office/drawing/2014/main" val="1765113762"/>
                  </a:ext>
                </a:extLst>
              </a:tr>
              <a:tr h="321129">
                <a:tc>
                  <a:txBody>
                    <a:bodyPr/>
                    <a:lstStyle/>
                    <a:p>
                      <a:pPr marL="0" marR="0">
                        <a:lnSpc>
                          <a:spcPct val="200000"/>
                        </a:lnSpc>
                        <a:spcBef>
                          <a:spcPts val="0"/>
                        </a:spcBef>
                        <a:spcAft>
                          <a:spcPts val="0"/>
                        </a:spcAft>
                      </a:pPr>
                      <a:r>
                        <a:rPr lang="en-US" sz="11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Quartile 4 (high)</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16510" marR="16510" marT="10795" marB="10795" anchor="b"/>
                </a:tc>
                <a:tc>
                  <a:txBody>
                    <a:bodyPr/>
                    <a:lstStyle/>
                    <a:p>
                      <a:pPr marL="0" marR="0" algn="ctr">
                        <a:lnSpc>
                          <a:spcPct val="200000"/>
                        </a:lnSpc>
                        <a:spcBef>
                          <a:spcPts val="0"/>
                        </a:spcBef>
                        <a:spcAft>
                          <a:spcPts val="0"/>
                        </a:spcAft>
                      </a:pPr>
                      <a:r>
                        <a:rPr lang="en-US" sz="11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3.01 (2.88 – 3.16)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6510" marR="16510" marT="10795" marB="10795" anchor="b"/>
                </a:tc>
                <a:tc>
                  <a:txBody>
                    <a:bodyPr/>
                    <a:lstStyle/>
                    <a:p>
                      <a:pPr marL="0" marR="0" algn="ctr">
                        <a:lnSpc>
                          <a:spcPct val="200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&lt;0.001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6510" marR="16510" marT="10795" marB="10795" anchor="b"/>
                </a:tc>
                <a:extLst>
                  <a:ext uri="{0D108BD9-81ED-4DB2-BD59-A6C34878D82A}">
                    <a16:rowId xmlns:a16="http://schemas.microsoft.com/office/drawing/2014/main" val="8564816"/>
                  </a:ext>
                </a:extLst>
              </a:tr>
              <a:tr h="321129">
                <a:tc>
                  <a:txBody>
                    <a:bodyPr/>
                    <a:lstStyle/>
                    <a:p>
                      <a:pPr>
                        <a:lnSpc>
                          <a:spcPct val="107000"/>
                        </a:lnSpc>
                      </a:pPr>
                      <a:endParaRPr lang="en-US" sz="1100" b="0" dirty="0">
                        <a:effectLst/>
                        <a:latin typeface="Calibri" panose="020F0502020204030204" pitchFamily="34" charset="0"/>
                        <a:cs typeface="Times New Roman" panose="02020603050405020304" pitchFamily="18" charset="0"/>
                      </a:endParaRPr>
                    </a:p>
                  </a:txBody>
                  <a:tcPr marL="16510" marR="16510" marT="10795" marB="10795" anchor="b"/>
                </a:tc>
                <a:tc>
                  <a:txBody>
                    <a:bodyPr/>
                    <a:lstStyle/>
                    <a:p>
                      <a:pPr algn="ctr">
                        <a:lnSpc>
                          <a:spcPct val="107000"/>
                        </a:lnSpc>
                      </a:pPr>
                      <a:endParaRPr lang="en-US" sz="1100" dirty="0">
                        <a:effectLst/>
                        <a:latin typeface="Calibri" panose="020F0502020204030204" pitchFamily="34" charset="0"/>
                        <a:cs typeface="Times New Roman" panose="02020603050405020304" pitchFamily="18" charset="0"/>
                      </a:endParaRPr>
                    </a:p>
                  </a:txBody>
                  <a:tcPr marL="16510" marR="16510" marT="10795" marB="10795" anchor="b"/>
                </a:tc>
                <a:tc>
                  <a:txBody>
                    <a:bodyPr/>
                    <a:lstStyle/>
                    <a:p>
                      <a:pPr algn="ctr">
                        <a:lnSpc>
                          <a:spcPct val="107000"/>
                        </a:lnSpc>
                      </a:pPr>
                      <a:endParaRPr lang="en-US" sz="1100" dirty="0">
                        <a:effectLst/>
                        <a:latin typeface="Calibri" panose="020F0502020204030204" pitchFamily="34" charset="0"/>
                        <a:cs typeface="Times New Roman" panose="02020603050405020304" pitchFamily="18" charset="0"/>
                      </a:endParaRPr>
                    </a:p>
                  </a:txBody>
                  <a:tcPr marL="16510" marR="16510" marT="10795" marB="10795" anchor="b"/>
                </a:tc>
                <a:extLst>
                  <a:ext uri="{0D108BD9-81ED-4DB2-BD59-A6C34878D82A}">
                    <a16:rowId xmlns:a16="http://schemas.microsoft.com/office/drawing/2014/main" val="249546233"/>
                  </a:ext>
                </a:extLst>
              </a:tr>
              <a:tr h="372134">
                <a:tc>
                  <a:txBody>
                    <a:bodyPr/>
                    <a:lstStyle/>
                    <a:p>
                      <a:pPr marL="0" marR="0">
                        <a:lnSpc>
                          <a:spcPct val="200000"/>
                        </a:lnSpc>
                        <a:spcBef>
                          <a:spcPts val="0"/>
                        </a:spcBef>
                        <a:spcAft>
                          <a:spcPts val="0"/>
                        </a:spcAft>
                      </a:pPr>
                      <a:r>
                        <a:rPr lang="en-US" sz="1100" b="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Non-university medical center</a:t>
                      </a: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16510" marR="16510" marT="10795" marB="10795" anchor="b"/>
                </a:tc>
                <a:tc>
                  <a:txBody>
                    <a:bodyPr/>
                    <a:lstStyle/>
                    <a:p>
                      <a:pPr marL="0" marR="0" algn="ctr">
                        <a:lnSpc>
                          <a:spcPct val="200000"/>
                        </a:lnSpc>
                        <a:spcBef>
                          <a:spcPts val="0"/>
                        </a:spcBef>
                        <a:spcAft>
                          <a:spcPts val="0"/>
                        </a:spcAft>
                      </a:pPr>
                      <a:r>
                        <a:rPr lang="en-US" sz="1100" dirty="0" smtClean="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0.06 (0.02 – 0.23)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6510" marR="16510" marT="10795" marB="10795" anchor="b"/>
                </a:tc>
                <a:tc>
                  <a:txBody>
                    <a:bodyPr/>
                    <a:lstStyle/>
                    <a:p>
                      <a:pPr marL="0" marR="0" algn="ctr">
                        <a:lnSpc>
                          <a:spcPct val="200000"/>
                        </a:lnSpc>
                        <a:spcBef>
                          <a:spcPts val="0"/>
                        </a:spcBef>
                        <a:spcAft>
                          <a:spcPts val="0"/>
                        </a:spcAft>
                      </a:pPr>
                      <a:r>
                        <a:rPr lang="en-US"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&lt;0.001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16510" marR="16510" marT="10795" marB="10795" anchor="b"/>
                </a:tc>
                <a:extLst>
                  <a:ext uri="{0D108BD9-81ED-4DB2-BD59-A6C34878D82A}">
                    <a16:rowId xmlns:a16="http://schemas.microsoft.com/office/drawing/2014/main" val="2030665927"/>
                  </a:ext>
                </a:extLst>
              </a:tr>
            </a:tbl>
          </a:graphicData>
        </a:graphic>
      </p:graphicFrame>
    </p:spTree>
    <p:extLst>
      <p:ext uri="{BB962C8B-B14F-4D97-AF65-F5344CB8AC3E}">
        <p14:creationId xmlns:p14="http://schemas.microsoft.com/office/powerpoint/2010/main" val="587549366"/>
      </p:ext>
    </p:extLst>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337796"/>
            <a:ext cx="8229601" cy="523206"/>
          </a:xfrm>
        </p:spPr>
        <p:txBody>
          <a:bodyPr/>
          <a:lstStyle/>
          <a:p>
            <a:r>
              <a:rPr lang="en-US" dirty="0" smtClean="0"/>
              <a:t>Lessons Learned</a:t>
            </a:r>
            <a:endParaRPr lang="en-US" dirty="0"/>
          </a:p>
        </p:txBody>
      </p:sp>
      <p:sp>
        <p:nvSpPr>
          <p:cNvPr id="3" name="Content Placeholder 2"/>
          <p:cNvSpPr>
            <a:spLocks noGrp="1"/>
          </p:cNvSpPr>
          <p:nvPr>
            <p:ph idx="1"/>
          </p:nvPr>
        </p:nvSpPr>
        <p:spPr>
          <a:xfrm>
            <a:off x="1714501" y="1143000"/>
            <a:ext cx="8762999" cy="4724400"/>
          </a:xfrm>
        </p:spPr>
        <p:txBody>
          <a:bodyPr/>
          <a:lstStyle/>
          <a:p>
            <a:r>
              <a:rPr lang="en-US" sz="2400" dirty="0" smtClean="0"/>
              <a:t>Our hypotheses:</a:t>
            </a:r>
            <a:endParaRPr lang="en-US" sz="2400" dirty="0"/>
          </a:p>
          <a:p>
            <a:pPr lvl="1"/>
            <a:r>
              <a:rPr lang="en-US" dirty="0" smtClean="0"/>
              <a:t>There would be wide variation in adoption of sugammadex across individual hospitals</a:t>
            </a:r>
          </a:p>
          <a:p>
            <a:pPr lvl="1"/>
            <a:r>
              <a:rPr lang="en-US" dirty="0" smtClean="0"/>
              <a:t>Sugammadex would be used in a minority of eligible patients</a:t>
            </a:r>
          </a:p>
          <a:p>
            <a:endParaRPr lang="en-US" dirty="0" smtClean="0"/>
          </a:p>
          <a:p>
            <a:r>
              <a:rPr lang="en-US" dirty="0" smtClean="0"/>
              <a:t>Overall</a:t>
            </a:r>
            <a:r>
              <a:rPr lang="en-US" dirty="0"/>
              <a:t>, across all centers, sugammadex was </a:t>
            </a:r>
            <a:r>
              <a:rPr lang="en-US" dirty="0" smtClean="0"/>
              <a:t>used preferentially in </a:t>
            </a:r>
            <a:r>
              <a:rPr lang="en-US" dirty="0"/>
              <a:t>patients with known risk </a:t>
            </a:r>
            <a:r>
              <a:rPr lang="en-US" dirty="0" smtClean="0"/>
              <a:t>factors for </a:t>
            </a:r>
            <a:r>
              <a:rPr lang="en-US" dirty="0"/>
              <a:t>residual NMB or postoperative </a:t>
            </a:r>
            <a:r>
              <a:rPr lang="en-US" dirty="0" smtClean="0"/>
              <a:t>pulmonary complications</a:t>
            </a:r>
          </a:p>
          <a:p>
            <a:pPr lvl="1"/>
            <a:r>
              <a:rPr lang="en-US" dirty="0"/>
              <a:t>Higher degree of NMB prior for reversal</a:t>
            </a:r>
          </a:p>
          <a:p>
            <a:pPr lvl="1"/>
            <a:r>
              <a:rPr lang="en-US" dirty="0" smtClean="0"/>
              <a:t>Limited physiologic reserves </a:t>
            </a:r>
            <a:r>
              <a:rPr lang="en-US" dirty="0"/>
              <a:t>and medical </a:t>
            </a:r>
            <a:r>
              <a:rPr lang="en-US" dirty="0" smtClean="0"/>
              <a:t>comorbidities</a:t>
            </a:r>
          </a:p>
          <a:p>
            <a:pPr lvl="1"/>
            <a:r>
              <a:rPr lang="en-US" dirty="0" smtClean="0"/>
              <a:t>Surgical procedures </a:t>
            </a:r>
            <a:r>
              <a:rPr lang="en-US" dirty="0"/>
              <a:t>that </a:t>
            </a:r>
            <a:r>
              <a:rPr lang="en-US" dirty="0" smtClean="0"/>
              <a:t>present </a:t>
            </a:r>
            <a:r>
              <a:rPr lang="en-US" dirty="0"/>
              <a:t>high risk </a:t>
            </a:r>
            <a:r>
              <a:rPr lang="en-US" dirty="0" smtClean="0"/>
              <a:t>for postoperative </a:t>
            </a:r>
            <a:r>
              <a:rPr lang="en-US" dirty="0"/>
              <a:t>respiratory </a:t>
            </a:r>
            <a:r>
              <a:rPr lang="en-US" dirty="0" smtClean="0"/>
              <a:t>complications</a:t>
            </a:r>
          </a:p>
        </p:txBody>
      </p:sp>
    </p:spTree>
    <p:extLst>
      <p:ext uri="{BB962C8B-B14F-4D97-AF65-F5344CB8AC3E}">
        <p14:creationId xmlns:p14="http://schemas.microsoft.com/office/powerpoint/2010/main" val="567501918"/>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337796"/>
            <a:ext cx="8229601" cy="523206"/>
          </a:xfrm>
        </p:spPr>
        <p:txBody>
          <a:bodyPr/>
          <a:lstStyle/>
          <a:p>
            <a:r>
              <a:rPr lang="en-US" dirty="0" smtClean="0"/>
              <a:t>Limitations</a:t>
            </a:r>
            <a:endParaRPr lang="en-US" dirty="0"/>
          </a:p>
        </p:txBody>
      </p:sp>
      <p:sp>
        <p:nvSpPr>
          <p:cNvPr id="3" name="Content Placeholder 2"/>
          <p:cNvSpPr>
            <a:spLocks noGrp="1"/>
          </p:cNvSpPr>
          <p:nvPr>
            <p:ph idx="1"/>
          </p:nvPr>
        </p:nvSpPr>
        <p:spPr>
          <a:xfrm>
            <a:off x="1714501" y="1143000"/>
            <a:ext cx="8762999" cy="4724400"/>
          </a:xfrm>
        </p:spPr>
        <p:txBody>
          <a:bodyPr/>
          <a:lstStyle/>
          <a:p>
            <a:endParaRPr lang="en-US" sz="2400" dirty="0" smtClean="0"/>
          </a:p>
          <a:p>
            <a:r>
              <a:rPr lang="en-US" sz="2400" dirty="0" smtClean="0"/>
              <a:t>Scope was limited to FDA-approved indications and doses</a:t>
            </a:r>
          </a:p>
          <a:p>
            <a:pPr lvl="1"/>
            <a:r>
              <a:rPr lang="en-US" dirty="0" smtClean="0"/>
              <a:t>Did not examine uses outside of standard guidelines or special clinical scenarios</a:t>
            </a:r>
          </a:p>
          <a:p>
            <a:pPr lvl="2"/>
            <a:r>
              <a:rPr lang="en-US" dirty="0" smtClean="0"/>
              <a:t>Pediatric populations, CKD, “rescue”</a:t>
            </a:r>
          </a:p>
          <a:p>
            <a:endParaRPr lang="en-US" dirty="0" smtClean="0"/>
          </a:p>
          <a:p>
            <a:r>
              <a:rPr lang="en-US" dirty="0" smtClean="0"/>
              <a:t>We did no examine the effects of policy or practice restrictions that may have existed at the individual institutions</a:t>
            </a:r>
          </a:p>
          <a:p>
            <a:pPr lvl="1"/>
            <a:r>
              <a:rPr lang="en-US" dirty="0" smtClean="0"/>
              <a:t>Compliance with restrictions?</a:t>
            </a:r>
          </a:p>
        </p:txBody>
      </p:sp>
    </p:spTree>
    <p:extLst>
      <p:ext uri="{BB962C8B-B14F-4D97-AF65-F5344CB8AC3E}">
        <p14:creationId xmlns:p14="http://schemas.microsoft.com/office/powerpoint/2010/main" val="2199845145"/>
      </p:ext>
    </p:extLst>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a:xfrm>
            <a:off x="4419600" y="2743200"/>
            <a:ext cx="3657600" cy="830983"/>
          </a:xfrm>
        </p:spPr>
        <p:txBody>
          <a:bodyPr/>
          <a:lstStyle/>
          <a:p>
            <a:r>
              <a:rPr lang="en-US" sz="4800" dirty="0" smtClean="0"/>
              <a:t>Thank You</a:t>
            </a:r>
            <a:endParaRPr lang="en-US" sz="4800" dirty="0"/>
          </a:p>
        </p:txBody>
      </p:sp>
    </p:spTree>
    <p:extLst>
      <p:ext uri="{BB962C8B-B14F-4D97-AF65-F5344CB8AC3E}">
        <p14:creationId xmlns:p14="http://schemas.microsoft.com/office/powerpoint/2010/main" val="3778854182"/>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337796"/>
            <a:ext cx="8229601" cy="523206"/>
          </a:xfrm>
        </p:spPr>
        <p:txBody>
          <a:bodyPr/>
          <a:lstStyle/>
          <a:p>
            <a:r>
              <a:rPr lang="en-US" dirty="0"/>
              <a:t>Introduction</a:t>
            </a:r>
          </a:p>
        </p:txBody>
      </p:sp>
      <p:sp>
        <p:nvSpPr>
          <p:cNvPr id="3" name="Content Placeholder 2"/>
          <p:cNvSpPr>
            <a:spLocks noGrp="1"/>
          </p:cNvSpPr>
          <p:nvPr>
            <p:ph idx="1"/>
          </p:nvPr>
        </p:nvSpPr>
        <p:spPr>
          <a:xfrm>
            <a:off x="1981201" y="1143000"/>
            <a:ext cx="8229599" cy="4724400"/>
          </a:xfrm>
        </p:spPr>
        <p:txBody>
          <a:bodyPr/>
          <a:lstStyle/>
          <a:p>
            <a:r>
              <a:rPr lang="en-US" sz="2000" dirty="0" smtClean="0"/>
              <a:t>Sugammadex – a novel NMB reversal agent</a:t>
            </a:r>
          </a:p>
          <a:p>
            <a:pPr lvl="1"/>
            <a:r>
              <a:rPr lang="en-US" sz="1600" dirty="0" smtClean="0"/>
              <a:t>FDA approval December 2015</a:t>
            </a:r>
          </a:p>
          <a:p>
            <a:pPr lvl="1"/>
            <a:r>
              <a:rPr lang="en-US" sz="1600" dirty="0" smtClean="0"/>
              <a:t>Capable of reversing deeper levels of NMB</a:t>
            </a:r>
          </a:p>
          <a:p>
            <a:pPr lvl="1"/>
            <a:r>
              <a:rPr lang="en-US" sz="1600" dirty="0" smtClean="0"/>
              <a:t>Costs more than neostigmine</a:t>
            </a:r>
          </a:p>
          <a:p>
            <a:endParaRPr lang="en-US" sz="2000" dirty="0" smtClean="0"/>
          </a:p>
          <a:p>
            <a:r>
              <a:rPr lang="en-US" sz="2000" dirty="0" smtClean="0"/>
              <a:t>Data on sugammadex use – largely based on international survey results</a:t>
            </a:r>
          </a:p>
          <a:p>
            <a:endParaRPr lang="en-US" sz="2000" dirty="0" smtClean="0"/>
          </a:p>
          <a:p>
            <a:r>
              <a:rPr lang="en-US" sz="2000" dirty="0" smtClean="0"/>
              <a:t>Outcome studies focused primarily on measures of efficiency</a:t>
            </a:r>
            <a:endParaRPr lang="en-US" sz="2000" dirty="0"/>
          </a:p>
          <a:p>
            <a:pPr lvl="1"/>
            <a:r>
              <a:rPr lang="en-US" sz="1600" dirty="0" smtClean="0"/>
              <a:t>Limited evidence for reducing postoperative complications</a:t>
            </a:r>
            <a:endParaRPr lang="en-US" sz="1600" dirty="0"/>
          </a:p>
          <a:p>
            <a:endParaRPr lang="en-US" sz="2000" dirty="0" smtClean="0"/>
          </a:p>
          <a:p>
            <a:r>
              <a:rPr lang="en-US" sz="2000" dirty="0" smtClean="0"/>
              <a:t>Adoption of a new drug may be hindered by cost concerns and arbitrary restrictions on the use of sugammadex</a:t>
            </a:r>
            <a:endParaRPr lang="en-US" sz="2000" baseline="30000" dirty="0"/>
          </a:p>
          <a:p>
            <a:pPr lvl="1"/>
            <a:endParaRPr lang="en-US" dirty="0"/>
          </a:p>
          <a:p>
            <a:pPr marL="342900" lvl="1" indent="0">
              <a:buNone/>
            </a:pPr>
            <a:endParaRPr lang="en-US" dirty="0"/>
          </a:p>
        </p:txBody>
      </p:sp>
    </p:spTree>
    <p:extLst>
      <p:ext uri="{BB962C8B-B14F-4D97-AF65-F5344CB8AC3E}">
        <p14:creationId xmlns:p14="http://schemas.microsoft.com/office/powerpoint/2010/main" val="327569819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337796"/>
            <a:ext cx="8229601" cy="523206"/>
          </a:xfrm>
        </p:spPr>
        <p:txBody>
          <a:bodyPr/>
          <a:lstStyle/>
          <a:p>
            <a:r>
              <a:rPr lang="en-US" dirty="0"/>
              <a:t>Introduction</a:t>
            </a:r>
          </a:p>
        </p:txBody>
      </p:sp>
      <p:sp>
        <p:nvSpPr>
          <p:cNvPr id="3" name="Content Placeholder 2"/>
          <p:cNvSpPr>
            <a:spLocks noGrp="1"/>
          </p:cNvSpPr>
          <p:nvPr>
            <p:ph idx="1"/>
          </p:nvPr>
        </p:nvSpPr>
        <p:spPr>
          <a:xfrm>
            <a:off x="1714501" y="1143000"/>
            <a:ext cx="8762999" cy="4724400"/>
          </a:xfrm>
        </p:spPr>
        <p:txBody>
          <a:bodyPr/>
          <a:lstStyle/>
          <a:p>
            <a:endParaRPr lang="en-US" sz="2000" dirty="0" smtClean="0"/>
          </a:p>
          <a:p>
            <a:endParaRPr lang="en-US" sz="2000" dirty="0"/>
          </a:p>
          <a:p>
            <a:r>
              <a:rPr lang="en-US" sz="2400" dirty="0" smtClean="0"/>
              <a:t>Study aimed to identify practice changes in the management of NMB reversal following FDA approval of sugammadex in the US</a:t>
            </a:r>
          </a:p>
          <a:p>
            <a:endParaRPr lang="en-US" sz="2400" dirty="0" smtClean="0"/>
          </a:p>
          <a:p>
            <a:r>
              <a:rPr lang="en-US" sz="2400" dirty="0" smtClean="0"/>
              <a:t>Our hypotheses:</a:t>
            </a:r>
            <a:endParaRPr lang="en-US" sz="2400" dirty="0"/>
          </a:p>
          <a:p>
            <a:pPr lvl="1"/>
            <a:r>
              <a:rPr lang="en-US" dirty="0" smtClean="0"/>
              <a:t>There would be wide variation in adoption of sugammadex across individual hospitals</a:t>
            </a:r>
          </a:p>
          <a:p>
            <a:pPr lvl="1"/>
            <a:r>
              <a:rPr lang="en-US" dirty="0" smtClean="0"/>
              <a:t>Sugammadex would be used in a minority of eligible patients</a:t>
            </a:r>
          </a:p>
        </p:txBody>
      </p:sp>
    </p:spTree>
    <p:extLst>
      <p:ext uri="{BB962C8B-B14F-4D97-AF65-F5344CB8AC3E}">
        <p14:creationId xmlns:p14="http://schemas.microsoft.com/office/powerpoint/2010/main" val="3190781521"/>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337796"/>
            <a:ext cx="8229601" cy="523206"/>
          </a:xfrm>
        </p:spPr>
        <p:txBody>
          <a:bodyPr/>
          <a:lstStyle/>
          <a:p>
            <a:r>
              <a:rPr lang="en-US" dirty="0"/>
              <a:t>Study Design</a:t>
            </a:r>
          </a:p>
        </p:txBody>
      </p:sp>
      <p:sp>
        <p:nvSpPr>
          <p:cNvPr id="3" name="Content Placeholder 2"/>
          <p:cNvSpPr>
            <a:spLocks noGrp="1"/>
          </p:cNvSpPr>
          <p:nvPr>
            <p:ph idx="1"/>
          </p:nvPr>
        </p:nvSpPr>
        <p:spPr>
          <a:xfrm>
            <a:off x="1981201" y="990600"/>
            <a:ext cx="8229599" cy="4724400"/>
          </a:xfrm>
        </p:spPr>
        <p:txBody>
          <a:bodyPr/>
          <a:lstStyle/>
          <a:p>
            <a:r>
              <a:rPr lang="en-US" dirty="0" smtClean="0"/>
              <a:t>Retrospective observational study</a:t>
            </a:r>
          </a:p>
          <a:p>
            <a:pPr lvl="1"/>
            <a:r>
              <a:rPr lang="en-US" dirty="0" smtClean="0"/>
              <a:t>24 </a:t>
            </a:r>
            <a:r>
              <a:rPr lang="en-US" dirty="0"/>
              <a:t>MPOG academic/private </a:t>
            </a:r>
            <a:r>
              <a:rPr lang="en-US" dirty="0" smtClean="0"/>
              <a:t>centers</a:t>
            </a:r>
          </a:p>
          <a:p>
            <a:pPr lvl="1"/>
            <a:r>
              <a:rPr lang="en-US" dirty="0" smtClean="0"/>
              <a:t>All had sugammadex on formulary at the time of the study</a:t>
            </a:r>
            <a:endParaRPr lang="en-US" dirty="0"/>
          </a:p>
          <a:p>
            <a:endParaRPr lang="en-US" dirty="0" smtClean="0"/>
          </a:p>
          <a:p>
            <a:r>
              <a:rPr lang="en-US" dirty="0" smtClean="0"/>
              <a:t>Inclusions</a:t>
            </a:r>
            <a:endParaRPr lang="en-US" dirty="0"/>
          </a:p>
          <a:p>
            <a:pPr lvl="1"/>
            <a:r>
              <a:rPr lang="en-US" dirty="0"/>
              <a:t>Surgical procedures </a:t>
            </a:r>
            <a:r>
              <a:rPr lang="en-US" dirty="0" smtClean="0"/>
              <a:t>between Jan 2014 and August 2018</a:t>
            </a:r>
            <a:endParaRPr lang="en-US" dirty="0"/>
          </a:p>
          <a:p>
            <a:pPr lvl="1"/>
            <a:r>
              <a:rPr lang="en-US" dirty="0" smtClean="0"/>
              <a:t>All adults </a:t>
            </a:r>
            <a:r>
              <a:rPr lang="en-US" dirty="0"/>
              <a:t>(&gt;18 years</a:t>
            </a:r>
            <a:r>
              <a:rPr lang="en-US" dirty="0" smtClean="0"/>
              <a:t>) receiving NMB agents</a:t>
            </a:r>
          </a:p>
          <a:p>
            <a:endParaRPr lang="en-US" dirty="0" smtClean="0"/>
          </a:p>
          <a:p>
            <a:r>
              <a:rPr lang="en-US" dirty="0" smtClean="0"/>
              <a:t>Three distinct study periods</a:t>
            </a:r>
            <a:r>
              <a:rPr lang="en-US" dirty="0"/>
              <a:t>:</a:t>
            </a:r>
          </a:p>
          <a:p>
            <a:pPr lvl="1"/>
            <a:r>
              <a:rPr lang="en-US" dirty="0" smtClean="0"/>
              <a:t>Before sugammadex was first used at each institution</a:t>
            </a:r>
            <a:endParaRPr lang="en-US" dirty="0"/>
          </a:p>
          <a:p>
            <a:pPr lvl="1"/>
            <a:r>
              <a:rPr lang="en-US" dirty="0"/>
              <a:t>The transitional period </a:t>
            </a:r>
            <a:r>
              <a:rPr lang="en-US" dirty="0" smtClean="0"/>
              <a:t>– excluded </a:t>
            </a:r>
            <a:r>
              <a:rPr lang="en-US" dirty="0"/>
              <a:t>from the primary </a:t>
            </a:r>
            <a:r>
              <a:rPr lang="en-US" dirty="0" smtClean="0"/>
              <a:t>analysis (0-6 months)</a:t>
            </a:r>
            <a:endParaRPr lang="en-US" dirty="0"/>
          </a:p>
          <a:p>
            <a:pPr lvl="1"/>
            <a:r>
              <a:rPr lang="en-US" dirty="0" smtClean="0"/>
              <a:t>After sugammadex – 6 months after first sugammadex use at each institution</a:t>
            </a:r>
            <a:endParaRPr lang="en-US" dirty="0"/>
          </a:p>
        </p:txBody>
      </p:sp>
    </p:spTree>
    <p:extLst>
      <p:ext uri="{BB962C8B-B14F-4D97-AF65-F5344CB8AC3E}">
        <p14:creationId xmlns:p14="http://schemas.microsoft.com/office/powerpoint/2010/main" val="317892140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337796"/>
            <a:ext cx="8229601" cy="523206"/>
          </a:xfrm>
        </p:spPr>
        <p:txBody>
          <a:bodyPr/>
          <a:lstStyle/>
          <a:p>
            <a:r>
              <a:rPr lang="en-US" dirty="0"/>
              <a:t>Study Design</a:t>
            </a:r>
          </a:p>
        </p:txBody>
      </p:sp>
      <p:sp>
        <p:nvSpPr>
          <p:cNvPr id="3" name="Content Placeholder 2"/>
          <p:cNvSpPr>
            <a:spLocks noGrp="1"/>
          </p:cNvSpPr>
          <p:nvPr>
            <p:ph idx="1"/>
          </p:nvPr>
        </p:nvSpPr>
        <p:spPr>
          <a:xfrm>
            <a:off x="1981201" y="990600"/>
            <a:ext cx="8229599" cy="4724400"/>
          </a:xfrm>
        </p:spPr>
        <p:txBody>
          <a:bodyPr/>
          <a:lstStyle/>
          <a:p>
            <a:endParaRPr lang="en-US" dirty="0" smtClean="0"/>
          </a:p>
          <a:p>
            <a:endParaRPr lang="en-US" dirty="0"/>
          </a:p>
          <a:p>
            <a:r>
              <a:rPr lang="en-US" dirty="0" smtClean="0"/>
              <a:t>Exclusions</a:t>
            </a:r>
            <a:endParaRPr lang="en-US" dirty="0"/>
          </a:p>
          <a:p>
            <a:pPr lvl="1"/>
            <a:r>
              <a:rPr lang="en-US" dirty="0" smtClean="0"/>
              <a:t>ASA ≥5; myasthenia gravis and/or </a:t>
            </a:r>
            <a:r>
              <a:rPr lang="en-US" dirty="0" err="1" smtClean="0"/>
              <a:t>pyridostigmine</a:t>
            </a:r>
            <a:r>
              <a:rPr lang="en-US" dirty="0" smtClean="0"/>
              <a:t> use</a:t>
            </a:r>
          </a:p>
          <a:p>
            <a:pPr lvl="1"/>
            <a:r>
              <a:rPr lang="en-US" dirty="0" smtClean="0"/>
              <a:t>CKD: </a:t>
            </a:r>
            <a:r>
              <a:rPr lang="en-US" dirty="0" err="1" smtClean="0"/>
              <a:t>preop</a:t>
            </a:r>
            <a:r>
              <a:rPr lang="en-US" dirty="0" smtClean="0"/>
              <a:t> GFR ≤ 30 mL/min or Elixhauser comorbidity</a:t>
            </a:r>
          </a:p>
          <a:p>
            <a:pPr lvl="1"/>
            <a:r>
              <a:rPr lang="en-US" dirty="0" smtClean="0"/>
              <a:t>Cardiac </a:t>
            </a:r>
            <a:r>
              <a:rPr lang="en-US" dirty="0"/>
              <a:t>surgery, lung or liver transplantation</a:t>
            </a:r>
          </a:p>
          <a:p>
            <a:pPr lvl="1"/>
            <a:r>
              <a:rPr lang="en-US" dirty="0" smtClean="0"/>
              <a:t>Need for mechanical ventilation before or after surgery</a:t>
            </a:r>
          </a:p>
          <a:p>
            <a:pPr lvl="1"/>
            <a:r>
              <a:rPr lang="en-US" dirty="0" smtClean="0"/>
              <a:t>Median peep &gt; 10 cm H</a:t>
            </a:r>
            <a:r>
              <a:rPr lang="en-US" baseline="-25000" dirty="0" smtClean="0"/>
              <a:t>2</a:t>
            </a:r>
            <a:r>
              <a:rPr lang="en-US" dirty="0" smtClean="0"/>
              <a:t>O</a:t>
            </a:r>
          </a:p>
          <a:p>
            <a:pPr lvl="1"/>
            <a:r>
              <a:rPr lang="en-US" dirty="0" smtClean="0"/>
              <a:t>Cases receiving both neostigmine and sugammadex</a:t>
            </a:r>
          </a:p>
          <a:p>
            <a:pPr lvl="1"/>
            <a:r>
              <a:rPr lang="en-US" dirty="0" smtClean="0"/>
              <a:t>Administration of reversal to facilitate intraoperative neurologic monitoring</a:t>
            </a:r>
            <a:endParaRPr lang="en-US" dirty="0" smtClean="0"/>
          </a:p>
          <a:p>
            <a:pPr lvl="1"/>
            <a:endParaRPr lang="en-US" dirty="0"/>
          </a:p>
        </p:txBody>
      </p:sp>
    </p:spTree>
    <p:extLst>
      <p:ext uri="{BB962C8B-B14F-4D97-AF65-F5344CB8AC3E}">
        <p14:creationId xmlns:p14="http://schemas.microsoft.com/office/powerpoint/2010/main" val="83437077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337796"/>
            <a:ext cx="8229601" cy="523206"/>
          </a:xfrm>
        </p:spPr>
        <p:txBody>
          <a:bodyPr/>
          <a:lstStyle/>
          <a:p>
            <a:r>
              <a:rPr lang="en-US" dirty="0"/>
              <a:t>Variables of Interest</a:t>
            </a:r>
          </a:p>
        </p:txBody>
      </p:sp>
      <p:sp>
        <p:nvSpPr>
          <p:cNvPr id="3" name="Content Placeholder 2"/>
          <p:cNvSpPr>
            <a:spLocks noGrp="1"/>
          </p:cNvSpPr>
          <p:nvPr>
            <p:ph idx="1"/>
          </p:nvPr>
        </p:nvSpPr>
        <p:spPr>
          <a:xfrm>
            <a:off x="1981201" y="990600"/>
            <a:ext cx="8915399" cy="4724400"/>
          </a:xfrm>
        </p:spPr>
        <p:txBody>
          <a:bodyPr/>
          <a:lstStyle/>
          <a:p>
            <a:endParaRPr lang="en-US" dirty="0" smtClean="0"/>
          </a:p>
          <a:p>
            <a:r>
              <a:rPr lang="en-US" dirty="0" smtClean="0"/>
              <a:t>Primary outcome = </a:t>
            </a:r>
            <a:r>
              <a:rPr lang="en-US" dirty="0" smtClean="0"/>
              <a:t>administration of an NMB reversal agent</a:t>
            </a:r>
          </a:p>
          <a:p>
            <a:pPr lvl="1"/>
            <a:r>
              <a:rPr lang="en-US" dirty="0" smtClean="0"/>
              <a:t>Neostigmine, sugammadex, or spontaneous reversal</a:t>
            </a:r>
          </a:p>
          <a:p>
            <a:pPr lvl="2"/>
            <a:r>
              <a:rPr lang="en-US" dirty="0" smtClean="0"/>
              <a:t>Categorized by dose by dose ranges</a:t>
            </a:r>
            <a:endParaRPr lang="en-US" dirty="0"/>
          </a:p>
          <a:p>
            <a:pPr>
              <a:spcBef>
                <a:spcPts val="600"/>
              </a:spcBef>
            </a:pPr>
            <a:endParaRPr lang="en-US" dirty="0" smtClean="0"/>
          </a:p>
          <a:p>
            <a:pPr>
              <a:spcBef>
                <a:spcPts val="600"/>
              </a:spcBef>
            </a:pPr>
            <a:r>
              <a:rPr lang="en-US" dirty="0" smtClean="0"/>
              <a:t>Covariates</a:t>
            </a:r>
            <a:endParaRPr lang="en-US" dirty="0"/>
          </a:p>
          <a:p>
            <a:pPr lvl="1"/>
            <a:r>
              <a:rPr lang="en-US" dirty="0" smtClean="0"/>
              <a:t>Patient level</a:t>
            </a:r>
            <a:r>
              <a:rPr lang="en-US" dirty="0" smtClean="0"/>
              <a:t>: demographic/anthropometric, </a:t>
            </a:r>
            <a:r>
              <a:rPr lang="en-US" dirty="0" smtClean="0"/>
              <a:t>ASA </a:t>
            </a:r>
            <a:r>
              <a:rPr lang="en-US" dirty="0"/>
              <a:t>status, Elixhauser </a:t>
            </a:r>
            <a:r>
              <a:rPr lang="en-US" dirty="0" smtClean="0"/>
              <a:t>comorbidities</a:t>
            </a:r>
          </a:p>
          <a:p>
            <a:pPr lvl="1"/>
            <a:r>
              <a:rPr lang="en-US" dirty="0" smtClean="0"/>
              <a:t>Case level</a:t>
            </a:r>
            <a:r>
              <a:rPr lang="en-US" dirty="0" smtClean="0"/>
              <a:t>: </a:t>
            </a:r>
            <a:r>
              <a:rPr lang="en-US" dirty="0"/>
              <a:t>CPT case </a:t>
            </a:r>
            <a:r>
              <a:rPr lang="en-US" dirty="0" smtClean="0"/>
              <a:t>grouping by body region, emergent</a:t>
            </a:r>
          </a:p>
          <a:p>
            <a:pPr lvl="1"/>
            <a:r>
              <a:rPr lang="en-US" dirty="0" smtClean="0"/>
              <a:t>NMB and monitoring: total dose of NMB agents (ED95 equivalents), train-of-four counts (</a:t>
            </a:r>
            <a:r>
              <a:rPr lang="en-US" dirty="0" err="1" smtClean="0"/>
              <a:t>TOFc</a:t>
            </a:r>
            <a:r>
              <a:rPr lang="en-US" dirty="0" smtClean="0"/>
              <a:t>) before extubation</a:t>
            </a:r>
          </a:p>
          <a:p>
            <a:pPr lvl="1"/>
            <a:r>
              <a:rPr lang="en-US" dirty="0" smtClean="0"/>
              <a:t>Intraoperative timed events: time from last NMB to reversal, from reversal to extubation, time from last NMB to extubation</a:t>
            </a:r>
          </a:p>
          <a:p>
            <a:pPr lvl="1"/>
            <a:r>
              <a:rPr lang="en-US" dirty="0" smtClean="0"/>
              <a:t>Type of institution and provider type</a:t>
            </a:r>
            <a:endParaRPr lang="en-US" dirty="0" smtClean="0"/>
          </a:p>
        </p:txBody>
      </p:sp>
    </p:spTree>
    <p:extLst>
      <p:ext uri="{BB962C8B-B14F-4D97-AF65-F5344CB8AC3E}">
        <p14:creationId xmlns:p14="http://schemas.microsoft.com/office/powerpoint/2010/main" val="170104877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337796"/>
            <a:ext cx="8229601" cy="523206"/>
          </a:xfrm>
        </p:spPr>
        <p:txBody>
          <a:bodyPr/>
          <a:lstStyle/>
          <a:p>
            <a:r>
              <a:rPr lang="en-US" dirty="0"/>
              <a:t>Statistical Analysis</a:t>
            </a:r>
          </a:p>
        </p:txBody>
      </p:sp>
      <p:sp>
        <p:nvSpPr>
          <p:cNvPr id="38" name="Content Placeholder 2">
            <a:extLst>
              <a:ext uri="{FF2B5EF4-FFF2-40B4-BE49-F238E27FC236}">
                <a16:creationId xmlns:a16="http://schemas.microsoft.com/office/drawing/2014/main" id="{90016CC7-D95F-40EF-A003-142ADF687E94}"/>
              </a:ext>
            </a:extLst>
          </p:cNvPr>
          <p:cNvSpPr>
            <a:spLocks noGrp="1"/>
          </p:cNvSpPr>
          <p:nvPr>
            <p:ph idx="1"/>
          </p:nvPr>
        </p:nvSpPr>
        <p:spPr>
          <a:xfrm>
            <a:off x="1981201" y="990600"/>
            <a:ext cx="8229599" cy="4572000"/>
          </a:xfrm>
        </p:spPr>
        <p:txBody>
          <a:bodyPr/>
          <a:lstStyle/>
          <a:p>
            <a:endParaRPr lang="en-US" sz="2400" dirty="0" smtClean="0"/>
          </a:p>
          <a:p>
            <a:r>
              <a:rPr lang="en-US" sz="2400" dirty="0" smtClean="0"/>
              <a:t>Descriptive and trend – normalized for each hospital to the first documented sugammadex administration</a:t>
            </a:r>
          </a:p>
          <a:p>
            <a:pPr lvl="1"/>
            <a:r>
              <a:rPr lang="en-US" sz="2000" dirty="0" smtClean="0"/>
              <a:t>Categorical variables summarized with counts and frequencies</a:t>
            </a:r>
          </a:p>
          <a:p>
            <a:pPr lvl="1"/>
            <a:r>
              <a:rPr lang="en-US" sz="2000" dirty="0" smtClean="0"/>
              <a:t>Continuous variables summarized by medians and interquartile ranges</a:t>
            </a:r>
          </a:p>
          <a:p>
            <a:endParaRPr lang="en-US" sz="2400" dirty="0" smtClean="0"/>
          </a:p>
          <a:p>
            <a:r>
              <a:rPr lang="en-US" sz="2400" dirty="0" smtClean="0"/>
              <a:t>Multivariable mixed-effects </a:t>
            </a:r>
            <a:r>
              <a:rPr lang="en-US" sz="2400" dirty="0"/>
              <a:t>logistic regression </a:t>
            </a:r>
            <a:r>
              <a:rPr lang="en-US" sz="2400" dirty="0" smtClean="0"/>
              <a:t>model controlling </a:t>
            </a:r>
            <a:r>
              <a:rPr lang="en-US" sz="2400" dirty="0"/>
              <a:t>for </a:t>
            </a:r>
            <a:r>
              <a:rPr lang="en-US" sz="2400" dirty="0" smtClean="0"/>
              <a:t>institution to assess </a:t>
            </a:r>
            <a:r>
              <a:rPr lang="en-US" sz="2400" dirty="0"/>
              <a:t>patient, procedure, and provider </a:t>
            </a:r>
            <a:r>
              <a:rPr lang="en-US" sz="2400" dirty="0" smtClean="0"/>
              <a:t>factors associated </a:t>
            </a:r>
            <a:r>
              <a:rPr lang="en-US" sz="2400" dirty="0"/>
              <a:t>with sugammadex </a:t>
            </a:r>
            <a:r>
              <a:rPr lang="en-US" sz="2400" dirty="0" smtClean="0"/>
              <a:t>administration</a:t>
            </a:r>
            <a:endParaRPr lang="en-US" dirty="0"/>
          </a:p>
        </p:txBody>
      </p:sp>
    </p:spTree>
    <p:extLst>
      <p:ext uri="{BB962C8B-B14F-4D97-AF65-F5344CB8AC3E}">
        <p14:creationId xmlns:p14="http://schemas.microsoft.com/office/powerpoint/2010/main" val="1503357147"/>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337796"/>
            <a:ext cx="10972801" cy="523206"/>
          </a:xfrm>
        </p:spPr>
        <p:txBody>
          <a:bodyPr/>
          <a:lstStyle/>
          <a:p>
            <a:r>
              <a:rPr lang="en-US" dirty="0"/>
              <a:t>Patterns of </a:t>
            </a:r>
            <a:r>
              <a:rPr lang="en-US" dirty="0"/>
              <a:t>N</a:t>
            </a:r>
            <a:r>
              <a:rPr lang="en-US" dirty="0" smtClean="0"/>
              <a:t>euromuscular Blockade </a:t>
            </a:r>
            <a:r>
              <a:rPr lang="en-US" dirty="0"/>
              <a:t>R</a:t>
            </a:r>
            <a:r>
              <a:rPr lang="en-US" dirty="0" smtClean="0"/>
              <a:t>eversal </a:t>
            </a:r>
            <a:r>
              <a:rPr lang="en-US" dirty="0"/>
              <a:t>A</a:t>
            </a:r>
            <a:r>
              <a:rPr lang="en-US" dirty="0" smtClean="0"/>
              <a:t>cross 24 Centers </a:t>
            </a:r>
            <a:r>
              <a:rPr lang="en-US" dirty="0"/>
              <a:t>by </a:t>
            </a:r>
            <a:r>
              <a:rPr lang="en-US" dirty="0" smtClean="0"/>
              <a:t>Month</a:t>
            </a:r>
            <a:endParaRPr lang="en-US" dirty="0"/>
          </a:p>
        </p:txBody>
      </p:sp>
      <p:pic>
        <p:nvPicPr>
          <p:cNvPr id="4" name="Picture 3"/>
          <p:cNvPicPr>
            <a:picLocks noChangeAspect="1"/>
          </p:cNvPicPr>
          <p:nvPr/>
        </p:nvPicPr>
        <p:blipFill>
          <a:blip r:embed="rId2"/>
          <a:stretch>
            <a:fillRect/>
          </a:stretch>
        </p:blipFill>
        <p:spPr>
          <a:xfrm>
            <a:off x="1884726" y="1044921"/>
            <a:ext cx="8422547" cy="5100506"/>
          </a:xfrm>
          <a:prstGeom prst="rect">
            <a:avLst/>
          </a:prstGeom>
        </p:spPr>
      </p:pic>
      <p:sp>
        <p:nvSpPr>
          <p:cNvPr id="5" name="Up Arrow 4"/>
          <p:cNvSpPr/>
          <p:nvPr/>
        </p:nvSpPr>
        <p:spPr bwMode="auto">
          <a:xfrm>
            <a:off x="3886200" y="5436198"/>
            <a:ext cx="152400" cy="5334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10799268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1" y="337796"/>
            <a:ext cx="11277599" cy="523206"/>
          </a:xfrm>
        </p:spPr>
        <p:txBody>
          <a:bodyPr/>
          <a:lstStyle/>
          <a:p>
            <a:r>
              <a:rPr lang="en-US" dirty="0"/>
              <a:t>Patterns of </a:t>
            </a:r>
            <a:r>
              <a:rPr lang="en-US" dirty="0"/>
              <a:t>N</a:t>
            </a:r>
            <a:r>
              <a:rPr lang="en-US" dirty="0" smtClean="0"/>
              <a:t>euromuscular Blockade Reversal Across 24 Centers </a:t>
            </a:r>
            <a:r>
              <a:rPr lang="en-US" dirty="0"/>
              <a:t>by </a:t>
            </a:r>
            <a:r>
              <a:rPr lang="en-US" dirty="0"/>
              <a:t>H</a:t>
            </a:r>
            <a:r>
              <a:rPr lang="en-US" dirty="0" smtClean="0"/>
              <a:t>ospital</a:t>
            </a:r>
            <a:endParaRPr lang="en-US" dirty="0"/>
          </a:p>
        </p:txBody>
      </p:sp>
      <p:pic>
        <p:nvPicPr>
          <p:cNvPr id="6" name="Picture 5"/>
          <p:cNvPicPr>
            <a:picLocks noChangeAspect="1"/>
          </p:cNvPicPr>
          <p:nvPr/>
        </p:nvPicPr>
        <p:blipFill>
          <a:blip r:embed="rId2"/>
          <a:stretch>
            <a:fillRect/>
          </a:stretch>
        </p:blipFill>
        <p:spPr>
          <a:xfrm>
            <a:off x="1637848" y="1143000"/>
            <a:ext cx="8903948" cy="4771239"/>
          </a:xfrm>
          <a:prstGeom prst="rect">
            <a:avLst/>
          </a:prstGeom>
        </p:spPr>
      </p:pic>
      <p:sp>
        <p:nvSpPr>
          <p:cNvPr id="7" name="Rectangle 6"/>
          <p:cNvSpPr/>
          <p:nvPr/>
        </p:nvSpPr>
        <p:spPr>
          <a:xfrm>
            <a:off x="4032422" y="5914239"/>
            <a:ext cx="4114800" cy="584775"/>
          </a:xfrm>
          <a:prstGeom prst="rect">
            <a:avLst/>
          </a:prstGeom>
        </p:spPr>
        <p:txBody>
          <a:bodyPr wrap="square">
            <a:spAutoFit/>
          </a:bodyPr>
          <a:lstStyle/>
          <a:p>
            <a:r>
              <a:rPr lang="en-US" sz="1600" i="1" dirty="0">
                <a:latin typeface="ITCFranklinGothicStd-Book"/>
              </a:rPr>
              <a:t>pattern </a:t>
            </a:r>
            <a:r>
              <a:rPr lang="en-US" sz="1600" i="1" dirty="0" smtClean="0">
                <a:latin typeface="ITCFranklinGothicStd-Book"/>
              </a:rPr>
              <a:t>= </a:t>
            </a:r>
            <a:r>
              <a:rPr lang="en-US" sz="1600" i="1" dirty="0" err="1" smtClean="0">
                <a:latin typeface="ITCFranklinGothicStd-Book"/>
              </a:rPr>
              <a:t>nonuniversity</a:t>
            </a:r>
            <a:r>
              <a:rPr lang="en-US" sz="1600" i="1" dirty="0" smtClean="0">
                <a:latin typeface="ITCFranklinGothicStd-Book"/>
              </a:rPr>
              <a:t>-affiliated institution</a:t>
            </a:r>
          </a:p>
          <a:p>
            <a:r>
              <a:rPr lang="en-US" sz="1600" i="1" dirty="0" smtClean="0">
                <a:latin typeface="ITCFranklinGothicStd-Book"/>
              </a:rPr>
              <a:t>solid = university-affiliated institution</a:t>
            </a:r>
            <a:endParaRPr lang="en-US" sz="1600" i="1" dirty="0"/>
          </a:p>
        </p:txBody>
      </p:sp>
    </p:spTree>
    <p:extLst>
      <p:ext uri="{BB962C8B-B14F-4D97-AF65-F5344CB8AC3E}">
        <p14:creationId xmlns:p14="http://schemas.microsoft.com/office/powerpoint/2010/main" val="2118045756"/>
      </p:ext>
    </p:extLst>
  </p:cSld>
  <p:clrMapOvr>
    <a:masterClrMapping/>
  </p:clrMapOvr>
  <p:transition spd="med"/>
</p:sld>
</file>

<file path=ppt/theme/theme1.xml><?xml version="1.0" encoding="utf-8"?>
<a:theme xmlns:a="http://schemas.openxmlformats.org/drawingml/2006/main" name="CC_std">
  <a:themeElements>
    <a:clrScheme name="">
      <a:dk1>
        <a:srgbClr val="000000"/>
      </a:dk1>
      <a:lt1>
        <a:srgbClr val="FFFFFF"/>
      </a:lt1>
      <a:dk2>
        <a:srgbClr val="0768A9"/>
      </a:dk2>
      <a:lt2>
        <a:srgbClr val="016A3A"/>
      </a:lt2>
      <a:accent1>
        <a:srgbClr val="A8034F"/>
      </a:accent1>
      <a:accent2>
        <a:srgbClr val="611759"/>
      </a:accent2>
      <a:accent3>
        <a:srgbClr val="FFFFFF"/>
      </a:accent3>
      <a:accent4>
        <a:srgbClr val="000000"/>
      </a:accent4>
      <a:accent5>
        <a:srgbClr val="D1AAB2"/>
      </a:accent5>
      <a:accent6>
        <a:srgbClr val="571450"/>
      </a:accent6>
      <a:hlink>
        <a:srgbClr val="F27D00"/>
      </a:hlink>
      <a:folHlink>
        <a:srgbClr val="EBB700"/>
      </a:folHlink>
    </a:clrScheme>
    <a:fontScheme name="CC_st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CC_std 1">
        <a:dk1>
          <a:srgbClr val="061844"/>
        </a:dk1>
        <a:lt1>
          <a:srgbClr val="FFFFFF"/>
        </a:lt1>
        <a:dk2>
          <a:srgbClr val="474747"/>
        </a:dk2>
        <a:lt2>
          <a:srgbClr val="80A7A5"/>
        </a:lt2>
        <a:accent1>
          <a:srgbClr val="0768A9"/>
        </a:accent1>
        <a:accent2>
          <a:srgbClr val="6EBB1F"/>
        </a:accent2>
        <a:accent3>
          <a:srgbClr val="B1B1B1"/>
        </a:accent3>
        <a:accent4>
          <a:srgbClr val="DADADA"/>
        </a:accent4>
        <a:accent5>
          <a:srgbClr val="AAB9D1"/>
        </a:accent5>
        <a:accent6>
          <a:srgbClr val="63A91B"/>
        </a:accent6>
        <a:hlink>
          <a:srgbClr val="EE014C"/>
        </a:hlink>
        <a:folHlink>
          <a:srgbClr val="FFD100"/>
        </a:folHlink>
      </a:clrScheme>
      <a:clrMap bg1="dk2" tx1="lt1" bg2="dk1" tx2="lt2" accent1="accent1" accent2="accent2" accent3="accent3" accent4="accent4" accent5="accent5" accent6="accent6" hlink="hlink" folHlink="folHlink"/>
    </a:extraClrScheme>
    <a:extraClrScheme>
      <a:clrScheme name="CC_std 2">
        <a:dk1>
          <a:srgbClr val="000000"/>
        </a:dk1>
        <a:lt1>
          <a:srgbClr val="FFFFFF"/>
        </a:lt1>
        <a:dk2>
          <a:srgbClr val="B7D30B"/>
        </a:dk2>
        <a:lt2>
          <a:srgbClr val="084887"/>
        </a:lt2>
        <a:accent1>
          <a:srgbClr val="646464"/>
        </a:accent1>
        <a:accent2>
          <a:srgbClr val="2B85BB"/>
        </a:accent2>
        <a:accent3>
          <a:srgbClr val="FFFFFF"/>
        </a:accent3>
        <a:accent4>
          <a:srgbClr val="000000"/>
        </a:accent4>
        <a:accent5>
          <a:srgbClr val="B8B8B8"/>
        </a:accent5>
        <a:accent6>
          <a:srgbClr val="2678A9"/>
        </a:accent6>
        <a:hlink>
          <a:srgbClr val="FFD600"/>
        </a:hlink>
        <a:folHlink>
          <a:srgbClr val="A7ACAC"/>
        </a:folHlink>
      </a:clrScheme>
      <a:clrMap bg1="lt1" tx1="dk1" bg2="lt2" tx2="dk2" accent1="accent1" accent2="accent2" accent3="accent3" accent4="accent4" accent5="accent5" accent6="accent6" hlink="hlink" folHlink="folHlink"/>
    </a:extraClrScheme>
    <a:extraClrScheme>
      <a:clrScheme name="CC_std 3">
        <a:dk1>
          <a:srgbClr val="000000"/>
        </a:dk1>
        <a:lt1>
          <a:srgbClr val="000000"/>
        </a:lt1>
        <a:dk2>
          <a:srgbClr val="FFFFFF"/>
        </a:dk2>
        <a:lt2>
          <a:srgbClr val="9B9C70"/>
        </a:lt2>
        <a:accent1>
          <a:srgbClr val="FFA616"/>
        </a:accent1>
        <a:accent2>
          <a:srgbClr val="666666"/>
        </a:accent2>
        <a:accent3>
          <a:srgbClr val="AAAAAA"/>
        </a:accent3>
        <a:accent4>
          <a:srgbClr val="000000"/>
        </a:accent4>
        <a:accent5>
          <a:srgbClr val="FFD0AB"/>
        </a:accent5>
        <a:accent6>
          <a:srgbClr val="5C5C5C"/>
        </a:accent6>
        <a:hlink>
          <a:srgbClr val="BD3826"/>
        </a:hlink>
        <a:folHlink>
          <a:srgbClr val="45637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474747"/>
      </a:dk1>
      <a:lt1>
        <a:srgbClr val="FFFFFF"/>
      </a:lt1>
      <a:dk2>
        <a:srgbClr val="80A7A5"/>
      </a:dk2>
      <a:lt2>
        <a:srgbClr val="061844"/>
      </a:lt2>
      <a:accent1>
        <a:srgbClr val="0768A9"/>
      </a:accent1>
      <a:accent2>
        <a:srgbClr val="6EBB1F"/>
      </a:accent2>
      <a:accent3>
        <a:srgbClr val="FFFFFF"/>
      </a:accent3>
      <a:accent4>
        <a:srgbClr val="3B3B3B"/>
      </a:accent4>
      <a:accent5>
        <a:srgbClr val="AAB9D1"/>
      </a:accent5>
      <a:accent6>
        <a:srgbClr val="63A91B"/>
      </a:accent6>
      <a:hlink>
        <a:srgbClr val="EE014C"/>
      </a:hlink>
      <a:folHlink>
        <a:srgbClr val="FFD1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474747"/>
      </a:dk1>
      <a:lt1>
        <a:srgbClr val="FFFFFF"/>
      </a:lt1>
      <a:dk2>
        <a:srgbClr val="80A7A5"/>
      </a:dk2>
      <a:lt2>
        <a:srgbClr val="061844"/>
      </a:lt2>
      <a:accent1>
        <a:srgbClr val="0768A9"/>
      </a:accent1>
      <a:accent2>
        <a:srgbClr val="6EBB1F"/>
      </a:accent2>
      <a:accent3>
        <a:srgbClr val="FFFFFF"/>
      </a:accent3>
      <a:accent4>
        <a:srgbClr val="3B3B3B"/>
      </a:accent4>
      <a:accent5>
        <a:srgbClr val="AAB9D1"/>
      </a:accent5>
      <a:accent6>
        <a:srgbClr val="63A91B"/>
      </a:accent6>
      <a:hlink>
        <a:srgbClr val="EE014C"/>
      </a:hlink>
      <a:folHlink>
        <a:srgbClr val="FFD1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1238</Words>
  <Application>Microsoft Office PowerPoint</Application>
  <PresentationFormat>Widescreen</PresentationFormat>
  <Paragraphs>221</Paragraphs>
  <Slides>16</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MS PGothic</vt:lpstr>
      <vt:lpstr>Arial</vt:lpstr>
      <vt:lpstr>Calibri</vt:lpstr>
      <vt:lpstr>ITCFranklinGothicStd-Book</vt:lpstr>
      <vt:lpstr>Times New Roman</vt:lpstr>
      <vt:lpstr>CC_std</vt:lpstr>
      <vt:lpstr>Utilization Patterns of Perioperative Neuromuscular Blockade Reversal in the United States</vt:lpstr>
      <vt:lpstr>Introduction</vt:lpstr>
      <vt:lpstr>Introduction</vt:lpstr>
      <vt:lpstr>Study Design</vt:lpstr>
      <vt:lpstr>Study Design</vt:lpstr>
      <vt:lpstr>Variables of Interest</vt:lpstr>
      <vt:lpstr>Statistical Analysis</vt:lpstr>
      <vt:lpstr>Patterns of Neuromuscular Blockade Reversal Across 24 Centers by Month</vt:lpstr>
      <vt:lpstr>Patterns of Neuromuscular Blockade Reversal Across 24 Centers by Hospital</vt:lpstr>
      <vt:lpstr>PowerPoint Presentation</vt:lpstr>
      <vt:lpstr>PowerPoint Presentation</vt:lpstr>
      <vt:lpstr>PowerPoint Presentation</vt:lpstr>
      <vt:lpstr>PowerPoint Presentation</vt:lpstr>
      <vt:lpstr>Lessons Learned</vt:lpstr>
      <vt:lpstr>Limitations</vt:lpstr>
      <vt:lpstr>Thank You</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2011-12-11T03:43:08Z</dcterms:created>
  <dcterms:modified xsi:type="dcterms:W3CDTF">2020-10-02T14:28:56Z</dcterms:modified>
</cp:coreProperties>
</file>