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6"/>
  </p:notesMasterIdLst>
  <p:sldIdLst>
    <p:sldId id="256" r:id="rId3"/>
    <p:sldId id="277" r:id="rId4"/>
    <p:sldId id="257" r:id="rId5"/>
    <p:sldId id="278" r:id="rId6"/>
    <p:sldId id="266" r:id="rId7"/>
    <p:sldId id="258" r:id="rId8"/>
    <p:sldId id="259" r:id="rId9"/>
    <p:sldId id="280" r:id="rId10"/>
    <p:sldId id="281" r:id="rId11"/>
    <p:sldId id="282" r:id="rId12"/>
    <p:sldId id="265" r:id="rId13"/>
    <p:sldId id="261" r:id="rId14"/>
    <p:sldId id="286" r:id="rId15"/>
    <p:sldId id="287" r:id="rId16"/>
    <p:sldId id="267" r:id="rId17"/>
    <p:sldId id="262" r:id="rId18"/>
    <p:sldId id="289" r:id="rId19"/>
    <p:sldId id="283" r:id="rId20"/>
    <p:sldId id="264" r:id="rId21"/>
    <p:sldId id="285" r:id="rId22"/>
    <p:sldId id="273" r:id="rId23"/>
    <p:sldId id="268" r:id="rId24"/>
    <p:sldId id="290" r:id="rId25"/>
    <p:sldId id="271" r:id="rId26"/>
    <p:sldId id="294" r:id="rId27"/>
    <p:sldId id="295" r:id="rId28"/>
    <p:sldId id="293" r:id="rId29"/>
    <p:sldId id="292" r:id="rId30"/>
    <p:sldId id="300" r:id="rId31"/>
    <p:sldId id="299" r:id="rId32"/>
    <p:sldId id="298" r:id="rId33"/>
    <p:sldId id="302" r:id="rId34"/>
    <p:sldId id="272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7C80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9BF8C3-FB2B-4CF8-A106-1E298539320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7108244D-2BDF-4F03-81D6-3BFE6CF21030}">
      <dgm:prSet/>
      <dgm:spPr/>
      <dgm:t>
        <a:bodyPr/>
        <a:lstStyle/>
        <a:p>
          <a:r>
            <a:rPr lang="en-US"/>
            <a:t>Research methods should adapt to population characteristics and sociocultural environments i.e. IRB (confidentiality, data management) </a:t>
          </a:r>
        </a:p>
      </dgm:t>
    </dgm:pt>
    <dgm:pt modelId="{BED1CD52-B1FC-48FC-A840-91ADF65EFA17}" type="parTrans" cxnId="{C1DC35ED-31A2-451F-94B8-338437C11C53}">
      <dgm:prSet/>
      <dgm:spPr/>
      <dgm:t>
        <a:bodyPr/>
        <a:lstStyle/>
        <a:p>
          <a:endParaRPr lang="en-US"/>
        </a:p>
      </dgm:t>
    </dgm:pt>
    <dgm:pt modelId="{6BFFD389-DB80-49A6-BEA0-5A2FF84D984C}" type="sibTrans" cxnId="{C1DC35ED-31A2-451F-94B8-338437C11C53}">
      <dgm:prSet/>
      <dgm:spPr/>
      <dgm:t>
        <a:bodyPr/>
        <a:lstStyle/>
        <a:p>
          <a:endParaRPr lang="en-US"/>
        </a:p>
      </dgm:t>
    </dgm:pt>
    <dgm:pt modelId="{05865571-CE15-42A3-8938-F1415901DCF8}">
      <dgm:prSet/>
      <dgm:spPr/>
      <dgm:t>
        <a:bodyPr/>
        <a:lstStyle/>
        <a:p>
          <a:r>
            <a:rPr lang="en-US"/>
            <a:t>Cultural/linguistic considerations </a:t>
          </a:r>
          <a:r>
            <a:rPr lang="en-US" u="sng"/>
            <a:t>challenge the use of mainstream </a:t>
          </a:r>
          <a:r>
            <a:rPr lang="en-US"/>
            <a:t>interpretations of standard evaluation</a:t>
          </a:r>
          <a:r>
            <a:rPr lang="en-US" u="sng"/>
            <a:t> techniques</a:t>
          </a:r>
          <a:r>
            <a:rPr lang="en-US"/>
            <a:t>. (i.e. Scales) </a:t>
          </a:r>
        </a:p>
      </dgm:t>
    </dgm:pt>
    <dgm:pt modelId="{ACC0EFAD-6FD5-4416-BBF2-C873B95BACEE}" type="parTrans" cxnId="{41CD413F-235F-4FDE-AC9F-179FB768F38D}">
      <dgm:prSet/>
      <dgm:spPr/>
      <dgm:t>
        <a:bodyPr/>
        <a:lstStyle/>
        <a:p>
          <a:endParaRPr lang="en-US"/>
        </a:p>
      </dgm:t>
    </dgm:pt>
    <dgm:pt modelId="{0440619F-53DA-4941-80D3-1D362F786965}" type="sibTrans" cxnId="{41CD413F-235F-4FDE-AC9F-179FB768F38D}">
      <dgm:prSet/>
      <dgm:spPr/>
      <dgm:t>
        <a:bodyPr/>
        <a:lstStyle/>
        <a:p>
          <a:endParaRPr lang="en-US"/>
        </a:p>
      </dgm:t>
    </dgm:pt>
    <dgm:pt modelId="{FD81DD50-B0D8-499F-A3BD-D4E2780C565F}">
      <dgm:prSet/>
      <dgm:spPr/>
      <dgm:t>
        <a:bodyPr/>
        <a:lstStyle/>
        <a:p>
          <a:r>
            <a:rPr lang="en-US"/>
            <a:t>do no harm to the populations involved. i.e. Research subject protection issues and poss. of biases can lead to misinterpretation of results </a:t>
          </a:r>
        </a:p>
      </dgm:t>
    </dgm:pt>
    <dgm:pt modelId="{835A4FEF-1A6F-4ED6-B412-15A3E48BCB95}" type="parTrans" cxnId="{B54BCE05-7F6E-4E21-942B-70BF95A501F2}">
      <dgm:prSet/>
      <dgm:spPr/>
      <dgm:t>
        <a:bodyPr/>
        <a:lstStyle/>
        <a:p>
          <a:endParaRPr lang="en-US"/>
        </a:p>
      </dgm:t>
    </dgm:pt>
    <dgm:pt modelId="{9A55B4C7-E60E-4DDA-92FF-DC2B552BB19A}" type="sibTrans" cxnId="{B54BCE05-7F6E-4E21-942B-70BF95A501F2}">
      <dgm:prSet/>
      <dgm:spPr/>
      <dgm:t>
        <a:bodyPr/>
        <a:lstStyle/>
        <a:p>
          <a:endParaRPr lang="en-US"/>
        </a:p>
      </dgm:t>
    </dgm:pt>
    <dgm:pt modelId="{EEB794EA-C74D-4555-AC1C-DB52BDF57E9F}" type="pres">
      <dgm:prSet presAssocID="{219BF8C3-FB2B-4CF8-A106-1E2985393201}" presName="root" presStyleCnt="0">
        <dgm:presLayoutVars>
          <dgm:dir/>
          <dgm:resizeHandles val="exact"/>
        </dgm:presLayoutVars>
      </dgm:prSet>
      <dgm:spPr/>
    </dgm:pt>
    <dgm:pt modelId="{CCEF50C0-B991-4A19-98D6-14D233B5CD13}" type="pres">
      <dgm:prSet presAssocID="{7108244D-2BDF-4F03-81D6-3BFE6CF21030}" presName="compNode" presStyleCnt="0"/>
      <dgm:spPr/>
    </dgm:pt>
    <dgm:pt modelId="{3CDFF994-48A0-45DB-A259-C2C56EA0B3E7}" type="pres">
      <dgm:prSet presAssocID="{7108244D-2BDF-4F03-81D6-3BFE6CF21030}" presName="bgRect" presStyleLbl="bgShp" presStyleIdx="0" presStyleCnt="3"/>
      <dgm:spPr/>
    </dgm:pt>
    <dgm:pt modelId="{065F6F7E-3525-44C7-9868-6F8EB357F7A8}" type="pres">
      <dgm:prSet presAssocID="{7108244D-2BDF-4F03-81D6-3BFE6CF2103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A7C4DE35-16E8-45B9-9AE1-55C909C2D408}" type="pres">
      <dgm:prSet presAssocID="{7108244D-2BDF-4F03-81D6-3BFE6CF21030}" presName="spaceRect" presStyleCnt="0"/>
      <dgm:spPr/>
    </dgm:pt>
    <dgm:pt modelId="{E1689BDD-E0CE-4AC5-8EC4-DDC9EF9B87A9}" type="pres">
      <dgm:prSet presAssocID="{7108244D-2BDF-4F03-81D6-3BFE6CF21030}" presName="parTx" presStyleLbl="revTx" presStyleIdx="0" presStyleCnt="3">
        <dgm:presLayoutVars>
          <dgm:chMax val="0"/>
          <dgm:chPref val="0"/>
        </dgm:presLayoutVars>
      </dgm:prSet>
      <dgm:spPr/>
    </dgm:pt>
    <dgm:pt modelId="{6A5C700F-70EE-464D-B1EC-5F3D7D040C06}" type="pres">
      <dgm:prSet presAssocID="{6BFFD389-DB80-49A6-BEA0-5A2FF84D984C}" presName="sibTrans" presStyleCnt="0"/>
      <dgm:spPr/>
    </dgm:pt>
    <dgm:pt modelId="{3E17EE7A-F84B-4579-8675-E91C7047C7EC}" type="pres">
      <dgm:prSet presAssocID="{05865571-CE15-42A3-8938-F1415901DCF8}" presName="compNode" presStyleCnt="0"/>
      <dgm:spPr/>
    </dgm:pt>
    <dgm:pt modelId="{AB9A6DA4-6870-4392-BA8A-4C7D99023160}" type="pres">
      <dgm:prSet presAssocID="{05865571-CE15-42A3-8938-F1415901DCF8}" presName="bgRect" presStyleLbl="bgShp" presStyleIdx="1" presStyleCnt="3"/>
      <dgm:spPr/>
    </dgm:pt>
    <dgm:pt modelId="{66D49719-9668-4721-A59D-99474738BB1F}" type="pres">
      <dgm:prSet presAssocID="{05865571-CE15-42A3-8938-F1415901DCF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50063346-2F18-4FD4-B017-7524C3AB65B4}" type="pres">
      <dgm:prSet presAssocID="{05865571-CE15-42A3-8938-F1415901DCF8}" presName="spaceRect" presStyleCnt="0"/>
      <dgm:spPr/>
    </dgm:pt>
    <dgm:pt modelId="{34B4589F-6057-44A3-A22F-C89ACFD38D10}" type="pres">
      <dgm:prSet presAssocID="{05865571-CE15-42A3-8938-F1415901DCF8}" presName="parTx" presStyleLbl="revTx" presStyleIdx="1" presStyleCnt="3">
        <dgm:presLayoutVars>
          <dgm:chMax val="0"/>
          <dgm:chPref val="0"/>
        </dgm:presLayoutVars>
      </dgm:prSet>
      <dgm:spPr/>
    </dgm:pt>
    <dgm:pt modelId="{E02EA432-5203-435F-BC02-057CD18F599A}" type="pres">
      <dgm:prSet presAssocID="{0440619F-53DA-4941-80D3-1D362F786965}" presName="sibTrans" presStyleCnt="0"/>
      <dgm:spPr/>
    </dgm:pt>
    <dgm:pt modelId="{C3244861-AB30-4AA5-A7BF-32E5743BFFDD}" type="pres">
      <dgm:prSet presAssocID="{FD81DD50-B0D8-499F-A3BD-D4E2780C565F}" presName="compNode" presStyleCnt="0"/>
      <dgm:spPr/>
    </dgm:pt>
    <dgm:pt modelId="{3103B150-60F8-4579-9EA3-89D888DEEC79}" type="pres">
      <dgm:prSet presAssocID="{FD81DD50-B0D8-499F-A3BD-D4E2780C565F}" presName="bgRect" presStyleLbl="bgShp" presStyleIdx="2" presStyleCnt="3"/>
      <dgm:spPr/>
    </dgm:pt>
    <dgm:pt modelId="{EFB3BAE2-224F-4D56-89D0-37F37B793FCD}" type="pres">
      <dgm:prSet presAssocID="{FD81DD50-B0D8-499F-A3BD-D4E2780C565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EA7060EB-701E-46B1-8AC4-304F4FA938CD}" type="pres">
      <dgm:prSet presAssocID="{FD81DD50-B0D8-499F-A3BD-D4E2780C565F}" presName="spaceRect" presStyleCnt="0"/>
      <dgm:spPr/>
    </dgm:pt>
    <dgm:pt modelId="{81433D4B-E999-4FBD-B151-D26C5194EA76}" type="pres">
      <dgm:prSet presAssocID="{FD81DD50-B0D8-499F-A3BD-D4E2780C565F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B54BCE05-7F6E-4E21-942B-70BF95A501F2}" srcId="{219BF8C3-FB2B-4CF8-A106-1E2985393201}" destId="{FD81DD50-B0D8-499F-A3BD-D4E2780C565F}" srcOrd="2" destOrd="0" parTransId="{835A4FEF-1A6F-4ED6-B412-15A3E48BCB95}" sibTransId="{9A55B4C7-E60E-4DDA-92FF-DC2B552BB19A}"/>
    <dgm:cxn modelId="{1D33D418-D025-4B6C-8667-CC8A5586CD9A}" type="presOf" srcId="{FD81DD50-B0D8-499F-A3BD-D4E2780C565F}" destId="{81433D4B-E999-4FBD-B151-D26C5194EA76}" srcOrd="0" destOrd="0" presId="urn:microsoft.com/office/officeart/2018/2/layout/IconVerticalSolidList"/>
    <dgm:cxn modelId="{86F7953B-5AD2-4F08-9097-2D500021785B}" type="presOf" srcId="{7108244D-2BDF-4F03-81D6-3BFE6CF21030}" destId="{E1689BDD-E0CE-4AC5-8EC4-DDC9EF9B87A9}" srcOrd="0" destOrd="0" presId="urn:microsoft.com/office/officeart/2018/2/layout/IconVerticalSolidList"/>
    <dgm:cxn modelId="{41CD413F-235F-4FDE-AC9F-179FB768F38D}" srcId="{219BF8C3-FB2B-4CF8-A106-1E2985393201}" destId="{05865571-CE15-42A3-8938-F1415901DCF8}" srcOrd="1" destOrd="0" parTransId="{ACC0EFAD-6FD5-4416-BBF2-C873B95BACEE}" sibTransId="{0440619F-53DA-4941-80D3-1D362F786965}"/>
    <dgm:cxn modelId="{39BAED8B-AD66-4523-B34C-243CF14BE443}" type="presOf" srcId="{219BF8C3-FB2B-4CF8-A106-1E2985393201}" destId="{EEB794EA-C74D-4555-AC1C-DB52BDF57E9F}" srcOrd="0" destOrd="0" presId="urn:microsoft.com/office/officeart/2018/2/layout/IconVerticalSolidList"/>
    <dgm:cxn modelId="{C1DC35ED-31A2-451F-94B8-338437C11C53}" srcId="{219BF8C3-FB2B-4CF8-A106-1E2985393201}" destId="{7108244D-2BDF-4F03-81D6-3BFE6CF21030}" srcOrd="0" destOrd="0" parTransId="{BED1CD52-B1FC-48FC-A840-91ADF65EFA17}" sibTransId="{6BFFD389-DB80-49A6-BEA0-5A2FF84D984C}"/>
    <dgm:cxn modelId="{E376E3ED-6B4D-40EB-B476-BBA986266627}" type="presOf" srcId="{05865571-CE15-42A3-8938-F1415901DCF8}" destId="{34B4589F-6057-44A3-A22F-C89ACFD38D10}" srcOrd="0" destOrd="0" presId="urn:microsoft.com/office/officeart/2018/2/layout/IconVerticalSolidList"/>
    <dgm:cxn modelId="{06A685F4-6707-4520-869D-BFBEC7547963}" type="presParOf" srcId="{EEB794EA-C74D-4555-AC1C-DB52BDF57E9F}" destId="{CCEF50C0-B991-4A19-98D6-14D233B5CD13}" srcOrd="0" destOrd="0" presId="urn:microsoft.com/office/officeart/2018/2/layout/IconVerticalSolidList"/>
    <dgm:cxn modelId="{1E999EC0-7027-430D-AAE1-3CFF5B4004FD}" type="presParOf" srcId="{CCEF50C0-B991-4A19-98D6-14D233B5CD13}" destId="{3CDFF994-48A0-45DB-A259-C2C56EA0B3E7}" srcOrd="0" destOrd="0" presId="urn:microsoft.com/office/officeart/2018/2/layout/IconVerticalSolidList"/>
    <dgm:cxn modelId="{E8ADD88E-B6D2-48BD-B76B-CAA94531585F}" type="presParOf" srcId="{CCEF50C0-B991-4A19-98D6-14D233B5CD13}" destId="{065F6F7E-3525-44C7-9868-6F8EB357F7A8}" srcOrd="1" destOrd="0" presId="urn:microsoft.com/office/officeart/2018/2/layout/IconVerticalSolidList"/>
    <dgm:cxn modelId="{49AF265C-E6AD-4F51-AF1D-9009C8FBA2E8}" type="presParOf" srcId="{CCEF50C0-B991-4A19-98D6-14D233B5CD13}" destId="{A7C4DE35-16E8-45B9-9AE1-55C909C2D408}" srcOrd="2" destOrd="0" presId="urn:microsoft.com/office/officeart/2018/2/layout/IconVerticalSolidList"/>
    <dgm:cxn modelId="{D45CFA57-0B26-4508-B6E7-832D9EA5F27E}" type="presParOf" srcId="{CCEF50C0-B991-4A19-98D6-14D233B5CD13}" destId="{E1689BDD-E0CE-4AC5-8EC4-DDC9EF9B87A9}" srcOrd="3" destOrd="0" presId="urn:microsoft.com/office/officeart/2018/2/layout/IconVerticalSolidList"/>
    <dgm:cxn modelId="{D5C21132-6C69-427E-8785-93BB5A849285}" type="presParOf" srcId="{EEB794EA-C74D-4555-AC1C-DB52BDF57E9F}" destId="{6A5C700F-70EE-464D-B1EC-5F3D7D040C06}" srcOrd="1" destOrd="0" presId="urn:microsoft.com/office/officeart/2018/2/layout/IconVerticalSolidList"/>
    <dgm:cxn modelId="{755BC1BA-4957-4278-8F89-E1D8B5E38460}" type="presParOf" srcId="{EEB794EA-C74D-4555-AC1C-DB52BDF57E9F}" destId="{3E17EE7A-F84B-4579-8675-E91C7047C7EC}" srcOrd="2" destOrd="0" presId="urn:microsoft.com/office/officeart/2018/2/layout/IconVerticalSolidList"/>
    <dgm:cxn modelId="{B6FE43CA-1AF7-4A28-AD1D-BF43F383DD59}" type="presParOf" srcId="{3E17EE7A-F84B-4579-8675-E91C7047C7EC}" destId="{AB9A6DA4-6870-4392-BA8A-4C7D99023160}" srcOrd="0" destOrd="0" presId="urn:microsoft.com/office/officeart/2018/2/layout/IconVerticalSolidList"/>
    <dgm:cxn modelId="{5D80199C-48B8-4435-9C78-98D327D6E711}" type="presParOf" srcId="{3E17EE7A-F84B-4579-8675-E91C7047C7EC}" destId="{66D49719-9668-4721-A59D-99474738BB1F}" srcOrd="1" destOrd="0" presId="urn:microsoft.com/office/officeart/2018/2/layout/IconVerticalSolidList"/>
    <dgm:cxn modelId="{251E8A22-1A4F-4307-B568-4340B54C815F}" type="presParOf" srcId="{3E17EE7A-F84B-4579-8675-E91C7047C7EC}" destId="{50063346-2F18-4FD4-B017-7524C3AB65B4}" srcOrd="2" destOrd="0" presId="urn:microsoft.com/office/officeart/2018/2/layout/IconVerticalSolidList"/>
    <dgm:cxn modelId="{FE060004-2B21-4D60-9BFE-2C83FE6A8321}" type="presParOf" srcId="{3E17EE7A-F84B-4579-8675-E91C7047C7EC}" destId="{34B4589F-6057-44A3-A22F-C89ACFD38D10}" srcOrd="3" destOrd="0" presId="urn:microsoft.com/office/officeart/2018/2/layout/IconVerticalSolidList"/>
    <dgm:cxn modelId="{94E53001-525C-44AB-969E-4FE86A63D7F6}" type="presParOf" srcId="{EEB794EA-C74D-4555-AC1C-DB52BDF57E9F}" destId="{E02EA432-5203-435F-BC02-057CD18F599A}" srcOrd="3" destOrd="0" presId="urn:microsoft.com/office/officeart/2018/2/layout/IconVerticalSolidList"/>
    <dgm:cxn modelId="{8ABC68E3-C8D9-44A4-A8C0-096A1A68215C}" type="presParOf" srcId="{EEB794EA-C74D-4555-AC1C-DB52BDF57E9F}" destId="{C3244861-AB30-4AA5-A7BF-32E5743BFFDD}" srcOrd="4" destOrd="0" presId="urn:microsoft.com/office/officeart/2018/2/layout/IconVerticalSolidList"/>
    <dgm:cxn modelId="{EA4DC5F9-1AD4-4C19-83EE-299220C6E9DB}" type="presParOf" srcId="{C3244861-AB30-4AA5-A7BF-32E5743BFFDD}" destId="{3103B150-60F8-4579-9EA3-89D888DEEC79}" srcOrd="0" destOrd="0" presId="urn:microsoft.com/office/officeart/2018/2/layout/IconVerticalSolidList"/>
    <dgm:cxn modelId="{30744982-CF74-45BA-AE79-EA8C5040A541}" type="presParOf" srcId="{C3244861-AB30-4AA5-A7BF-32E5743BFFDD}" destId="{EFB3BAE2-224F-4D56-89D0-37F37B793FCD}" srcOrd="1" destOrd="0" presId="urn:microsoft.com/office/officeart/2018/2/layout/IconVerticalSolidList"/>
    <dgm:cxn modelId="{0577C931-AABA-4790-937D-6075A7DF341F}" type="presParOf" srcId="{C3244861-AB30-4AA5-A7BF-32E5743BFFDD}" destId="{EA7060EB-701E-46B1-8AC4-304F4FA938CD}" srcOrd="2" destOrd="0" presId="urn:microsoft.com/office/officeart/2018/2/layout/IconVerticalSolidList"/>
    <dgm:cxn modelId="{1E451559-0577-4615-A595-C66AB66EED44}" type="presParOf" srcId="{C3244861-AB30-4AA5-A7BF-32E5743BFFDD}" destId="{81433D4B-E999-4FBD-B151-D26C5194EA7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DFF994-48A0-45DB-A259-C2C56EA0B3E7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5F6F7E-3525-44C7-9868-6F8EB357F7A8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689BDD-E0CE-4AC5-8EC4-DDC9EF9B87A9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Research methods should adapt to population characteristics and sociocultural environments i.e. IRB (confidentiality, data management) </a:t>
          </a:r>
        </a:p>
      </dsp:txBody>
      <dsp:txXfrm>
        <a:off x="1435590" y="531"/>
        <a:ext cx="9080009" cy="1242935"/>
      </dsp:txXfrm>
    </dsp:sp>
    <dsp:sp modelId="{AB9A6DA4-6870-4392-BA8A-4C7D99023160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D49719-9668-4721-A59D-99474738BB1F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B4589F-6057-44A3-A22F-C89ACFD38D10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Cultural/linguistic considerations </a:t>
          </a:r>
          <a:r>
            <a:rPr lang="en-US" sz="2300" u="sng" kern="1200"/>
            <a:t>challenge the use of mainstream </a:t>
          </a:r>
          <a:r>
            <a:rPr lang="en-US" sz="2300" kern="1200"/>
            <a:t>interpretations of standard evaluation</a:t>
          </a:r>
          <a:r>
            <a:rPr lang="en-US" sz="2300" u="sng" kern="1200"/>
            <a:t> techniques</a:t>
          </a:r>
          <a:r>
            <a:rPr lang="en-US" sz="2300" kern="1200"/>
            <a:t>. (i.e. Scales) </a:t>
          </a:r>
        </a:p>
      </dsp:txBody>
      <dsp:txXfrm>
        <a:off x="1435590" y="1554201"/>
        <a:ext cx="9080009" cy="1242935"/>
      </dsp:txXfrm>
    </dsp:sp>
    <dsp:sp modelId="{3103B150-60F8-4579-9EA3-89D888DEEC79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B3BAE2-224F-4D56-89D0-37F37B793FCD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433D4B-E999-4FBD-B151-D26C5194EA76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do no harm to the populations involved. i.e. Research subject protection issues and poss. of biases can lead to misinterpretation of results </a:t>
          </a:r>
        </a:p>
      </dsp:txBody>
      <dsp:txXfrm>
        <a:off x="1435590" y="3107870"/>
        <a:ext cx="9080009" cy="12429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2AB6BB-EE44-49BA-BA3C-3C07C59ED8BE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CCD87C-D4E7-4197-B59E-9A1F82418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559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>
            <a:extLst>
              <a:ext uri="{FF2B5EF4-FFF2-40B4-BE49-F238E27FC236}">
                <a16:creationId xmlns:a16="http://schemas.microsoft.com/office/drawing/2014/main" id="{09E2E37F-9D6E-4651-813D-C5E17962C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4098" name="Text Box 2">
            <a:extLst>
              <a:ext uri="{FF2B5EF4-FFF2-40B4-BE49-F238E27FC236}">
                <a16:creationId xmlns:a16="http://schemas.microsoft.com/office/drawing/2014/main" id="{98C2D857-D839-48AE-AFC1-9E5309150040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altLang="en-US">
                <a:latin typeface="Arial" panose="020B0604020202020204" pitchFamily="34" charset="0"/>
                <a:cs typeface="msgothic" charset="0"/>
              </a:rPr>
              <a:t>Potential effects of QI interventions on health disparities. (Adapted from Weinick RM, Hasnain-Wynia R. Quality improvement efforts under health reform: how to ensure that they help reduce disparities—not increase them. </a:t>
            </a:r>
            <a:r>
              <a:rPr lang="en-GB" altLang="en-US" i="1">
                <a:latin typeface="Arial" panose="020B0604020202020204" pitchFamily="34" charset="0"/>
                <a:cs typeface="msgothic" charset="0"/>
              </a:rPr>
              <a:t>Health Aff (Millwood).</a:t>
            </a:r>
            <a:r>
              <a:rPr lang="en-GB" altLang="en-US">
                <a:latin typeface="Arial" panose="020B0604020202020204" pitchFamily="34" charset="0"/>
                <a:cs typeface="msgothic" charset="0"/>
              </a:rPr>
              <a:t> 2011;30[10]:1838–1839.)</a:t>
            </a:r>
            <a:r>
              <a:rPr lang="ar-SA" altLang="en-US">
                <a:latin typeface="Arial" panose="020B0604020202020204" pitchFamily="34" charset="0"/>
                <a:cs typeface="msgothic" charset="0"/>
              </a:rPr>
              <a:t>‏</a:t>
            </a:r>
            <a:endParaRPr lang="en-GB" altLang="en-US">
              <a:latin typeface="Arial" panose="020B0604020202020204" pitchFamily="34" charset="0"/>
              <a:cs typeface="msgothic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11F8E-C23A-4D1C-B796-9EC8172CE9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BF9ABB-15C9-4B88-BEE5-D5A85ADC35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B6A644-36B9-4781-AEC2-393A2FA76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884A6-9EFE-4EEC-ACE0-BAC1060DE403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ED6D0-367B-4A81-AC72-131C8379B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D1C9C9-FB9A-4A49-9276-8EA64FD70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1C14E-5728-4CAB-8586-F7CDF9D79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57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EE584-A622-44EE-987B-1EC939A02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235D40-C6AF-44A4-88D2-966E624AA2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C78C4A-E7E0-4268-9BC5-711A42AAA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884A6-9EFE-4EEC-ACE0-BAC1060DE403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67D3E6-43E8-4DA7-B093-D2CCDB031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9546E1-3335-4A10-B9B7-11F25696F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1C14E-5728-4CAB-8586-F7CDF9D79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58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956842-BF4D-4F17-8ABD-CCC2E0703C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DA000F-F409-4149-88A7-F7EBC13A29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C305EE-DC54-4C0B-BF94-DDB912179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884A6-9EFE-4EEC-ACE0-BAC1060DE403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EAEBE-ABF7-4FD6-A021-33993C9B1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05F500-D3A0-4DAC-85AA-81D11437D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1C14E-5728-4CAB-8586-F7CDF9D79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071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8588A-373C-4F0B-831E-C694D4129A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481" y="1121879"/>
            <a:ext cx="9143040" cy="2387771"/>
          </a:xfrm>
        </p:spPr>
        <p:txBody>
          <a:bodyPr anchor="b"/>
          <a:lstStyle>
            <a:lvl1pPr algn="ctr">
              <a:defRPr sz="544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C147C0-0367-4808-ADFB-0F9AD732AD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481" y="3601819"/>
            <a:ext cx="9143040" cy="1656174"/>
          </a:xfrm>
        </p:spPr>
        <p:txBody>
          <a:bodyPr/>
          <a:lstStyle>
            <a:lvl1pPr marL="0" indent="0" algn="ctr">
              <a:buNone/>
              <a:defRPr sz="2177"/>
            </a:lvl1pPr>
            <a:lvl2pPr marL="414772" indent="0" algn="ctr">
              <a:buNone/>
              <a:defRPr sz="1814"/>
            </a:lvl2pPr>
            <a:lvl3pPr marL="829544" indent="0" algn="ctr">
              <a:buNone/>
              <a:defRPr sz="1633"/>
            </a:lvl3pPr>
            <a:lvl4pPr marL="1244316" indent="0" algn="ctr">
              <a:buNone/>
              <a:defRPr sz="1452"/>
            </a:lvl4pPr>
            <a:lvl5pPr marL="1659087" indent="0" algn="ctr">
              <a:buNone/>
              <a:defRPr sz="1452"/>
            </a:lvl5pPr>
            <a:lvl6pPr marL="2073859" indent="0" algn="ctr">
              <a:buNone/>
              <a:defRPr sz="1452"/>
            </a:lvl6pPr>
            <a:lvl7pPr marL="2488631" indent="0" algn="ctr">
              <a:buNone/>
              <a:defRPr sz="1452"/>
            </a:lvl7pPr>
            <a:lvl8pPr marL="2903403" indent="0" algn="ctr">
              <a:buNone/>
              <a:defRPr sz="1452"/>
            </a:lvl8pPr>
            <a:lvl9pPr marL="3318175" indent="0" algn="ctr">
              <a:buNone/>
              <a:defRPr sz="1452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09502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8476-88A3-4104-9FB3-ADF3EDF6B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837F5-C3F4-4960-88DA-25A8BFE75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2537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EC505-3629-4E0D-B069-FCE895894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361" y="1709460"/>
            <a:ext cx="10515839" cy="2852939"/>
          </a:xfrm>
        </p:spPr>
        <p:txBody>
          <a:bodyPr anchor="b"/>
          <a:lstStyle>
            <a:lvl1pPr>
              <a:defRPr sz="544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A8CFD7-EE0C-40D4-ABAA-A84AF28088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361" y="4589763"/>
            <a:ext cx="10515839" cy="1499197"/>
          </a:xfrm>
        </p:spPr>
        <p:txBody>
          <a:bodyPr/>
          <a:lstStyle>
            <a:lvl1pPr marL="0" indent="0">
              <a:buNone/>
              <a:defRPr sz="2177"/>
            </a:lvl1pPr>
            <a:lvl2pPr marL="414772" indent="0">
              <a:buNone/>
              <a:defRPr sz="1814"/>
            </a:lvl2pPr>
            <a:lvl3pPr marL="829544" indent="0">
              <a:buNone/>
              <a:defRPr sz="1633"/>
            </a:lvl3pPr>
            <a:lvl4pPr marL="1244316" indent="0">
              <a:buNone/>
              <a:defRPr sz="1452"/>
            </a:lvl4pPr>
            <a:lvl5pPr marL="1659087" indent="0">
              <a:buNone/>
              <a:defRPr sz="1452"/>
            </a:lvl5pPr>
            <a:lvl6pPr marL="2073859" indent="0">
              <a:buNone/>
              <a:defRPr sz="1452"/>
            </a:lvl6pPr>
            <a:lvl7pPr marL="2488631" indent="0">
              <a:buNone/>
              <a:defRPr sz="1452"/>
            </a:lvl7pPr>
            <a:lvl8pPr marL="2903403" indent="0">
              <a:buNone/>
              <a:defRPr sz="1452"/>
            </a:lvl8pPr>
            <a:lvl9pPr marL="3318175" indent="0">
              <a:buNone/>
              <a:defRPr sz="145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3974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55702-7922-4143-A783-50E91A77C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89A7F3-D2D8-47B1-8405-038E55C8B3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4721" y="1906761"/>
            <a:ext cx="5111040" cy="43190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1513DA-9096-4462-835F-753BB4DF5F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0080" y="1906761"/>
            <a:ext cx="5112961" cy="43190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20199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0A1B2-87E2-40D7-8E10-83842187F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041" y="365798"/>
            <a:ext cx="10515839" cy="132493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C2042-704F-4834-A763-7B072B4797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041" y="1680657"/>
            <a:ext cx="5159039" cy="823766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72" indent="0">
              <a:buNone/>
              <a:defRPr sz="1814" b="1"/>
            </a:lvl2pPr>
            <a:lvl3pPr marL="829544" indent="0">
              <a:buNone/>
              <a:defRPr sz="1633" b="1"/>
            </a:lvl3pPr>
            <a:lvl4pPr marL="1244316" indent="0">
              <a:buNone/>
              <a:defRPr sz="1452" b="1"/>
            </a:lvl4pPr>
            <a:lvl5pPr marL="1659087" indent="0">
              <a:buNone/>
              <a:defRPr sz="1452" b="1"/>
            </a:lvl5pPr>
            <a:lvl6pPr marL="2073859" indent="0">
              <a:buNone/>
              <a:defRPr sz="1452" b="1"/>
            </a:lvl6pPr>
            <a:lvl7pPr marL="2488631" indent="0">
              <a:buNone/>
              <a:defRPr sz="1452" b="1"/>
            </a:lvl7pPr>
            <a:lvl8pPr marL="2903403" indent="0">
              <a:buNone/>
              <a:defRPr sz="1452" b="1"/>
            </a:lvl8pPr>
            <a:lvl9pPr marL="3318175" indent="0">
              <a:buNone/>
              <a:defRPr sz="145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F1FBFC-19ED-4E8E-99B9-B58F51EDD3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041" y="2504424"/>
            <a:ext cx="5159039" cy="3685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2E04B5-A310-42BF-8E23-03E2D261E3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801" y="1680657"/>
            <a:ext cx="5182079" cy="823766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72" indent="0">
              <a:buNone/>
              <a:defRPr sz="1814" b="1"/>
            </a:lvl2pPr>
            <a:lvl3pPr marL="829544" indent="0">
              <a:buNone/>
              <a:defRPr sz="1633" b="1"/>
            </a:lvl3pPr>
            <a:lvl4pPr marL="1244316" indent="0">
              <a:buNone/>
              <a:defRPr sz="1452" b="1"/>
            </a:lvl4pPr>
            <a:lvl5pPr marL="1659087" indent="0">
              <a:buNone/>
              <a:defRPr sz="1452" b="1"/>
            </a:lvl5pPr>
            <a:lvl6pPr marL="2073859" indent="0">
              <a:buNone/>
              <a:defRPr sz="1452" b="1"/>
            </a:lvl6pPr>
            <a:lvl7pPr marL="2488631" indent="0">
              <a:buNone/>
              <a:defRPr sz="1452" b="1"/>
            </a:lvl7pPr>
            <a:lvl8pPr marL="2903403" indent="0">
              <a:buNone/>
              <a:defRPr sz="1452" b="1"/>
            </a:lvl8pPr>
            <a:lvl9pPr marL="3318175" indent="0">
              <a:buNone/>
              <a:defRPr sz="145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36F19-1001-490A-97A6-15B927E1BB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801" y="2504424"/>
            <a:ext cx="5182079" cy="3685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53141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1F545-DF76-4781-868B-1ED487BE4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720000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08164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F05F8-82D7-4B88-AE01-D6B0A14BD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041" y="456528"/>
            <a:ext cx="3932160" cy="1601448"/>
          </a:xfrm>
        </p:spPr>
        <p:txBody>
          <a:bodyPr anchor="b"/>
          <a:lstStyle>
            <a:lvl1pPr>
              <a:defRPr sz="290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87297-B54E-40AF-8109-C2E72F25A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001" y="987944"/>
            <a:ext cx="6170880" cy="4873472"/>
          </a:xfrm>
        </p:spPr>
        <p:txBody>
          <a:bodyPr/>
          <a:lstStyle>
            <a:lvl1pPr>
              <a:defRPr sz="2903"/>
            </a:lvl1pPr>
            <a:lvl2pPr>
              <a:defRPr sz="2540"/>
            </a:lvl2pPr>
            <a:lvl3pPr>
              <a:defRPr sz="2177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0158EF-C561-4EB2-A2D3-B6842DE7F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041" y="2057977"/>
            <a:ext cx="3932160" cy="3810640"/>
          </a:xfrm>
        </p:spPr>
        <p:txBody>
          <a:bodyPr/>
          <a:lstStyle>
            <a:lvl1pPr marL="0" indent="0">
              <a:buNone/>
              <a:defRPr sz="1452"/>
            </a:lvl1pPr>
            <a:lvl2pPr marL="414772" indent="0">
              <a:buNone/>
              <a:defRPr sz="1270"/>
            </a:lvl2pPr>
            <a:lvl3pPr marL="829544" indent="0">
              <a:buNone/>
              <a:defRPr sz="1089"/>
            </a:lvl3pPr>
            <a:lvl4pPr marL="1244316" indent="0">
              <a:buNone/>
              <a:defRPr sz="907"/>
            </a:lvl4pPr>
            <a:lvl5pPr marL="1659087" indent="0">
              <a:buNone/>
              <a:defRPr sz="907"/>
            </a:lvl5pPr>
            <a:lvl6pPr marL="2073859" indent="0">
              <a:buNone/>
              <a:defRPr sz="907"/>
            </a:lvl6pPr>
            <a:lvl7pPr marL="2488631" indent="0">
              <a:buNone/>
              <a:defRPr sz="907"/>
            </a:lvl7pPr>
            <a:lvl8pPr marL="2903403" indent="0">
              <a:buNone/>
              <a:defRPr sz="907"/>
            </a:lvl8pPr>
            <a:lvl9pPr marL="3318175" indent="0">
              <a:buNone/>
              <a:defRPr sz="90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7819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6923A-E748-4D74-BAFD-86241F039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9E97C-3BFE-4A06-A339-86AAE62247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D68119-146F-424D-AC3F-9233FE55A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884A6-9EFE-4EEC-ACE0-BAC1060DE403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4C411-F4DB-469E-AFBF-4895FD18E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25F99-124D-44CC-B8EE-D9F1A41A5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1C14E-5728-4CAB-8586-F7CDF9D79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748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15D0B-6740-4D9B-976A-EA118F8F7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041" y="456528"/>
            <a:ext cx="3932160" cy="1601448"/>
          </a:xfrm>
        </p:spPr>
        <p:txBody>
          <a:bodyPr anchor="b"/>
          <a:lstStyle>
            <a:lvl1pPr>
              <a:defRPr sz="290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410807-FF99-4065-9678-74AD2FA1D8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4001" y="987944"/>
            <a:ext cx="6170880" cy="4873472"/>
          </a:xfrm>
        </p:spPr>
        <p:txBody>
          <a:bodyPr/>
          <a:lstStyle>
            <a:lvl1pPr marL="0" indent="0">
              <a:buNone/>
              <a:defRPr sz="2903"/>
            </a:lvl1pPr>
            <a:lvl2pPr marL="414772" indent="0">
              <a:buNone/>
              <a:defRPr sz="2540"/>
            </a:lvl2pPr>
            <a:lvl3pPr marL="829544" indent="0">
              <a:buNone/>
              <a:defRPr sz="2177"/>
            </a:lvl3pPr>
            <a:lvl4pPr marL="1244316" indent="0">
              <a:buNone/>
              <a:defRPr sz="1814"/>
            </a:lvl4pPr>
            <a:lvl5pPr marL="1659087" indent="0">
              <a:buNone/>
              <a:defRPr sz="1814"/>
            </a:lvl5pPr>
            <a:lvl6pPr marL="2073859" indent="0">
              <a:buNone/>
              <a:defRPr sz="1814"/>
            </a:lvl6pPr>
            <a:lvl7pPr marL="2488631" indent="0">
              <a:buNone/>
              <a:defRPr sz="1814"/>
            </a:lvl7pPr>
            <a:lvl8pPr marL="2903403" indent="0">
              <a:buNone/>
              <a:defRPr sz="1814"/>
            </a:lvl8pPr>
            <a:lvl9pPr marL="3318175" indent="0">
              <a:buNone/>
              <a:defRPr sz="1814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1B8070-A67C-49C3-9765-327DBBFB15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041" y="2057977"/>
            <a:ext cx="3932160" cy="3810640"/>
          </a:xfrm>
        </p:spPr>
        <p:txBody>
          <a:bodyPr/>
          <a:lstStyle>
            <a:lvl1pPr marL="0" indent="0">
              <a:buNone/>
              <a:defRPr sz="1452"/>
            </a:lvl1pPr>
            <a:lvl2pPr marL="414772" indent="0">
              <a:buNone/>
              <a:defRPr sz="1270"/>
            </a:lvl2pPr>
            <a:lvl3pPr marL="829544" indent="0">
              <a:buNone/>
              <a:defRPr sz="1089"/>
            </a:lvl3pPr>
            <a:lvl4pPr marL="1244316" indent="0">
              <a:buNone/>
              <a:defRPr sz="907"/>
            </a:lvl4pPr>
            <a:lvl5pPr marL="1659087" indent="0">
              <a:buNone/>
              <a:defRPr sz="907"/>
            </a:lvl5pPr>
            <a:lvl6pPr marL="2073859" indent="0">
              <a:buNone/>
              <a:defRPr sz="907"/>
            </a:lvl6pPr>
            <a:lvl7pPr marL="2488631" indent="0">
              <a:buNone/>
              <a:defRPr sz="907"/>
            </a:lvl7pPr>
            <a:lvl8pPr marL="2903403" indent="0">
              <a:buNone/>
              <a:defRPr sz="907"/>
            </a:lvl8pPr>
            <a:lvl9pPr marL="3318175" indent="0">
              <a:buNone/>
              <a:defRPr sz="90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26737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C6462-A7D2-4067-BA2F-F979C46B6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8E8CE9-8D6E-4B9E-B0AE-F6565B3C10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61954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BC1CD0-4A83-4160-9FC3-7A87D5CB12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01440" y="568860"/>
            <a:ext cx="2601601" cy="565691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ADEED5-87E5-4859-A6E0-0F9235DC9B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4721" y="568860"/>
            <a:ext cx="7622400" cy="565691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2975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AE4D4-DAC0-4BB6-B3FC-945FFB8F3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4637D-C9AD-4E29-AC27-F2220926D6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23CF16-4F58-4FA3-87A7-5CBFAF322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884A6-9EFE-4EEC-ACE0-BAC1060DE403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39788-6569-4B2D-A652-7860BBE59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3D5FF7-46D7-467A-99CF-5B45DE041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1C14E-5728-4CAB-8586-F7CDF9D79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92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68546-C5A3-41BD-BDCD-0B9EA6CE4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7DD74-3E10-4BA4-962B-9111958C5F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BD0B46-D4C3-4C70-80DB-9E96C67B34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0CCD8E-8208-47DC-BA2F-070F617EB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884A6-9EFE-4EEC-ACE0-BAC1060DE403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AB5406-3652-42CB-886E-DC1E43C68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81DDCE-21DA-4976-AD90-132EECBBB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1C14E-5728-4CAB-8586-F7CDF9D79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778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0C40A-4F1C-4E42-8CDF-ED3A4091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65A384-3A7F-4FDB-B53E-CA57B785B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793426-F6F8-49E6-82F7-91DC8A3F8A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D87F0E-7BD6-4319-A07C-00C2DF9D68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487854-692C-4937-98A2-B69BC6915F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123D9D-C2E8-4AA5-9B1E-F11F55E62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884A6-9EFE-4EEC-ACE0-BAC1060DE403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59FB37-A990-469F-BA97-D889F3855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F6E5CD-A348-40E6-9BDB-293AD06EB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1C14E-5728-4CAB-8586-F7CDF9D79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635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72364-9B46-49B3-8CD9-BC08322B3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983C65-BC84-486F-BFFF-0269945C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884A6-9EFE-4EEC-ACE0-BAC1060DE403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E8EE47-191F-420A-964C-EBA06AC06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F04963-9BAF-4C0D-B56A-6BF59B6BF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1C14E-5728-4CAB-8586-F7CDF9D79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427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E6782B-37FD-4A8E-826E-DD1553222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884A6-9EFE-4EEC-ACE0-BAC1060DE403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F9BFAB-B21F-4401-9C18-004E2DCD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974BEE-5A78-4FCE-B0E6-211E3F7EB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1C14E-5728-4CAB-8586-F7CDF9D79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573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6CF79-2AC4-4CAC-BD22-23748FB1A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372A9-95E1-4B96-94E2-BEC38CAF1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042D0C-0610-4B29-A0A4-5C7EE4E552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D0DA07-C31E-4BC9-B8F8-BECEA38D5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884A6-9EFE-4EEC-ACE0-BAC1060DE403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AC891F-722D-4695-81F7-778EFAE20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CD6BEE-DB0F-4A0F-863F-E52E89016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1C14E-5728-4CAB-8586-F7CDF9D79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146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D5136-5A1D-456E-AB05-82DF650C5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43DBFF-1AD9-4C02-B69F-03A70F0EC4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B74A49-C630-4FC0-8D4A-72D1DBCC75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EAF0DF-E39D-45FE-94A8-515E2475F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884A6-9EFE-4EEC-ACE0-BAC1060DE403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0E6DAA-25FE-4C70-A101-38BED12E0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EDBBAA-BEB9-443E-B350-73A43C7EC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1C14E-5728-4CAB-8586-F7CDF9D79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32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44FA83-A0F1-4E34-B469-1D70ACD55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EB7053-A054-49C5-A76B-ACECC36DF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7CDA59-AEF3-426D-95FB-DA058E6384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884A6-9EFE-4EEC-ACE0-BAC1060DE403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1B170D-3040-45FC-BFAB-B322288438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229E99-5AC1-4CB3-AC48-0023A854D3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1C14E-5728-4CAB-8586-F7CDF9D79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72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17EC6507-37CE-4554-B61A-28ED4BB429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94720" y="568861"/>
            <a:ext cx="10408321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5E7A052C-EB99-4FB9-8945-CE74DF0FC8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94720" y="1906761"/>
            <a:ext cx="10408321" cy="4319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3988420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1477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 kern="1200">
          <a:solidFill>
            <a:srgbClr val="000000"/>
          </a:solidFill>
          <a:latin typeface="+mj-lt"/>
          <a:ea typeface="+mj-ea"/>
          <a:cs typeface="+mj-cs"/>
        </a:defRPr>
      </a:lvl1pPr>
      <a:lvl2pPr marL="391729" indent="-195864" algn="ctr" defTabSz="41477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cs typeface="msgothic" charset="0"/>
        </a:defRPr>
      </a:lvl2pPr>
      <a:lvl3pPr marL="587593" indent="-195864" algn="ctr" defTabSz="41477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cs typeface="msgothic" charset="0"/>
        </a:defRPr>
      </a:lvl3pPr>
      <a:lvl4pPr marL="783458" indent="-195864" algn="ctr" defTabSz="41477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cs typeface="msgothic" charset="0"/>
        </a:defRPr>
      </a:lvl4pPr>
      <a:lvl5pPr marL="979322" indent="-195864" algn="ctr" defTabSz="41477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cs typeface="msgothic" charset="0"/>
        </a:defRPr>
      </a:lvl5pPr>
      <a:lvl6pPr marL="1394094" indent="-195864" algn="ctr" defTabSz="41477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cs typeface="msgothic" charset="0"/>
        </a:defRPr>
      </a:lvl6pPr>
      <a:lvl7pPr marL="1808866" indent="-195864" algn="ctr" defTabSz="41477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cs typeface="msgothic" charset="0"/>
        </a:defRPr>
      </a:lvl7pPr>
      <a:lvl8pPr marL="2223638" indent="-195864" algn="ctr" defTabSz="41477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cs typeface="msgothic" charset="0"/>
        </a:defRPr>
      </a:lvl8pPr>
      <a:lvl9pPr marL="2638410" indent="-195864" algn="ctr" defTabSz="41477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cs typeface="msgothic" charset="0"/>
        </a:defRPr>
      </a:lvl9pPr>
    </p:titleStyle>
    <p:bodyStyle>
      <a:lvl1pPr marL="391729" indent="-293797" algn="l" defTabSz="414772" rtl="0" fontAlgn="base" hangingPunct="0">
        <a:lnSpc>
          <a:spcPct val="93000"/>
        </a:lnSpc>
        <a:spcBef>
          <a:spcPct val="0"/>
        </a:spcBef>
        <a:spcAft>
          <a:spcPts val="806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1814" kern="1200">
          <a:solidFill>
            <a:srgbClr val="000000"/>
          </a:solidFill>
          <a:latin typeface="+mn-lt"/>
          <a:ea typeface="+mn-ea"/>
          <a:cs typeface="+mn-cs"/>
        </a:defRPr>
      </a:lvl1pPr>
      <a:lvl2pPr marL="783458" indent="-260673" algn="l" defTabSz="414772" rtl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75000"/>
        <a:buFont typeface="Symbol" panose="05050102010706020507" pitchFamily="18" charset="2"/>
        <a:buChar char=""/>
        <a:defRPr sz="2359" kern="1200">
          <a:solidFill>
            <a:srgbClr val="000000"/>
          </a:solidFill>
          <a:latin typeface="+mn-lt"/>
          <a:ea typeface="+mn-ea"/>
          <a:cs typeface="+mn-cs"/>
        </a:defRPr>
      </a:lvl2pPr>
      <a:lvl3pPr marL="1175187" indent="-195864" algn="l" defTabSz="414772" rtl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45000"/>
        <a:buFont typeface="Wingdings" panose="05000000000000000000" pitchFamily="2" charset="2"/>
        <a:buChar char=""/>
        <a:defRPr sz="2177" kern="1200">
          <a:solidFill>
            <a:srgbClr val="000000"/>
          </a:solidFill>
          <a:latin typeface="+mn-lt"/>
          <a:ea typeface="+mn-ea"/>
          <a:cs typeface="+mn-cs"/>
        </a:defRPr>
      </a:lvl3pPr>
      <a:lvl4pPr marL="1566916" indent="-195864" algn="l" defTabSz="414772" rtl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75000"/>
        <a:buFont typeface="Symbol" panose="05050102010706020507" pitchFamily="18" charset="2"/>
        <a:buChar char=""/>
        <a:defRPr sz="1814" kern="1200">
          <a:solidFill>
            <a:srgbClr val="000000"/>
          </a:solidFill>
          <a:latin typeface="+mn-lt"/>
          <a:ea typeface="+mn-ea"/>
          <a:cs typeface="+mn-cs"/>
        </a:defRPr>
      </a:lvl4pPr>
      <a:lvl5pPr marL="1958645" indent="-195864" algn="l" defTabSz="414772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panose="05000000000000000000" pitchFamily="2" charset="2"/>
        <a:buChar char=""/>
        <a:defRPr sz="1814" kern="1200">
          <a:solidFill>
            <a:srgbClr val="000000"/>
          </a:solidFill>
          <a:latin typeface="+mn-lt"/>
          <a:ea typeface="+mn-ea"/>
          <a:cs typeface="+mn-cs"/>
        </a:defRPr>
      </a:lvl5pPr>
      <a:lvl6pPr marL="2281245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6017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10789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5561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72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544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316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9087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859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631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403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8175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hrq.gov/research/findings/nhqrdr/nhqdr18/index.html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safehealthcareforeverywoman.org/patient-safety-bundles/reduction-of-peripartum-racialethnic-disparities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mailto:njimen@uw.ed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2BAF2B-B6DB-41B1-92D4-091E4D9EE3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241" y="1008994"/>
            <a:ext cx="10115822" cy="1823789"/>
          </a:xfrm>
        </p:spPr>
        <p:txBody>
          <a:bodyPr anchor="b">
            <a:normAutofit/>
          </a:bodyPr>
          <a:lstStyle/>
          <a:p>
            <a:pPr algn="l"/>
            <a:r>
              <a:rPr lang="en-US" sz="5400" dirty="0"/>
              <a:t>Equity, Diversity and Inclusion &amp; perioperative outcomes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1EFD72-35FC-478F-9185-9ACBE2E65C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5241" y="2749625"/>
            <a:ext cx="7615691" cy="2812973"/>
          </a:xfrm>
        </p:spPr>
        <p:txBody>
          <a:bodyPr anchor="t">
            <a:normAutofit/>
          </a:bodyPr>
          <a:lstStyle/>
          <a:p>
            <a:pPr algn="l"/>
            <a:r>
              <a:rPr lang="en-US" sz="2800" dirty="0"/>
              <a:t>MPOG Annual Retreat October 2, 2020</a:t>
            </a:r>
          </a:p>
          <a:p>
            <a:pPr algn="l"/>
            <a:endParaRPr lang="en-US" sz="2000" dirty="0"/>
          </a:p>
          <a:p>
            <a:pPr algn="l"/>
            <a:r>
              <a:rPr lang="en-US" sz="2000" dirty="0"/>
              <a:t>Nathalia Jimenez MD. MPH</a:t>
            </a:r>
          </a:p>
          <a:p>
            <a:pPr algn="l"/>
            <a:r>
              <a:rPr lang="en-US" sz="2000" dirty="0"/>
              <a:t>Associate Professor &amp; Vice Chair Equity Diversity and Inclusion, </a:t>
            </a:r>
          </a:p>
          <a:p>
            <a:pPr algn="l"/>
            <a:r>
              <a:rPr lang="en-US" sz="2000" dirty="0"/>
              <a:t>Department of Anesthesiology and Pain Medicine , </a:t>
            </a:r>
          </a:p>
          <a:p>
            <a:pPr algn="l"/>
            <a:r>
              <a:rPr lang="en-US" sz="2000" dirty="0"/>
              <a:t>University of Washington, Seattle, WA</a:t>
            </a:r>
          </a:p>
          <a:p>
            <a:pPr algn="l"/>
            <a:endParaRPr lang="en-US" sz="2200" dirty="0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E29E2F6C-4EAD-4A97-8E71-7C72E4F72B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25"/>
          <a:stretch/>
        </p:blipFill>
        <p:spPr>
          <a:xfrm>
            <a:off x="7189260" y="5525156"/>
            <a:ext cx="4357567" cy="647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832CCF-3C7F-4EBD-BFAF-ED0009E51A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-2853"/>
          <a:stretch/>
        </p:blipFill>
        <p:spPr>
          <a:xfrm>
            <a:off x="640068" y="5573027"/>
            <a:ext cx="2975213" cy="6477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3031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E78805-05DB-4E9A-823E-1656107A4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9913"/>
            <a:ext cx="10515600" cy="1012262"/>
          </a:xfrm>
        </p:spPr>
        <p:txBody>
          <a:bodyPr>
            <a:normAutofit fontScale="90000"/>
          </a:bodyPr>
          <a:lstStyle/>
          <a:p>
            <a:r>
              <a:rPr lang="en-US" dirty="0"/>
              <a:t>Disparities in Anesthesia care</a:t>
            </a:r>
            <a:br>
              <a:rPr lang="en-US" dirty="0"/>
            </a:br>
            <a:r>
              <a:rPr lang="en-US" sz="3600" i="1" dirty="0"/>
              <a:t>example 1.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39708-4C47-488F-9F2F-6ACD9E069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7388"/>
            <a:ext cx="10515600" cy="4799575"/>
          </a:xfrm>
        </p:spPr>
        <p:txBody>
          <a:bodyPr>
            <a:normAutofit/>
          </a:bodyPr>
          <a:lstStyle/>
          <a:p>
            <a:r>
              <a:rPr lang="en-US" dirty="0"/>
              <a:t>Antiemetic Prophylaxis as a Marker of Healthcare Disparities in the National Anesthesia Clinical Outcomes Registry </a:t>
            </a:r>
            <a:r>
              <a:rPr lang="en-US" sz="1700" dirty="0"/>
              <a:t>(Andreae et al)</a:t>
            </a:r>
          </a:p>
          <a:p>
            <a:endParaRPr lang="en-US" sz="1700" dirty="0"/>
          </a:p>
          <a:p>
            <a:r>
              <a:rPr lang="en-US" sz="2400" dirty="0"/>
              <a:t>Main finding: association between socioeconomic markers and anti-emetic prophylaxis (ondansetron and dexamethasone). </a:t>
            </a:r>
          </a:p>
          <a:p>
            <a:pPr lvl="1"/>
            <a:r>
              <a:rPr lang="en-US" sz="2200" dirty="0"/>
              <a:t>Medicaid patients less likely to receive anti-emetic OR 0.85 [0.81, 0.89]</a:t>
            </a:r>
          </a:p>
          <a:p>
            <a:r>
              <a:rPr lang="en-US" dirty="0"/>
              <a:t>Methods:</a:t>
            </a:r>
          </a:p>
          <a:p>
            <a:pPr lvl="1"/>
            <a:r>
              <a:rPr lang="en-US" dirty="0"/>
              <a:t>Use of large dataset (NACOR) 173,133 cases.</a:t>
            </a:r>
          </a:p>
          <a:p>
            <a:pPr lvl="1"/>
            <a:r>
              <a:rPr lang="en-US" dirty="0"/>
              <a:t>Outcome anti-emetic prophylaxis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surrogate marker for anesthesia quality (availability, applicability, cost)</a:t>
            </a:r>
          </a:p>
          <a:p>
            <a:pPr lvl="1"/>
            <a:r>
              <a:rPr lang="en-US" dirty="0"/>
              <a:t>Predictor socioeconomic indicators: Insurance and income (Beyond race) </a:t>
            </a:r>
          </a:p>
          <a:p>
            <a:pPr lvl="1"/>
            <a:endParaRPr lang="en-US" sz="17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BFC13F-98CA-427B-A671-97EC6FD5DB14}"/>
              </a:ext>
            </a:extLst>
          </p:cNvPr>
          <p:cNvSpPr txBox="1"/>
          <p:nvPr/>
        </p:nvSpPr>
        <p:spPr>
          <a:xfrm>
            <a:off x="8067554" y="6266656"/>
            <a:ext cx="32762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Anesth </a:t>
            </a:r>
            <a:r>
              <a:rPr lang="en-US" sz="1000" dirty="0" err="1"/>
              <a:t>Analg</a:t>
            </a:r>
            <a:r>
              <a:rPr lang="en-US" sz="1000" dirty="0"/>
              <a:t>. 2018 February ; 126(2): 588–599.</a:t>
            </a:r>
          </a:p>
        </p:txBody>
      </p:sp>
    </p:spTree>
    <p:extLst>
      <p:ext uri="{BB962C8B-B14F-4D97-AF65-F5344CB8AC3E}">
        <p14:creationId xmlns:p14="http://schemas.microsoft.com/office/powerpoint/2010/main" val="1987517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C9CC24-B375-4226-BF2B-61FADBBA6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70A28E-4FD8-4474-A206-E15B5EBB3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084747"/>
            <a:ext cx="12188952" cy="3294207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9647E21-5366-4638-AC97-D8CD4111E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r="8214" b="45501"/>
          <a:stretch>
            <a:fillRect/>
          </a:stretch>
        </p:blipFill>
        <p:spPr>
          <a:xfrm flipV="1">
            <a:off x="0" y="0"/>
            <a:ext cx="12191999" cy="4473360"/>
          </a:xfrm>
          <a:custGeom>
            <a:avLst/>
            <a:gdLst>
              <a:gd name="connsiteX0" fmla="*/ 0 w 12191999"/>
              <a:gd name="connsiteY0" fmla="*/ 4473360 h 4473360"/>
              <a:gd name="connsiteX1" fmla="*/ 12191999 w 12191999"/>
              <a:gd name="connsiteY1" fmla="*/ 4473360 h 4473360"/>
              <a:gd name="connsiteX2" fmla="*/ 12191999 w 12191999"/>
              <a:gd name="connsiteY2" fmla="*/ 0 h 4473360"/>
              <a:gd name="connsiteX3" fmla="*/ 0 w 12191999"/>
              <a:gd name="connsiteY3" fmla="*/ 0 h 44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473360">
                <a:moveTo>
                  <a:pt x="0" y="4473360"/>
                </a:moveTo>
                <a:lnTo>
                  <a:pt x="12191999" y="447336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9970A36-4FE3-4400-B08F-C646FE7EA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925" y="2076450"/>
            <a:ext cx="10684151" cy="13451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are Social determinants of health</a:t>
            </a:r>
          </a:p>
        </p:txBody>
      </p:sp>
    </p:spTree>
    <p:extLst>
      <p:ext uri="{BB962C8B-B14F-4D97-AF65-F5344CB8AC3E}">
        <p14:creationId xmlns:p14="http://schemas.microsoft.com/office/powerpoint/2010/main" val="3975838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952F9-BC5C-4341-A981-4EC6A7704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69691" cy="1325563"/>
          </a:xfrm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SDOH</a:t>
            </a: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86699E2F-94B7-470A-801F-1D0A1DEB2EB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3342" y="175450"/>
            <a:ext cx="5092701" cy="1333500"/>
            <a:chOff x="556" y="1744"/>
            <a:chExt cx="3208" cy="840"/>
          </a:xfrm>
          <a:solidFill>
            <a:srgbClr val="FFC000"/>
          </a:solidFill>
        </p:grpSpPr>
        <p:sp>
          <p:nvSpPr>
            <p:cNvPr id="8" name="AutoShape 3">
              <a:extLst>
                <a:ext uri="{FF2B5EF4-FFF2-40B4-BE49-F238E27FC236}">
                  <a16:creationId xmlns:a16="http://schemas.microsoft.com/office/drawing/2014/main" id="{52811246-0A30-400B-91D0-9FFD5751972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56" y="1744"/>
              <a:ext cx="3201" cy="8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29" name="Picture 5">
              <a:extLst>
                <a:ext uri="{FF2B5EF4-FFF2-40B4-BE49-F238E27FC236}">
                  <a16:creationId xmlns:a16="http://schemas.microsoft.com/office/drawing/2014/main" id="{53F4C131-442C-45B5-8AF4-AD33292C1B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" y="1744"/>
              <a:ext cx="3208" cy="8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9" descr="A picture containing device&#10;&#10;Description automatically generated">
            <a:extLst>
              <a:ext uri="{FF2B5EF4-FFF2-40B4-BE49-F238E27FC236}">
                <a16:creationId xmlns:a16="http://schemas.microsoft.com/office/drawing/2014/main" id="{3B9C2A66-B19C-4EB4-A571-D613A751C0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043" y="1875098"/>
            <a:ext cx="4166301" cy="341463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0515625-52EB-421F-ACF9-5CA5183A43F1}"/>
              </a:ext>
            </a:extLst>
          </p:cNvPr>
          <p:cNvSpPr txBox="1"/>
          <p:nvPr/>
        </p:nvSpPr>
        <p:spPr>
          <a:xfrm>
            <a:off x="3091026" y="2324467"/>
            <a:ext cx="1817225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u="sng" dirty="0"/>
              <a:t>Economic Stability</a:t>
            </a:r>
          </a:p>
          <a:p>
            <a:r>
              <a:rPr lang="en-US" sz="1200" dirty="0"/>
              <a:t>Employment	</a:t>
            </a:r>
          </a:p>
          <a:p>
            <a:r>
              <a:rPr lang="en-US" sz="1200" dirty="0"/>
              <a:t>Food Insecurity           √        </a:t>
            </a:r>
          </a:p>
          <a:p>
            <a:r>
              <a:rPr lang="en-US" sz="1200" dirty="0"/>
              <a:t>Housing Instability      √</a:t>
            </a:r>
          </a:p>
          <a:p>
            <a:r>
              <a:rPr lang="en-US" sz="1200" dirty="0"/>
              <a:t>Poverty                         √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26589F-01FF-4B29-A098-40FB03E955BB}"/>
              </a:ext>
            </a:extLst>
          </p:cNvPr>
          <p:cNvSpPr txBox="1"/>
          <p:nvPr/>
        </p:nvSpPr>
        <p:spPr>
          <a:xfrm>
            <a:off x="3091026" y="5378449"/>
            <a:ext cx="3287210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Education √</a:t>
            </a:r>
          </a:p>
          <a:p>
            <a:r>
              <a:rPr lang="en-US" sz="1200" dirty="0"/>
              <a:t>Early Childhood Education and Development</a:t>
            </a:r>
          </a:p>
          <a:p>
            <a:r>
              <a:rPr lang="en-US" sz="1200" dirty="0"/>
              <a:t>Enrollment in Higher </a:t>
            </a:r>
            <a:r>
              <a:rPr lang="en-US" sz="1200" u="sng" dirty="0"/>
              <a:t>Education</a:t>
            </a:r>
          </a:p>
          <a:p>
            <a:r>
              <a:rPr lang="en-US" sz="1200" dirty="0"/>
              <a:t>High School Graduation</a:t>
            </a:r>
          </a:p>
          <a:p>
            <a:r>
              <a:rPr lang="en-US" sz="1200" u="sng" dirty="0"/>
              <a:t>Language</a:t>
            </a:r>
            <a:r>
              <a:rPr lang="en-US" sz="1200" dirty="0"/>
              <a:t> and Literacy  √           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6C2D334-9D60-4EFA-BF3D-552A1CB35BC0}"/>
              </a:ext>
            </a:extLst>
          </p:cNvPr>
          <p:cNvSpPr/>
          <p:nvPr/>
        </p:nvSpPr>
        <p:spPr>
          <a:xfrm>
            <a:off x="8748667" y="5449994"/>
            <a:ext cx="2510572" cy="1015663"/>
          </a:xfrm>
          <a:prstGeom prst="rect">
            <a:avLst/>
          </a:prstGeom>
          <a:solidFill>
            <a:srgbClr val="CCCCFF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sz="1200" b="1" dirty="0"/>
              <a:t>social and Community Context</a:t>
            </a:r>
          </a:p>
          <a:p>
            <a:r>
              <a:rPr lang="en-US" sz="1200" dirty="0"/>
              <a:t>Civic Participation</a:t>
            </a:r>
          </a:p>
          <a:p>
            <a:r>
              <a:rPr lang="en-US" sz="1200" u="sng" dirty="0"/>
              <a:t>Discrimination</a:t>
            </a:r>
          </a:p>
          <a:p>
            <a:r>
              <a:rPr lang="en-US" sz="1200" dirty="0"/>
              <a:t>Incarceration</a:t>
            </a:r>
          </a:p>
          <a:p>
            <a:r>
              <a:rPr lang="en-US" sz="1200" dirty="0"/>
              <a:t>Social Cohesion – Family support √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EE87B6-0C25-4D81-85DE-AA72B39E926C}"/>
              </a:ext>
            </a:extLst>
          </p:cNvPr>
          <p:cNvSpPr txBox="1"/>
          <p:nvPr/>
        </p:nvSpPr>
        <p:spPr>
          <a:xfrm>
            <a:off x="9630137" y="2566750"/>
            <a:ext cx="2179946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Health and Health Care</a:t>
            </a:r>
          </a:p>
          <a:p>
            <a:r>
              <a:rPr lang="en-US" sz="1200" u="sng" dirty="0"/>
              <a:t>Access</a:t>
            </a:r>
            <a:r>
              <a:rPr lang="en-US" sz="1200" dirty="0"/>
              <a:t> </a:t>
            </a:r>
            <a:r>
              <a:rPr lang="en-US" sz="1200" u="sng" dirty="0"/>
              <a:t>to Health Care   </a:t>
            </a:r>
            <a:r>
              <a:rPr lang="en-US" sz="1200" dirty="0"/>
              <a:t>√</a:t>
            </a:r>
          </a:p>
          <a:p>
            <a:r>
              <a:rPr lang="en-US" sz="1200" dirty="0"/>
              <a:t>Access to Primary Care √</a:t>
            </a:r>
          </a:p>
          <a:p>
            <a:r>
              <a:rPr lang="en-US" sz="1200" dirty="0"/>
              <a:t>Health </a:t>
            </a:r>
            <a:r>
              <a:rPr lang="en-US" sz="1200" u="sng" dirty="0"/>
              <a:t>Literacy </a:t>
            </a:r>
            <a:r>
              <a:rPr lang="en-US" sz="1200" dirty="0"/>
              <a:t>              √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14997C5-BB77-4E34-BBB9-9034D9BC259B}"/>
              </a:ext>
            </a:extLst>
          </p:cNvPr>
          <p:cNvSpPr txBox="1"/>
          <p:nvPr/>
        </p:nvSpPr>
        <p:spPr>
          <a:xfrm>
            <a:off x="8322196" y="575482"/>
            <a:ext cx="3136740" cy="1200329"/>
          </a:xfrm>
          <a:prstGeom prst="rect">
            <a:avLst/>
          </a:prstGeom>
          <a:solidFill>
            <a:srgbClr val="FF3300">
              <a:alpha val="30196"/>
            </a:srgb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Neighborhood and Built Environment</a:t>
            </a:r>
          </a:p>
          <a:p>
            <a:r>
              <a:rPr lang="en-US" sz="1200" dirty="0"/>
              <a:t>Access to Foods that Support Healthy Eating Patterns</a:t>
            </a:r>
          </a:p>
          <a:p>
            <a:r>
              <a:rPr lang="en-US" sz="1200" dirty="0"/>
              <a:t>Crime and Violence</a:t>
            </a:r>
          </a:p>
          <a:p>
            <a:r>
              <a:rPr lang="en-US" sz="1200" dirty="0"/>
              <a:t>Environmental Conditions</a:t>
            </a:r>
          </a:p>
          <a:p>
            <a:r>
              <a:rPr lang="en-US" sz="1200" dirty="0"/>
              <a:t>Quality of </a:t>
            </a:r>
            <a:r>
              <a:rPr lang="en-US" sz="1200" u="sng" dirty="0"/>
              <a:t>Housing</a:t>
            </a:r>
            <a:r>
              <a:rPr lang="en-US" sz="1200" dirty="0"/>
              <a:t>     √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3329BF9-76CE-48A8-8453-D8C101E95729}"/>
              </a:ext>
            </a:extLst>
          </p:cNvPr>
          <p:cNvSpPr txBox="1"/>
          <p:nvPr/>
        </p:nvSpPr>
        <p:spPr>
          <a:xfrm>
            <a:off x="93342" y="6566053"/>
            <a:ext cx="20879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Adapted from CDC model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459AFCA-1B6C-4C67-9E81-70DE8812AB15}"/>
              </a:ext>
            </a:extLst>
          </p:cNvPr>
          <p:cNvCxnSpPr>
            <a:stCxn id="12" idx="3"/>
          </p:cNvCxnSpPr>
          <p:nvPr/>
        </p:nvCxnSpPr>
        <p:spPr>
          <a:xfrm>
            <a:off x="4908251" y="2832299"/>
            <a:ext cx="798486" cy="36259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94768F7-A6D4-47A3-BEA7-6CE92E2F21D3}"/>
              </a:ext>
            </a:extLst>
          </p:cNvPr>
          <p:cNvCxnSpPr>
            <a:stCxn id="14" idx="0"/>
          </p:cNvCxnSpPr>
          <p:nvPr/>
        </p:nvCxnSpPr>
        <p:spPr>
          <a:xfrm flipV="1">
            <a:off x="4734631" y="4854517"/>
            <a:ext cx="1361369" cy="5239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F6A0F25-B039-4209-AF83-A3D4B6FA8350}"/>
              </a:ext>
            </a:extLst>
          </p:cNvPr>
          <p:cNvCxnSpPr>
            <a:cxnSpLocks/>
            <a:stCxn id="16" idx="0"/>
          </p:cNvCxnSpPr>
          <p:nvPr/>
        </p:nvCxnSpPr>
        <p:spPr>
          <a:xfrm flipH="1" flipV="1">
            <a:off x="8416887" y="4979624"/>
            <a:ext cx="1587066" cy="47037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9DEEFFA-CECD-4E6C-84A5-4A773CC358F9}"/>
              </a:ext>
            </a:extLst>
          </p:cNvPr>
          <p:cNvCxnSpPr>
            <a:stCxn id="17" idx="1"/>
          </p:cNvCxnSpPr>
          <p:nvPr/>
        </p:nvCxnSpPr>
        <p:spPr>
          <a:xfrm flipH="1">
            <a:off x="8846545" y="2982249"/>
            <a:ext cx="783592" cy="212643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05266C4-D311-432E-A185-B300DCAB9AFF}"/>
              </a:ext>
            </a:extLst>
          </p:cNvPr>
          <p:cNvCxnSpPr>
            <a:stCxn id="18" idx="1"/>
          </p:cNvCxnSpPr>
          <p:nvPr/>
        </p:nvCxnSpPr>
        <p:spPr>
          <a:xfrm flipH="1">
            <a:off x="7502487" y="1175647"/>
            <a:ext cx="819709" cy="71080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0484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E66F39-3EB9-4228-8222-98B350479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Poverty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6012D5B-49EE-416B-883D-CB06A3611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38.1 million people lived in Poverty USA. poverty rate 11.8% (2018)</a:t>
            </a:r>
          </a:p>
          <a:p>
            <a:r>
              <a:rPr lang="en-US" dirty="0"/>
              <a:t>Distribution unequal </a:t>
            </a:r>
          </a:p>
          <a:p>
            <a:endParaRPr lang="en-US" dirty="0"/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CEDFEC1C-4C01-4928-8C4C-AE41A4DE3F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90" y="3123765"/>
            <a:ext cx="4144296" cy="1755058"/>
          </a:xfrm>
          <a:prstGeom prst="rect">
            <a:avLst/>
          </a:prstGeom>
        </p:spPr>
      </p:pic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31A3EAD9-CA0A-4839-A5D9-92CC378122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370" y="2819208"/>
            <a:ext cx="2403988" cy="2059615"/>
          </a:xfrm>
          <a:prstGeom prst="rect">
            <a:avLst/>
          </a:prstGeom>
        </p:spPr>
      </p:pic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45B516E9-9801-4172-B066-DF0F31A9BF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161" y="2819208"/>
            <a:ext cx="2403989" cy="205250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6948FC0-FD58-47C0-BC8A-F71AAA11452C}"/>
              </a:ext>
            </a:extLst>
          </p:cNvPr>
          <p:cNvSpPr txBox="1"/>
          <p:nvPr/>
        </p:nvSpPr>
        <p:spPr>
          <a:xfrm>
            <a:off x="973394" y="5530645"/>
            <a:ext cx="336263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Higher among females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927D4A-6D36-476C-A8CD-3C28D4B6F50A}"/>
              </a:ext>
            </a:extLst>
          </p:cNvPr>
          <p:cNvSpPr txBox="1"/>
          <p:nvPr/>
        </p:nvSpPr>
        <p:spPr>
          <a:xfrm>
            <a:off x="6096000" y="5530645"/>
            <a:ext cx="403614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Higher among children</a:t>
            </a:r>
          </a:p>
        </p:txBody>
      </p:sp>
    </p:spTree>
    <p:extLst>
      <p:ext uri="{BB962C8B-B14F-4D97-AF65-F5344CB8AC3E}">
        <p14:creationId xmlns:p14="http://schemas.microsoft.com/office/powerpoint/2010/main" val="766838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404A9-1A9A-4221-BF50-F13F5A5A1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Poverty</a:t>
            </a:r>
            <a:br>
              <a:rPr lang="en-US" dirty="0"/>
            </a:br>
            <a:r>
              <a:rPr lang="en-US" dirty="0"/>
              <a:t>poverty line—for an individual was $12,784 </a:t>
            </a:r>
            <a:r>
              <a:rPr lang="en-US" dirty="0" err="1"/>
              <a:t>yr</a:t>
            </a:r>
            <a:endParaRPr lang="en-US" dirty="0"/>
          </a:p>
        </p:txBody>
      </p:sp>
      <p:pic>
        <p:nvPicPr>
          <p:cNvPr id="5" name="Content Placeholder 4" descr="A picture containing transport, wheel&#10;&#10;Description automatically generated">
            <a:extLst>
              <a:ext uri="{FF2B5EF4-FFF2-40B4-BE49-F238E27FC236}">
                <a16:creationId xmlns:a16="http://schemas.microsoft.com/office/drawing/2014/main" id="{68A4F1FA-CDF4-457C-BB76-351EF7DCC2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59969"/>
            <a:ext cx="10515600" cy="213806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E535F7-A33F-4636-8A0B-E6AFCA861918}"/>
              </a:ext>
            </a:extLst>
          </p:cNvPr>
          <p:cNvSpPr txBox="1"/>
          <p:nvPr/>
        </p:nvSpPr>
        <p:spPr>
          <a:xfrm>
            <a:off x="1106129" y="5265174"/>
            <a:ext cx="432127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Higher among NA/AA/Hispanic</a:t>
            </a:r>
          </a:p>
        </p:txBody>
      </p:sp>
    </p:spTree>
    <p:extLst>
      <p:ext uri="{BB962C8B-B14F-4D97-AF65-F5344CB8AC3E}">
        <p14:creationId xmlns:p14="http://schemas.microsoft.com/office/powerpoint/2010/main" val="457501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F4C9F-CBE1-4BFE-A8AB-AFD80A1BF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Poverty: Percent of US children &lt;17 years living in poverty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8ADE01F-68AE-4F5C-805D-095819F6C8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2447" y="2096294"/>
            <a:ext cx="7981728" cy="381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ED4E1CE-53CC-41A8-88AA-48210AC620FE}"/>
              </a:ext>
            </a:extLst>
          </p:cNvPr>
          <p:cNvSpPr txBox="1"/>
          <p:nvPr/>
        </p:nvSpPr>
        <p:spPr>
          <a:xfrm>
            <a:off x="8442251" y="6283842"/>
            <a:ext cx="3051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Office of Disease prevention and Health Promotion- Heathy People 2020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0B25C6F-F19B-4954-83C0-248BD48611C9}"/>
              </a:ext>
            </a:extLst>
          </p:cNvPr>
          <p:cNvSpPr/>
          <p:nvPr/>
        </p:nvSpPr>
        <p:spPr>
          <a:xfrm>
            <a:off x="0" y="3880884"/>
            <a:ext cx="2339163" cy="202540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F45067-2F8F-4B8D-BEAB-605479DAF820}"/>
              </a:ext>
            </a:extLst>
          </p:cNvPr>
          <p:cNvSpPr txBox="1"/>
          <p:nvPr/>
        </p:nvSpPr>
        <p:spPr>
          <a:xfrm>
            <a:off x="435936" y="4092154"/>
            <a:ext cx="179323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/>
              <a:t>Anesthesia</a:t>
            </a:r>
          </a:p>
          <a:p>
            <a:r>
              <a:rPr lang="en-US" sz="1400" dirty="0"/>
              <a:t>-Food insecurity</a:t>
            </a:r>
          </a:p>
          <a:p>
            <a:r>
              <a:rPr lang="en-US" sz="1400" dirty="0"/>
              <a:t>-Obesity/failure to thrive</a:t>
            </a:r>
          </a:p>
          <a:p>
            <a:r>
              <a:rPr lang="en-US" sz="1400" dirty="0"/>
              <a:t>-poor TX adherence</a:t>
            </a:r>
          </a:p>
          <a:p>
            <a:r>
              <a:rPr lang="en-US" sz="1400" dirty="0"/>
              <a:t>-Calls (phone minutes)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F72945-531B-4361-B287-6CF2427E58D6}"/>
              </a:ext>
            </a:extLst>
          </p:cNvPr>
          <p:cNvSpPr/>
          <p:nvPr/>
        </p:nvSpPr>
        <p:spPr>
          <a:xfrm>
            <a:off x="5557284" y="114490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 Year 2019, a family of two adults and two children fell in the “poverty” category if their annual income fell below $25,926/yr.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01827C-D6C8-41BC-AA2A-A63C83D84036}"/>
              </a:ext>
            </a:extLst>
          </p:cNvPr>
          <p:cNvSpPr txBox="1"/>
          <p:nvPr/>
        </p:nvSpPr>
        <p:spPr>
          <a:xfrm>
            <a:off x="10451939" y="4595149"/>
            <a:ext cx="1304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18% US</a:t>
            </a:r>
          </a:p>
          <a:p>
            <a:endParaRPr lang="en-US" sz="1000" dirty="0"/>
          </a:p>
          <a:p>
            <a:r>
              <a:rPr lang="en-US" sz="1000" dirty="0"/>
              <a:t>WA 10% </a:t>
            </a: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53541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59F007-84AA-46FB-91EC-D7D2EF0B4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0435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Demographic changes in the U.S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4BD077-7791-45D6-B413-9913F8060FF8}"/>
              </a:ext>
            </a:extLst>
          </p:cNvPr>
          <p:cNvSpPr txBox="1"/>
          <p:nvPr/>
        </p:nvSpPr>
        <p:spPr>
          <a:xfrm>
            <a:off x="737407" y="2583710"/>
            <a:ext cx="4530898" cy="21956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Race and ethnicity U.S population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is increasingly more diverse.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The biggest change is among Children 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8B79D32-E375-4753-A8E6-83C7E79C97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134" r="2" b="2"/>
          <a:stretch/>
        </p:blipFill>
        <p:spPr>
          <a:xfrm>
            <a:off x="5268306" y="1816785"/>
            <a:ext cx="5777476" cy="451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247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AAF8AA-3656-4F5C-B432-5469C9C8D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781699"/>
          </a:xfrm>
        </p:spPr>
        <p:txBody>
          <a:bodyPr anchor="b">
            <a:normAutofit fontScale="90000"/>
          </a:bodyPr>
          <a:lstStyle/>
          <a:p>
            <a:r>
              <a:rPr lang="en-US" sz="3800" dirty="0"/>
              <a:t>Disparities in anesthesia care</a:t>
            </a:r>
            <a:br>
              <a:rPr lang="en-US" sz="3800" dirty="0"/>
            </a:br>
            <a:r>
              <a:rPr lang="en-US" sz="3800" i="1" dirty="0"/>
              <a:t>example 2.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0A4C3-8D5C-4591-B22C-293B95041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91" y="822960"/>
            <a:ext cx="10543789" cy="5648110"/>
          </a:xfrm>
        </p:spPr>
        <p:txBody>
          <a:bodyPr anchor="ctr">
            <a:normAutofit/>
          </a:bodyPr>
          <a:lstStyle/>
          <a:p>
            <a:r>
              <a:rPr lang="en-US" sz="2400" dirty="0"/>
              <a:t>Race, Postoperative Complications, and Death in Apparently Healthy Children </a:t>
            </a:r>
            <a:r>
              <a:rPr lang="en-US" sz="1800" dirty="0"/>
              <a:t>(Olubukola et al)</a:t>
            </a:r>
          </a:p>
          <a:p>
            <a:endParaRPr lang="en-US" sz="1700" dirty="0"/>
          </a:p>
          <a:p>
            <a:r>
              <a:rPr lang="en-US" sz="2400" dirty="0"/>
              <a:t>Main finding: AA children compared to White children had higher 30 DPOP mortality OR 3.43 (95% CI: 1.73–6.79), post-operative complications : 1.18 (95% CI: 1.13–1.23) and serious adverse events (OR 1.07; 95% CI: 1.01–1.14).</a:t>
            </a:r>
          </a:p>
          <a:p>
            <a:endParaRPr lang="en-US" sz="2400" dirty="0"/>
          </a:p>
          <a:p>
            <a:r>
              <a:rPr lang="en-US" sz="2400" dirty="0"/>
              <a:t>Methods:</a:t>
            </a:r>
          </a:p>
          <a:p>
            <a:pPr lvl="1"/>
            <a:r>
              <a:rPr lang="en-US" sz="2000" dirty="0"/>
              <a:t>NSQIP-Pediatrics (2012–2017) 172,549 patients.</a:t>
            </a:r>
          </a:p>
          <a:p>
            <a:pPr lvl="1"/>
            <a:r>
              <a:rPr lang="en-US" sz="2000" dirty="0"/>
              <a:t>Serious adverse events in healthy children (excluded ASA3+)</a:t>
            </a:r>
          </a:p>
          <a:p>
            <a:pPr lvl="1"/>
            <a:r>
              <a:rPr lang="en-US" sz="2000" dirty="0"/>
              <a:t>Adjusting age, sex, age, RVU (complexity of procedure), year of procedure, case urgency and operating time.</a:t>
            </a:r>
          </a:p>
          <a:p>
            <a:endParaRPr lang="en-US" sz="17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51F198-A391-4A35-B269-EED09034FC3A}"/>
              </a:ext>
            </a:extLst>
          </p:cNvPr>
          <p:cNvSpPr txBox="1"/>
          <p:nvPr/>
        </p:nvSpPr>
        <p:spPr>
          <a:xfrm>
            <a:off x="8048847" y="6549656"/>
            <a:ext cx="2998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6655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8">
            <a:extLst>
              <a:ext uri="{FF2B5EF4-FFF2-40B4-BE49-F238E27FC236}">
                <a16:creationId xmlns:a16="http://schemas.microsoft.com/office/drawing/2014/main" id="{62542EEC-4F7C-4AE2-933E-EAC8EB3FA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829BA1-2BF3-49F9-A046-50743276E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4146" y="555410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700" dirty="0"/>
              <a:t>2017</a:t>
            </a:r>
            <a:br>
              <a:rPr lang="en-US" sz="2700" dirty="0"/>
            </a:br>
            <a:r>
              <a:rPr lang="en-US" sz="2700" dirty="0"/>
              <a:t>Demographic characteristics of uninsured in the United States</a:t>
            </a:r>
            <a:endParaRPr lang="en-US" sz="5400" dirty="0"/>
          </a:p>
        </p:txBody>
      </p:sp>
      <p:sp>
        <p:nvSpPr>
          <p:cNvPr id="24" name="Rectangle 10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14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1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55BA3A0F-2C37-4BDF-A8E4-1C69345BD5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034" y="152400"/>
            <a:ext cx="5486400" cy="649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302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21914-0898-4BE5-9FA7-C5301861F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465" y="365125"/>
            <a:ext cx="10875335" cy="846987"/>
          </a:xfr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Insurance coverage by demographic characteristics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7A34AFD-7AF2-4489-BB2F-5BE1462EE7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0903" y="1414130"/>
            <a:ext cx="7908222" cy="52754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46AB2F-3D88-4D72-9EE8-3A8DC5B2AC23}"/>
              </a:ext>
            </a:extLst>
          </p:cNvPr>
          <p:cNvSpPr txBox="1"/>
          <p:nvPr/>
        </p:nvSpPr>
        <p:spPr>
          <a:xfrm>
            <a:off x="8957418" y="6443330"/>
            <a:ext cx="17283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US census Data</a:t>
            </a:r>
            <a:endParaRPr lang="en-US" sz="10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F3F3DB6-04B6-4450-80D5-77D91C7F974F}"/>
              </a:ext>
            </a:extLst>
          </p:cNvPr>
          <p:cNvCxnSpPr/>
          <p:nvPr/>
        </p:nvCxnSpPr>
        <p:spPr>
          <a:xfrm>
            <a:off x="1597742" y="6163111"/>
            <a:ext cx="194678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4556808-620B-4DDA-ACFE-F93D1F018FCF}"/>
              </a:ext>
            </a:extLst>
          </p:cNvPr>
          <p:cNvCxnSpPr/>
          <p:nvPr/>
        </p:nvCxnSpPr>
        <p:spPr>
          <a:xfrm>
            <a:off x="2718619" y="5120891"/>
            <a:ext cx="194678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6263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D8E67F2-F753-4E06-8229-4970A6725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83095" cy="6854272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EE1BDFD-564B-44A4-841A-50D6A8E75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60">
            <a:extLst>
              <a:ext uri="{FF2B5EF4-FFF2-40B4-BE49-F238E27FC236}">
                <a16:creationId xmlns:a16="http://schemas.microsoft.com/office/drawing/2014/main" id="{007B8288-68CC-4847-8419-CF535B6B7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3882" y="0"/>
            <a:ext cx="3880988" cy="2206512"/>
          </a:xfrm>
          <a:custGeom>
            <a:avLst/>
            <a:gdLst>
              <a:gd name="connsiteX0" fmla="*/ 20753 w 3960193"/>
              <a:gd name="connsiteY0" fmla="*/ 0 h 2251543"/>
              <a:gd name="connsiteX1" fmla="*/ 3939440 w 3960193"/>
              <a:gd name="connsiteY1" fmla="*/ 0 h 2251543"/>
              <a:gd name="connsiteX2" fmla="*/ 3949969 w 3960193"/>
              <a:gd name="connsiteY2" fmla="*/ 68994 h 2251543"/>
              <a:gd name="connsiteX3" fmla="*/ 3960193 w 3960193"/>
              <a:gd name="connsiteY3" fmla="*/ 271447 h 2251543"/>
              <a:gd name="connsiteX4" fmla="*/ 1980096 w 3960193"/>
              <a:gd name="connsiteY4" fmla="*/ 2251543 h 2251543"/>
              <a:gd name="connsiteX5" fmla="*/ 0 w 3960193"/>
              <a:gd name="connsiteY5" fmla="*/ 271447 h 2251543"/>
              <a:gd name="connsiteX6" fmla="*/ 10224 w 3960193"/>
              <a:gd name="connsiteY6" fmla="*/ 68994 h 22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3" h="2251543">
                <a:moveTo>
                  <a:pt x="20753" y="0"/>
                </a:moveTo>
                <a:lnTo>
                  <a:pt x="3939440" y="0"/>
                </a:lnTo>
                <a:lnTo>
                  <a:pt x="3949969" y="68994"/>
                </a:lnTo>
                <a:cubicBezTo>
                  <a:pt x="3956730" y="135559"/>
                  <a:pt x="3960193" y="203099"/>
                  <a:pt x="3960193" y="271447"/>
                </a:cubicBezTo>
                <a:cubicBezTo>
                  <a:pt x="3960193" y="1365024"/>
                  <a:pt x="3073674" y="2251543"/>
                  <a:pt x="1980096" y="2251543"/>
                </a:cubicBezTo>
                <a:cubicBezTo>
                  <a:pt x="886519" y="2251543"/>
                  <a:pt x="0" y="1365024"/>
                  <a:pt x="0" y="271447"/>
                </a:cubicBezTo>
                <a:cubicBezTo>
                  <a:pt x="0" y="203099"/>
                  <a:pt x="3463" y="135559"/>
                  <a:pt x="10224" y="68994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7D2D2E-414F-4A2A-AD20-E8A926250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1496" y="703804"/>
            <a:ext cx="2532690" cy="379903"/>
          </a:xfrm>
          <a:prstGeom prst="rect">
            <a:avLst/>
          </a:prstGeom>
        </p:spPr>
      </p:pic>
      <p:sp>
        <p:nvSpPr>
          <p:cNvPr id="17" name="Freeform 68">
            <a:extLst>
              <a:ext uri="{FF2B5EF4-FFF2-40B4-BE49-F238E27FC236}">
                <a16:creationId xmlns:a16="http://schemas.microsoft.com/office/drawing/2014/main" id="{32BA8EA8-C1B6-4309-B674-F9F399B96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12701"/>
            <a:ext cx="4942589" cy="3945299"/>
          </a:xfrm>
          <a:custGeom>
            <a:avLst/>
            <a:gdLst>
              <a:gd name="connsiteX0" fmla="*/ 2223943 w 4942589"/>
              <a:gd name="connsiteY0" fmla="*/ 0 h 3945299"/>
              <a:gd name="connsiteX1" fmla="*/ 4942589 w 4942589"/>
              <a:gd name="connsiteY1" fmla="*/ 2718646 h 3945299"/>
              <a:gd name="connsiteX2" fmla="*/ 4728945 w 4942589"/>
              <a:gd name="connsiteY2" fmla="*/ 3776866 h 3945299"/>
              <a:gd name="connsiteX3" fmla="*/ 4647806 w 4942589"/>
              <a:gd name="connsiteY3" fmla="*/ 3945299 h 3945299"/>
              <a:gd name="connsiteX4" fmla="*/ 0 w 4942589"/>
              <a:gd name="connsiteY4" fmla="*/ 3945299 h 3945299"/>
              <a:gd name="connsiteX5" fmla="*/ 0 w 4942589"/>
              <a:gd name="connsiteY5" fmla="*/ 1157971 h 3945299"/>
              <a:gd name="connsiteX6" fmla="*/ 126104 w 4942589"/>
              <a:gd name="connsiteY6" fmla="*/ 989335 h 3945299"/>
              <a:gd name="connsiteX7" fmla="*/ 2223943 w 4942589"/>
              <a:gd name="connsiteY7" fmla="*/ 0 h 394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2589" h="3945299">
                <a:moveTo>
                  <a:pt x="2223943" y="0"/>
                </a:moveTo>
                <a:cubicBezTo>
                  <a:pt x="3725410" y="0"/>
                  <a:pt x="4942589" y="1217179"/>
                  <a:pt x="4942589" y="2718646"/>
                </a:cubicBezTo>
                <a:cubicBezTo>
                  <a:pt x="4942589" y="3094013"/>
                  <a:pt x="4866516" y="3451612"/>
                  <a:pt x="4728945" y="3776866"/>
                </a:cubicBezTo>
                <a:lnTo>
                  <a:pt x="4647806" y="3945299"/>
                </a:lnTo>
                <a:lnTo>
                  <a:pt x="0" y="3945299"/>
                </a:lnTo>
                <a:lnTo>
                  <a:pt x="0" y="1157971"/>
                </a:lnTo>
                <a:lnTo>
                  <a:pt x="126104" y="989335"/>
                </a:lnTo>
                <a:cubicBezTo>
                  <a:pt x="624744" y="385123"/>
                  <a:pt x="1379368" y="0"/>
                  <a:pt x="2223943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586A3F-5B57-44C6-B758-D3A460FB9D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0176" y="3483767"/>
            <a:ext cx="2229808" cy="267042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88568-8A7E-4B13-96AF-AA822217A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0992" y="1090671"/>
            <a:ext cx="9171008" cy="3639289"/>
          </a:xfrm>
        </p:spPr>
        <p:txBody>
          <a:bodyPr anchor="ctr">
            <a:normAutofit/>
          </a:bodyPr>
          <a:lstStyle/>
          <a:p>
            <a:endParaRPr lang="en-US" sz="2000" dirty="0">
              <a:solidFill>
                <a:srgbClr val="000000"/>
              </a:solidFill>
            </a:endParaRPr>
          </a:p>
          <a:p>
            <a:r>
              <a:rPr lang="en-US" sz="5400" dirty="0">
                <a:solidFill>
                  <a:srgbClr val="000000"/>
                </a:solidFill>
              </a:rPr>
              <a:t>I have no conflicts of interest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ED0DD3-CF83-4416-937C-0BC687F385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901" y="6185726"/>
            <a:ext cx="2975106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9685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E78805-05DB-4E9A-823E-1656107A4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2262"/>
          </a:xfrm>
        </p:spPr>
        <p:txBody>
          <a:bodyPr>
            <a:normAutofit fontScale="90000"/>
          </a:bodyPr>
          <a:lstStyle/>
          <a:p>
            <a:r>
              <a:rPr lang="en-US" dirty="0"/>
              <a:t>Disparities in Anesthesia care</a:t>
            </a:r>
            <a:br>
              <a:rPr lang="en-US" dirty="0"/>
            </a:br>
            <a:r>
              <a:rPr lang="en-US" sz="3600" i="1" dirty="0"/>
              <a:t>example 3.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39708-4C47-488F-9F2F-6ACD9E069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974" y="1377388"/>
            <a:ext cx="11739716" cy="479957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Cross-Sectional Analysis of Community Water Fluoridation (CWF) and Prevalence of Pediatric Dental Surgery Among Medicaid Enrollees </a:t>
            </a:r>
            <a:r>
              <a:rPr lang="en-US" sz="1700" dirty="0"/>
              <a:t>(Lee et al)</a:t>
            </a:r>
          </a:p>
          <a:p>
            <a:endParaRPr lang="en-US" sz="1700" dirty="0"/>
          </a:p>
          <a:p>
            <a:r>
              <a:rPr lang="en-US" sz="2400" dirty="0"/>
              <a:t>Main finding: Access to CWF is associated with lower caries-related visits and Dental surgery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Methods: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Use of large dataset (Medicaid claims data) 436 counties within 5 states per year (872 county-year observations)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Outcome Dental surgery under general anesthesia (Cost, resources , </a:t>
            </a:r>
            <a:r>
              <a:rPr lang="en-US" b="1" u="sng" dirty="0"/>
              <a:t>exposure GA pediatrics 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Predictor public health intervention water fluoridation at the county level (</a:t>
            </a:r>
            <a:r>
              <a:rPr lang="en-US" u="sng" dirty="0"/>
              <a:t>regional variation) </a:t>
            </a:r>
          </a:p>
          <a:p>
            <a:pPr lvl="1"/>
            <a:endParaRPr lang="en-US" sz="17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BFC13F-98CA-427B-A671-97EC6FD5DB14}"/>
              </a:ext>
            </a:extLst>
          </p:cNvPr>
          <p:cNvSpPr txBox="1"/>
          <p:nvPr/>
        </p:nvSpPr>
        <p:spPr>
          <a:xfrm>
            <a:off x="8067554" y="6266656"/>
            <a:ext cx="32762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00" dirty="0">
                <a:solidFill>
                  <a:prstClr val="black"/>
                </a:solidFill>
              </a:rPr>
              <a:t>JAMA Network Open. 2020;3(8):e205882..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42560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D6C7A-EF11-4377-98DC-04F8C9125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Refugees and immigrants: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5836658-7EC0-49AF-9941-8586EA1ED0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98248"/>
            <a:ext cx="2894666" cy="39430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B9A706-EE11-415F-9E02-3B450F2B073A}"/>
              </a:ext>
            </a:extLst>
          </p:cNvPr>
          <p:cNvSpPr txBox="1"/>
          <p:nvPr/>
        </p:nvSpPr>
        <p:spPr>
          <a:xfrm>
            <a:off x="747019" y="5841298"/>
            <a:ext cx="46105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refugee is someone who has been forced to flee his or her country because of persecution, war or violence.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DF3A5CD-4ED3-4330-A323-27DA8CF310BE}"/>
              </a:ext>
            </a:extLst>
          </p:cNvPr>
          <p:cNvSpPr/>
          <p:nvPr/>
        </p:nvSpPr>
        <p:spPr>
          <a:xfrm>
            <a:off x="8551945" y="4401879"/>
            <a:ext cx="2997843" cy="217604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5B837A-FE6D-4443-8FA9-835372E2ABB6}"/>
              </a:ext>
            </a:extLst>
          </p:cNvPr>
          <p:cNvSpPr txBox="1"/>
          <p:nvPr/>
        </p:nvSpPr>
        <p:spPr>
          <a:xfrm>
            <a:off x="9244042" y="4546595"/>
            <a:ext cx="24348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SDOH</a:t>
            </a:r>
          </a:p>
          <a:p>
            <a:r>
              <a:rPr lang="en-US" dirty="0"/>
              <a:t>-LEP</a:t>
            </a:r>
          </a:p>
          <a:p>
            <a:r>
              <a:rPr lang="en-US" dirty="0"/>
              <a:t>-Health literacy </a:t>
            </a:r>
          </a:p>
          <a:p>
            <a:r>
              <a:rPr lang="en-US" u="sng" dirty="0"/>
              <a:t>Anesthesia</a:t>
            </a:r>
          </a:p>
          <a:p>
            <a:r>
              <a:rPr lang="en-US" dirty="0"/>
              <a:t>-prior traumatic events</a:t>
            </a:r>
          </a:p>
          <a:p>
            <a:r>
              <a:rPr lang="en-US" dirty="0"/>
              <a:t>-coping</a:t>
            </a:r>
          </a:p>
          <a:p>
            <a:r>
              <a:rPr lang="en-US" dirty="0"/>
              <a:t>-anxiety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E30E30-2908-4FA5-B025-CB598C464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3044" y="1880482"/>
            <a:ext cx="3767655" cy="30970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BB4843-5BB8-44EF-B9FA-A71CDE62F4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9827" y="880936"/>
            <a:ext cx="3569961" cy="282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7674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430338F-E2FD-4573-B0B7-E2EB12CC9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6ECC4E-C451-4892-A666-31C5ABC84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472" y="4495568"/>
            <a:ext cx="4529014" cy="1905232"/>
          </a:xfrm>
          <a:prstGeom prst="ellipse">
            <a:avLst/>
          </a:prstGeom>
        </p:spPr>
        <p:txBody>
          <a:bodyPr anchor="ctr">
            <a:normAutofit fontScale="90000"/>
          </a:bodyPr>
          <a:lstStyle/>
          <a:p>
            <a:r>
              <a:rPr lang="en-US" sz="3200" b="1" dirty="0"/>
              <a:t>Immigrants and refugees</a:t>
            </a:r>
            <a:br>
              <a:rPr lang="en-US" sz="3200" dirty="0"/>
            </a:br>
            <a:r>
              <a:rPr lang="en-US" sz="3200" dirty="0"/>
              <a:t>Limited English Proficiency (LEP)</a:t>
            </a:r>
            <a:br>
              <a:rPr lang="en-US" sz="3200" dirty="0"/>
            </a:br>
            <a:r>
              <a:rPr lang="en-US" sz="3200" dirty="0"/>
              <a:t>Health literacy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5C8260E-968F-44E8-A823-ABB431311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865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89" y="-1"/>
            <a:ext cx="11231745" cy="41314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3773D7D-E9FD-4C56-AA0D-8FD6961349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77" r="6097" b="2"/>
          <a:stretch/>
        </p:blipFill>
        <p:spPr>
          <a:xfrm>
            <a:off x="903767" y="457200"/>
            <a:ext cx="4093535" cy="29718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FE43805F-24A6-46A4-B19B-54F283473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3837444" y="5460209"/>
            <a:ext cx="1790365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89B0D26-DFDF-4E0C-BFFF-56DE6E0C3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2719" y="4495568"/>
            <a:ext cx="6586915" cy="1905232"/>
          </a:xfrm>
        </p:spPr>
        <p:txBody>
          <a:bodyPr anchor="ctr">
            <a:normAutofit/>
          </a:bodyPr>
          <a:lstStyle/>
          <a:p>
            <a:r>
              <a:rPr lang="en-US" sz="1800" dirty="0"/>
              <a:t>nearly 5 million English language learners in U.S. public schools in fall 2015</a:t>
            </a:r>
          </a:p>
          <a:p>
            <a:r>
              <a:rPr lang="en-US" sz="1800" dirty="0"/>
              <a:t>represent 9.5% of U.S. public school enrollees,       8.1% in 2000.</a:t>
            </a:r>
          </a:p>
          <a:p>
            <a:r>
              <a:rPr lang="en-US" sz="1800" dirty="0"/>
              <a:t>~ 3/4 of students with LEP in U.S. public schools (77%) spoke Spanish as their primary language at home in 2015</a:t>
            </a:r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DB7B48FE-E1C3-4380-B4F1-209D012E8EFA}"/>
              </a:ext>
            </a:extLst>
          </p:cNvPr>
          <p:cNvSpPr/>
          <p:nvPr/>
        </p:nvSpPr>
        <p:spPr>
          <a:xfrm>
            <a:off x="9841667" y="5308828"/>
            <a:ext cx="219919" cy="20834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731A08-7F2D-41C6-A41D-EB2BC0A03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1070" y="457201"/>
            <a:ext cx="4784651" cy="29717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1C18835-494B-473F-B003-D58816CF56A1}"/>
              </a:ext>
            </a:extLst>
          </p:cNvPr>
          <p:cNvSpPr txBox="1"/>
          <p:nvPr/>
        </p:nvSpPr>
        <p:spPr>
          <a:xfrm>
            <a:off x="9058940" y="3179135"/>
            <a:ext cx="1403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&lt;3%</a:t>
            </a:r>
          </a:p>
          <a:p>
            <a:r>
              <a:rPr lang="en-US" sz="800" dirty="0">
                <a:solidFill>
                  <a:schemeClr val="bg1"/>
                </a:solidFill>
              </a:rPr>
              <a:t>3-&lt;6 %</a:t>
            </a:r>
          </a:p>
          <a:p>
            <a:r>
              <a:rPr lang="en-US" sz="800" dirty="0">
                <a:solidFill>
                  <a:schemeClr val="bg1"/>
                </a:solidFill>
              </a:rPr>
              <a:t>6-&lt;10 %</a:t>
            </a:r>
          </a:p>
          <a:p>
            <a:r>
              <a:rPr lang="en-US" sz="800" dirty="0">
                <a:solidFill>
                  <a:schemeClr val="bg1"/>
                </a:solidFill>
              </a:rPr>
              <a:t>&gt;10%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A7065A-FA1C-49B7-93DA-F968AF64804B}"/>
              </a:ext>
            </a:extLst>
          </p:cNvPr>
          <p:cNvSpPr txBox="1"/>
          <p:nvPr/>
        </p:nvSpPr>
        <p:spPr>
          <a:xfrm>
            <a:off x="6921795" y="6378251"/>
            <a:ext cx="47381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PEW research center/ National Center for Education Statistics</a:t>
            </a:r>
          </a:p>
        </p:txBody>
      </p:sp>
    </p:spTree>
    <p:extLst>
      <p:ext uri="{BB962C8B-B14F-4D97-AF65-F5344CB8AC3E}">
        <p14:creationId xmlns:p14="http://schemas.microsoft.com/office/powerpoint/2010/main" val="26635554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AAF8AA-3656-4F5C-B432-5469C9C8D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696004"/>
          </a:xfrm>
        </p:spPr>
        <p:txBody>
          <a:bodyPr anchor="b">
            <a:normAutofit fontScale="90000"/>
          </a:bodyPr>
          <a:lstStyle/>
          <a:p>
            <a:r>
              <a:rPr lang="en-US" sz="3800" dirty="0"/>
              <a:t>Disparities in anesthesia care</a:t>
            </a:r>
            <a:br>
              <a:rPr lang="en-US" sz="3800" dirty="0"/>
            </a:br>
            <a:r>
              <a:rPr lang="en-US" sz="3800" i="1" dirty="0"/>
              <a:t>example 4. </a:t>
            </a:r>
            <a:br>
              <a:rPr lang="en-US" sz="3800" dirty="0"/>
            </a:br>
            <a:r>
              <a:rPr lang="en-US" sz="2700" dirty="0"/>
              <a:t>Postoperative Pain Management in Children, Parental English Proficiency, and Access to Interpretation </a:t>
            </a:r>
            <a:r>
              <a:rPr lang="en-US" sz="1900" dirty="0"/>
              <a:t>(Jimenez et al)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0A4C3-8D5C-4591-B22C-293B95041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91" y="2424223"/>
            <a:ext cx="10543789" cy="3413052"/>
          </a:xfrm>
        </p:spPr>
        <p:txBody>
          <a:bodyPr anchor="ctr">
            <a:normAutofit/>
          </a:bodyPr>
          <a:lstStyle/>
          <a:p>
            <a:pPr>
              <a:buFontTx/>
              <a:buChar char="-"/>
            </a:pPr>
            <a:endParaRPr lang="en-US" sz="1700" dirty="0"/>
          </a:p>
          <a:p>
            <a:pPr>
              <a:buFontTx/>
              <a:buChar char="-"/>
            </a:pPr>
            <a:endParaRPr lang="en-US" sz="1700" dirty="0"/>
          </a:p>
          <a:p>
            <a:pPr marL="0" indent="0">
              <a:buNone/>
            </a:pPr>
            <a:r>
              <a:rPr lang="en-US" sz="1700" dirty="0"/>
              <a:t>Methods: </a:t>
            </a:r>
          </a:p>
          <a:p>
            <a:pPr>
              <a:buFontTx/>
              <a:buChar char="-"/>
            </a:pPr>
            <a:r>
              <a:rPr lang="en-US" sz="1700" dirty="0"/>
              <a:t>Small clinical dataset 474 patients ( 1 year data) </a:t>
            </a:r>
          </a:p>
          <a:p>
            <a:pPr>
              <a:buFontTx/>
              <a:buChar char="-"/>
            </a:pPr>
            <a:r>
              <a:rPr lang="en-US" sz="1700" dirty="0"/>
              <a:t>Matching by age group, surgical procedure, and admission date. </a:t>
            </a:r>
          </a:p>
          <a:p>
            <a:pPr>
              <a:buFontTx/>
              <a:buChar char="-"/>
            </a:pPr>
            <a:r>
              <a:rPr lang="en-US" sz="1700" dirty="0"/>
              <a:t>Assessment of intervention</a:t>
            </a:r>
          </a:p>
          <a:p>
            <a:pPr>
              <a:buFontTx/>
              <a:buChar char="-"/>
            </a:pPr>
            <a:r>
              <a:rPr lang="en-US" sz="1700" dirty="0"/>
              <a:t>Clinical and administrative dataset ( billing data interpreter services)</a:t>
            </a:r>
          </a:p>
          <a:p>
            <a:pPr marL="0" indent="0">
              <a:buNone/>
            </a:pPr>
            <a:endParaRPr lang="en-US" sz="17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276676-12ED-4ABA-95FB-4AC17392482A}"/>
              </a:ext>
            </a:extLst>
          </p:cNvPr>
          <p:cNvSpPr txBox="1"/>
          <p:nvPr/>
        </p:nvSpPr>
        <p:spPr>
          <a:xfrm>
            <a:off x="956930" y="2424222"/>
            <a:ext cx="102350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Main finding: Children of LEP parents had fewer pain assessments, were less likely to receive opioid analgesics compared with children of EP parents. </a:t>
            </a:r>
            <a:r>
              <a:rPr lang="en-US" b="1" dirty="0"/>
              <a:t>More frequent use of professional interpreters </a:t>
            </a:r>
            <a:r>
              <a:rPr lang="en-US" dirty="0"/>
              <a:t>mitigate differences.</a:t>
            </a: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625C7D-F2E9-4A2B-AB70-44D8A16FE8A9}"/>
              </a:ext>
            </a:extLst>
          </p:cNvPr>
          <p:cNvSpPr txBox="1"/>
          <p:nvPr/>
        </p:nvSpPr>
        <p:spPr>
          <a:xfrm>
            <a:off x="7527851" y="6350924"/>
            <a:ext cx="3664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Hosp </a:t>
            </a:r>
            <a:r>
              <a:rPr lang="en-US" sz="1000" dirty="0" err="1"/>
              <a:t>Pediatr</a:t>
            </a:r>
            <a:r>
              <a:rPr lang="en-US" sz="1000" dirty="0"/>
              <a:t>. 2014 Jan; 4(1): 23–30.</a:t>
            </a:r>
          </a:p>
        </p:txBody>
      </p:sp>
    </p:spTree>
    <p:extLst>
      <p:ext uri="{BB962C8B-B14F-4D97-AF65-F5344CB8AC3E}">
        <p14:creationId xmlns:p14="http://schemas.microsoft.com/office/powerpoint/2010/main" val="33705742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C9CC24-B375-4226-BF2B-61FADBBA6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70A28E-4FD8-4474-A206-E15B5EBB3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084747"/>
            <a:ext cx="12188952" cy="3294207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9647E21-5366-4638-AC97-D8CD4111E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r="8214" b="45501"/>
          <a:stretch>
            <a:fillRect/>
          </a:stretch>
        </p:blipFill>
        <p:spPr>
          <a:xfrm flipV="1">
            <a:off x="0" y="0"/>
            <a:ext cx="12191999" cy="4473360"/>
          </a:xfrm>
          <a:custGeom>
            <a:avLst/>
            <a:gdLst>
              <a:gd name="connsiteX0" fmla="*/ 0 w 12191999"/>
              <a:gd name="connsiteY0" fmla="*/ 4473360 h 4473360"/>
              <a:gd name="connsiteX1" fmla="*/ 12191999 w 12191999"/>
              <a:gd name="connsiteY1" fmla="*/ 4473360 h 4473360"/>
              <a:gd name="connsiteX2" fmla="*/ 12191999 w 12191999"/>
              <a:gd name="connsiteY2" fmla="*/ 0 h 4473360"/>
              <a:gd name="connsiteX3" fmla="*/ 0 w 12191999"/>
              <a:gd name="connsiteY3" fmla="*/ 0 h 44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473360">
                <a:moveTo>
                  <a:pt x="0" y="4473360"/>
                </a:moveTo>
                <a:lnTo>
                  <a:pt x="12191999" y="447336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24ABA1-9842-43E0-913D-CAA6B1A83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029" y="2408456"/>
            <a:ext cx="10684151" cy="134513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5600" dirty="0">
                <a:solidFill>
                  <a:srgbClr val="FFFFFF"/>
                </a:solidFill>
              </a:rPr>
              <a:t>EDI Research and Quality Improvement </a:t>
            </a:r>
            <a:br>
              <a:rPr lang="en-US" sz="5600" dirty="0">
                <a:solidFill>
                  <a:srgbClr val="FFFFFF"/>
                </a:solidFill>
              </a:rPr>
            </a:br>
            <a:endParaRPr lang="en-US" sz="5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230637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ADBA60-A276-42CA-AEB1-2BE12817E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/>
              <a:t>Quality improvement (QI) approaches are appealing for addressing disparities 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6CE0A-A30D-40EC-A02C-0011724D3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QI strategies </a:t>
            </a:r>
            <a:r>
              <a:rPr lang="en-US" u="sng" dirty="0"/>
              <a:t>target modifiable aspects of care delivery </a:t>
            </a:r>
          </a:p>
          <a:p>
            <a:pPr lvl="1"/>
            <a:r>
              <a:rPr lang="en-US" u="sng" dirty="0"/>
              <a:t>Address multiple aspects of care </a:t>
            </a:r>
            <a:r>
              <a:rPr lang="en-US" dirty="0"/>
              <a:t>in a systematic fashion</a:t>
            </a:r>
          </a:p>
          <a:p>
            <a:pPr lvl="1"/>
            <a:r>
              <a:rPr lang="en-US" u="sng" dirty="0"/>
              <a:t>Tailor</a:t>
            </a:r>
            <a:r>
              <a:rPr lang="en-US" dirty="0"/>
              <a:t> care over time based on </a:t>
            </a:r>
            <a:r>
              <a:rPr lang="en-US" u="sng" dirty="0"/>
              <a:t>data monitoring</a:t>
            </a:r>
            <a:r>
              <a:rPr lang="en-US" dirty="0"/>
              <a:t>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Policy supported  IOM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equity is a core domain of health care quality</a:t>
            </a:r>
          </a:p>
          <a:p>
            <a:pPr lvl="1"/>
            <a:r>
              <a:rPr lang="en-US" dirty="0"/>
              <a:t>AHRQ formalized this link (quality        equity) annual quality &amp; disparity reports</a:t>
            </a:r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https://www.ahrq.gov/research/findings/nhqrdr/nhqdr18/index.html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Supported by legislation: ACA requires collection of race/ethnicity data &amp; reporting of quality performance measures stratified by race/ethnicity</a:t>
            </a:r>
          </a:p>
          <a:p>
            <a:pPr lvl="1"/>
            <a:endParaRPr lang="en-US" dirty="0"/>
          </a:p>
        </p:txBody>
      </p:sp>
      <p:sp>
        <p:nvSpPr>
          <p:cNvPr id="4" name="Arrow: Left-Right 3">
            <a:extLst>
              <a:ext uri="{FF2B5EF4-FFF2-40B4-BE49-F238E27FC236}">
                <a16:creationId xmlns:a16="http://schemas.microsoft.com/office/drawing/2014/main" id="{28670EC0-C1EA-4EE8-923F-626C31B0FD40}"/>
              </a:ext>
            </a:extLst>
          </p:cNvPr>
          <p:cNvSpPr/>
          <p:nvPr/>
        </p:nvSpPr>
        <p:spPr>
          <a:xfrm>
            <a:off x="5789022" y="3896916"/>
            <a:ext cx="419100" cy="20875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60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>
            <a:extLst>
              <a:ext uri="{FF2B5EF4-FFF2-40B4-BE49-F238E27FC236}">
                <a16:creationId xmlns:a16="http://schemas.microsoft.com/office/drawing/2014/main" id="{5EEC824D-85E8-450A-A4BA-ECB108E66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8995" y="381641"/>
            <a:ext cx="8494012" cy="41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9pPr>
          </a:lstStyle>
          <a:p>
            <a:pPr algn="ctr" defTabSz="41477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en-GB" altLang="en-US" sz="1452" b="1">
                <a:latin typeface="Arial" panose="020B0604020202020204" pitchFamily="34" charset="0"/>
              </a:rPr>
              <a:t>Potential effects of QI interventions on health disparities.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0ED5B12-0C11-44F3-8287-1260B50FE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304" y="6107683"/>
            <a:ext cx="3591737" cy="65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id="{49535F1A-E94B-4DE2-BDF9-E971B16C0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631" y="1127640"/>
            <a:ext cx="7805619" cy="4598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4">
            <a:extLst>
              <a:ext uri="{FF2B5EF4-FFF2-40B4-BE49-F238E27FC236}">
                <a16:creationId xmlns:a16="http://schemas.microsoft.com/office/drawing/2014/main" id="{5307ABE2-4C12-4AE3-B7C9-3204301B0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4631" y="5972308"/>
            <a:ext cx="3918652" cy="309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9pPr>
          </a:lstStyle>
          <a:p>
            <a:pPr defTabSz="41477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</a:tabLst>
            </a:pPr>
            <a:r>
              <a:rPr lang="en-GB" altLang="en-US" sz="1089" b="1">
                <a:latin typeface="Arial" panose="020B0604020202020204" pitchFamily="34" charset="0"/>
              </a:rPr>
              <a:t>K. Casey Lion, and Jean L. Raphael Pediatrics 2015;135:354-361</a:t>
            </a:r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id="{FB32EDA8-E613-4680-A206-CF9C87609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8365" y="6613175"/>
            <a:ext cx="4931078" cy="347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9pPr>
          </a:lstStyle>
          <a:p>
            <a:pPr marL="77770" indent="-77770" defTabSz="41477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</a:tabLst>
            </a:pPr>
            <a:r>
              <a:rPr lang="en-GB" altLang="en-US" sz="907">
                <a:latin typeface="Arial" panose="020B0604020202020204" pitchFamily="34" charset="0"/>
              </a:rPr>
              <a:t>©2015 by American Academy of Pediatrics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ED85A9-03F4-473A-9F9B-4B5011E5D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br>
              <a:rPr lang="en-US" sz="3400" dirty="0"/>
            </a:br>
            <a:r>
              <a:rPr lang="en-US" sz="3400" dirty="0"/>
              <a:t>QI interventions may not improve disparities </a:t>
            </a:r>
            <a:br>
              <a:rPr lang="en-US" sz="3400" dirty="0"/>
            </a:br>
            <a:r>
              <a:rPr lang="en-US" sz="3400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C9DBB-3615-4FC3-97F3-3EEE0B905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1890057"/>
            <a:ext cx="10515600" cy="4252123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In some cases, disparities may worsen 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greater uptake or effectiveness of the intervention in the population with better outcomes at baseline.</a:t>
            </a:r>
          </a:p>
          <a:p>
            <a:r>
              <a:rPr lang="en-US" sz="2400" dirty="0"/>
              <a:t>Standardized clinical pathways (do not account for differences in populations)</a:t>
            </a:r>
          </a:p>
          <a:p>
            <a:r>
              <a:rPr lang="en-US" sz="2400" dirty="0"/>
              <a:t>benchmarking (avoidance of higher risk patients)</a:t>
            </a:r>
          </a:p>
          <a:p>
            <a:r>
              <a:rPr lang="en-US" sz="2400" dirty="0"/>
              <a:t>performance incentives (avoidance of patients barriers for adherence treatment)</a:t>
            </a:r>
          </a:p>
          <a:p>
            <a:r>
              <a:rPr lang="en-US" sz="2400" dirty="0"/>
              <a:t>public reporting</a:t>
            </a:r>
          </a:p>
          <a:p>
            <a:r>
              <a:rPr lang="en-US" sz="2400" dirty="0"/>
              <a:t>provider reminder systems, and decision aids. (difficult heterogeneity) </a:t>
            </a:r>
          </a:p>
          <a:p>
            <a:endParaRPr lang="en-US" sz="2400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61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AAF8AA-3656-4F5C-B432-5469C9C8D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7" y="386930"/>
            <a:ext cx="10886443" cy="1696004"/>
          </a:xfrm>
        </p:spPr>
        <p:txBody>
          <a:bodyPr anchor="b">
            <a:normAutofit fontScale="90000"/>
          </a:bodyPr>
          <a:lstStyle/>
          <a:p>
            <a:r>
              <a:rPr lang="en-US" sz="3800" dirty="0"/>
              <a:t>Addressing Disparities</a:t>
            </a:r>
            <a:br>
              <a:rPr lang="en-US" sz="3800" dirty="0"/>
            </a:br>
            <a:r>
              <a:rPr lang="en-US" sz="3800" i="1" dirty="0"/>
              <a:t>example 5. </a:t>
            </a:r>
            <a:br>
              <a:rPr lang="en-US" sz="3800" dirty="0"/>
            </a:br>
            <a:r>
              <a:rPr lang="en-US" sz="2700" dirty="0"/>
              <a:t>Reduction of Peripartum Racial and Ethnic Disparities-A Conceptual Framework and Maternal Safety Consensus Bundle. </a:t>
            </a:r>
            <a:r>
              <a:rPr lang="en-US" sz="2000" dirty="0"/>
              <a:t>(Council on Patient Safety in Women’s Health Care-Toledo P)</a:t>
            </a:r>
            <a:br>
              <a:rPr lang="en-US" sz="2000" dirty="0"/>
            </a:br>
            <a:endParaRPr lang="en-US" sz="19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625C7D-F2E9-4A2B-AB70-44D8A16FE8A9}"/>
              </a:ext>
            </a:extLst>
          </p:cNvPr>
          <p:cNvSpPr txBox="1"/>
          <p:nvPr/>
        </p:nvSpPr>
        <p:spPr>
          <a:xfrm>
            <a:off x="7527851" y="6350924"/>
            <a:ext cx="3664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00" dirty="0">
                <a:solidFill>
                  <a:prstClr val="black"/>
                </a:solidFill>
              </a:rPr>
              <a:t>Obstetrics &amp; Gynecology 2018 – V 131 - 5 - p 770-782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5C8D244-34A6-44DA-B33C-EBC3587BE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44986" cy="4351338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https://safehealthcareforeverywoman.org/patient-safety-bundles/reduction-of-peripartum-racialethnic-disparities/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Multidisciplinary group</a:t>
            </a:r>
          </a:p>
          <a:p>
            <a:r>
              <a:rPr lang="en-US" dirty="0"/>
              <a:t>Commitment to address racial &amp; ethnic disparities</a:t>
            </a:r>
          </a:p>
          <a:p>
            <a:r>
              <a:rPr lang="en-US" dirty="0"/>
              <a:t>Bundle created within framework of SDOH</a:t>
            </a:r>
          </a:p>
          <a:p>
            <a:pPr lvl="1"/>
            <a:r>
              <a:rPr lang="en-US" dirty="0"/>
              <a:t>Systematic approach support systems in addressing disparities</a:t>
            </a:r>
          </a:p>
          <a:p>
            <a:pPr lvl="2"/>
            <a:r>
              <a:rPr lang="en-US" dirty="0"/>
              <a:t>Readiness</a:t>
            </a:r>
          </a:p>
          <a:p>
            <a:pPr lvl="2"/>
            <a:r>
              <a:rPr lang="en-US" dirty="0"/>
              <a:t>Recognition </a:t>
            </a:r>
          </a:p>
          <a:p>
            <a:pPr lvl="2"/>
            <a:r>
              <a:rPr lang="en-US" dirty="0"/>
              <a:t>response</a:t>
            </a:r>
          </a:p>
          <a:p>
            <a:pPr lvl="2"/>
            <a:r>
              <a:rPr lang="en-US" dirty="0"/>
              <a:t>Reporting –systems learning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6CD898-E6AA-45CA-B548-9DBF83EC62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7707" y="4907681"/>
            <a:ext cx="1816765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9582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BB5AC-A6E7-46CA-8169-C183094EF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Disparities Research </a:t>
            </a:r>
            <a:br>
              <a:rPr lang="en-US" dirty="0"/>
            </a:br>
            <a:r>
              <a:rPr lang="en-US" dirty="0"/>
              <a:t>especial consideration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9962150-C933-48A1-A9F7-8745F08025F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2419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25DAD8-A249-40AB-9728-700E6CDB3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Objectives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57B78-C5E5-48A9-A1B5-21110A9DA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1.	Describe key concepts of Equity, Diversity and Inclusion (EDI)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	Explain what are Social Determinants of Health (SDOH) and its   	contribution to perioperative outcomes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3.	Discuss strategies to incorporate EDI in perioperative outcomes  	research and QI 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55A640-3488-480D-9874-553DD59AB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9356" y="6176963"/>
            <a:ext cx="3299595" cy="46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3154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F6C50B-A141-4FC0-A51A-6C6C700D0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US" sz="3800" dirty="0"/>
              <a:t>Disparities Research </a:t>
            </a:r>
            <a:br>
              <a:rPr lang="en-US" sz="3800" dirty="0"/>
            </a:br>
            <a:r>
              <a:rPr lang="en-US" sz="3800" dirty="0"/>
              <a:t>difficulties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71008-A7F4-4267-AD75-1E6D1D19D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108201"/>
            <a:ext cx="10143668" cy="3926840"/>
          </a:xfrm>
        </p:spPr>
        <p:txBody>
          <a:bodyPr anchor="ctr">
            <a:normAutofit/>
          </a:bodyPr>
          <a:lstStyle/>
          <a:p>
            <a:r>
              <a:rPr lang="en-US" sz="2200" dirty="0"/>
              <a:t>Clinical trials, longitudinal cohort studies </a:t>
            </a:r>
            <a:r>
              <a:rPr lang="en-US" sz="2200" dirty="0">
                <a:sym typeface="Wingdings" panose="05000000000000000000" pitchFamily="2" charset="2"/>
              </a:rPr>
              <a:t> </a:t>
            </a:r>
          </a:p>
          <a:p>
            <a:pPr lvl="1"/>
            <a:r>
              <a:rPr lang="en-US" sz="2200" dirty="0">
                <a:sym typeface="Wingdings" panose="05000000000000000000" pitchFamily="2" charset="2"/>
              </a:rPr>
              <a:t>Recruitment (lack of trust in the system)</a:t>
            </a:r>
          </a:p>
          <a:p>
            <a:pPr lvl="1"/>
            <a:r>
              <a:rPr lang="en-US" sz="2200" dirty="0"/>
              <a:t>Cost (i.e. Interpretation and translation of materials) </a:t>
            </a:r>
          </a:p>
          <a:p>
            <a:pPr lvl="1"/>
            <a:r>
              <a:rPr lang="en-US" sz="2200" dirty="0"/>
              <a:t>Adherence (follow up- migrant workers, high mobility populations) </a:t>
            </a:r>
          </a:p>
          <a:p>
            <a:pPr lvl="1"/>
            <a:endParaRPr lang="en-US" sz="2200" dirty="0"/>
          </a:p>
          <a:p>
            <a:r>
              <a:rPr lang="en-US" sz="2200" u="sng" dirty="0"/>
              <a:t>Existing data </a:t>
            </a:r>
            <a:r>
              <a:rPr lang="en-US" sz="2200" dirty="0">
                <a:sym typeface="Wingdings" panose="05000000000000000000" pitchFamily="2" charset="2"/>
              </a:rPr>
              <a:t></a:t>
            </a:r>
            <a:endParaRPr lang="en-US" sz="2200" dirty="0"/>
          </a:p>
          <a:p>
            <a:pPr lvl="1"/>
            <a:r>
              <a:rPr lang="en-US" sz="2200" u="sng" dirty="0"/>
              <a:t>No data </a:t>
            </a:r>
            <a:r>
              <a:rPr lang="en-US" sz="2200" dirty="0"/>
              <a:t>(before ACA, no data on race/ethnicity except for Medicaid/Medicare)</a:t>
            </a:r>
          </a:p>
          <a:p>
            <a:pPr lvl="1"/>
            <a:r>
              <a:rPr lang="en-US" sz="2200" u="sng" dirty="0"/>
              <a:t>Inadequate data </a:t>
            </a:r>
            <a:r>
              <a:rPr lang="en-US" sz="2200" dirty="0"/>
              <a:t>race/ethnicity (assigned vs self- reported);</a:t>
            </a:r>
          </a:p>
          <a:p>
            <a:pPr lvl="1"/>
            <a:r>
              <a:rPr lang="en-US" sz="2200" u="sng" dirty="0"/>
              <a:t>Data based in obsolete constructs </a:t>
            </a:r>
            <a:r>
              <a:rPr lang="en-US" sz="2200" dirty="0"/>
              <a:t>gender (binary) </a:t>
            </a:r>
            <a:endParaRPr lang="en-US" sz="2200" u="sng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4478146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E92DD-8FC1-4BC0-B9E7-13E508CDE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Recommendations from the National Institute on Minority Health and Health Disparities (NIMHD)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A6773-14E3-4399-B788-A080B9119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formative </a:t>
            </a:r>
          </a:p>
          <a:p>
            <a:pPr lvl="1"/>
            <a:r>
              <a:rPr lang="en-US" dirty="0"/>
              <a:t>needs assessments (informed by key stakeholders)</a:t>
            </a:r>
            <a:r>
              <a:rPr lang="en-US" dirty="0">
                <a:sym typeface="Wingdings" panose="05000000000000000000" pitchFamily="2" charset="2"/>
              </a:rPr>
              <a:t> 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research relevant to the community and context</a:t>
            </a:r>
          </a:p>
          <a:p>
            <a:pPr lvl="2"/>
            <a:r>
              <a:rPr lang="en-US" dirty="0"/>
              <a:t>draw upon the assets of the population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Process: instruments, policies, timing, training, data collection, reliability of the practices, and adherence to the design</a:t>
            </a:r>
          </a:p>
          <a:p>
            <a:endParaRPr lang="en-US" dirty="0"/>
          </a:p>
          <a:p>
            <a:r>
              <a:rPr lang="en-US" dirty="0"/>
              <a:t>design and methodology</a:t>
            </a:r>
          </a:p>
          <a:p>
            <a:pPr lvl="1"/>
            <a:r>
              <a:rPr lang="en-US" dirty="0"/>
              <a:t>Etiologic research should assess exposures and outcomes at multiple levels</a:t>
            </a:r>
          </a:p>
          <a:p>
            <a:pPr lvl="1"/>
            <a:r>
              <a:rPr lang="en-US" dirty="0"/>
              <a:t>Interventional: multilevel interventions</a:t>
            </a:r>
          </a:p>
          <a:p>
            <a:endParaRPr lang="en-US" dirty="0"/>
          </a:p>
          <a:p>
            <a:r>
              <a:rPr lang="en-US" dirty="0"/>
              <a:t>summative (outcomes, impacts, and cost)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23ECD6-6D47-47C8-B191-309D0F728496}"/>
              </a:ext>
            </a:extLst>
          </p:cNvPr>
          <p:cNvSpPr txBox="1"/>
          <p:nvPr/>
        </p:nvSpPr>
        <p:spPr>
          <a:xfrm>
            <a:off x="6896100" y="6286500"/>
            <a:ext cx="445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Am J Public Health 2019 ;109(S1):S34-S40.</a:t>
            </a:r>
          </a:p>
        </p:txBody>
      </p:sp>
    </p:spTree>
    <p:extLst>
      <p:ext uri="{BB962C8B-B14F-4D97-AF65-F5344CB8AC3E}">
        <p14:creationId xmlns:p14="http://schemas.microsoft.com/office/powerpoint/2010/main" val="26356477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25DAD8-A249-40AB-9728-700E6CDB3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57B78-C5E5-48A9-A1B5-21110A9DA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81367"/>
            <a:ext cx="11912600" cy="458508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1.Social Determinants of Health (SDOH) contribute to perioperative outcomes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 equity is a core domain of health care quality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3. Data, Data </a:t>
            </a:r>
            <a:r>
              <a:rPr lang="en-US" dirty="0">
                <a:sym typeface="Wingdings" panose="05000000000000000000" pitchFamily="2" charset="2"/>
              </a:rPr>
              <a:t> to address disparities we need to measure &amp; monitor them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4. QI interventions may reduce disparities if appropriately implemented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5. Disparities research is needed and can be done if it is rooted in the needs </a:t>
            </a:r>
            <a:r>
              <a:rPr lang="en-US" u="sng" dirty="0"/>
              <a:t>and strengths </a:t>
            </a:r>
            <a:r>
              <a:rPr lang="en-US" dirty="0"/>
              <a:t>of vulnerable populations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55A640-3488-480D-9874-553DD59AB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9356" y="6176963"/>
            <a:ext cx="3299595" cy="46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2129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A0E4F7-7AEE-4F60-98B2-3355372E8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Questions?</a:t>
            </a:r>
            <a:br>
              <a:rPr lang="en-US">
                <a:solidFill>
                  <a:srgbClr val="FFFFFF"/>
                </a:solidFill>
              </a:rPr>
            </a:b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1695E-620C-47C7-B274-E8642E762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>
                <a:hlinkClick r:id="rId2"/>
              </a:rPr>
              <a:t>Nathalia Jimenez</a:t>
            </a: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r>
              <a:rPr lang="en-US" dirty="0">
                <a:hlinkClick r:id="rId2"/>
              </a:rPr>
              <a:t>njimen@uw.edu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15167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25DAD8-A249-40AB-9728-700E6CDB3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2409"/>
          </a:xfrm>
        </p:spPr>
        <p:txBody>
          <a:bodyPr>
            <a:normAutofit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57B78-C5E5-48A9-A1B5-21110A9DA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2780"/>
            <a:ext cx="10798090" cy="489418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(1)        Importance of equity, diversity and inclusion (perioperative care/outcomes)</a:t>
            </a:r>
          </a:p>
          <a:p>
            <a:pPr marL="0" indent="0">
              <a:buNone/>
            </a:pPr>
            <a:r>
              <a:rPr lang="en-US" dirty="0"/>
              <a:t>           	- What are social determinants of health (SDOH)/ examples disparities in perioperative care </a:t>
            </a:r>
          </a:p>
          <a:p>
            <a:pPr marL="0" indent="0">
              <a:buNone/>
            </a:pPr>
            <a:r>
              <a:rPr lang="en-US" dirty="0"/>
              <a:t>	- demographic and socioeconomic factors in the US population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(2)	One size does not fit all, how QI/QS efforts can increase disparities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(3)	 Promoting equitable outcomes</a:t>
            </a:r>
          </a:p>
          <a:p>
            <a:pPr marL="0" indent="0">
              <a:buNone/>
            </a:pPr>
            <a:r>
              <a:rPr lang="en-US" dirty="0"/>
              <a:t>              -The role of Quality improvement work &amp; research </a:t>
            </a:r>
          </a:p>
          <a:p>
            <a:pPr marL="0" indent="0">
              <a:buNone/>
            </a:pPr>
            <a:r>
              <a:rPr lang="en-US" dirty="0"/>
              <a:t>	 -Beyond adjusting, how to interpret disparities between population groups</a:t>
            </a:r>
          </a:p>
          <a:p>
            <a:pPr marL="0" indent="0">
              <a:buNone/>
            </a:pPr>
            <a:r>
              <a:rPr lang="en-US" dirty="0"/>
              <a:t>	 -We found disparities, now what? moving from documenting to implementing 	solutions.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FEA8F9-EB5F-452F-8CBE-65125616C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17" y="6311901"/>
            <a:ext cx="1815502" cy="50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871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C9CC24-B375-4226-BF2B-61FADBBA6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70A28E-4FD8-4474-A206-E15B5EBB3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084747"/>
            <a:ext cx="12188952" cy="3294207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9647E21-5366-4638-AC97-D8CD4111E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r="8214" b="45501"/>
          <a:stretch>
            <a:fillRect/>
          </a:stretch>
        </p:blipFill>
        <p:spPr>
          <a:xfrm flipV="1">
            <a:off x="0" y="0"/>
            <a:ext cx="12191999" cy="4473360"/>
          </a:xfrm>
          <a:custGeom>
            <a:avLst/>
            <a:gdLst>
              <a:gd name="connsiteX0" fmla="*/ 0 w 12191999"/>
              <a:gd name="connsiteY0" fmla="*/ 4473360 h 4473360"/>
              <a:gd name="connsiteX1" fmla="*/ 12191999 w 12191999"/>
              <a:gd name="connsiteY1" fmla="*/ 4473360 h 4473360"/>
              <a:gd name="connsiteX2" fmla="*/ 12191999 w 12191999"/>
              <a:gd name="connsiteY2" fmla="*/ 0 h 4473360"/>
              <a:gd name="connsiteX3" fmla="*/ 0 w 12191999"/>
              <a:gd name="connsiteY3" fmla="*/ 0 h 44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473360">
                <a:moveTo>
                  <a:pt x="0" y="4473360"/>
                </a:moveTo>
                <a:lnTo>
                  <a:pt x="12191999" y="447336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24ABA1-9842-43E0-913D-CAA6B1A83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029" y="2408456"/>
            <a:ext cx="10684151" cy="134513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5600" dirty="0">
                <a:solidFill>
                  <a:srgbClr val="FFFFFF"/>
                </a:solidFill>
              </a:rPr>
              <a:t>Should we care about diversity?</a:t>
            </a:r>
            <a:br>
              <a:rPr lang="en-US" sz="5600" dirty="0">
                <a:solidFill>
                  <a:srgbClr val="FFFFFF"/>
                </a:solidFill>
              </a:rPr>
            </a:br>
            <a:br>
              <a:rPr lang="en-US" sz="5600" dirty="0">
                <a:solidFill>
                  <a:srgbClr val="FFFFFF"/>
                </a:solidFill>
              </a:rPr>
            </a:br>
            <a:endParaRPr lang="en-US" sz="5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60919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5012C-C89C-42E7-B7DA-E8A3D20EF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Paradigm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F17A6-2026-4F50-BB93-1FE4B9FC1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All patients are </a:t>
            </a:r>
            <a:r>
              <a:rPr lang="en-US" b="1" u="sng" dirty="0"/>
              <a:t>equal</a:t>
            </a:r>
          </a:p>
          <a:p>
            <a:pPr lvl="1"/>
            <a:endParaRPr lang="en-US" b="1" u="sng" dirty="0"/>
          </a:p>
          <a:p>
            <a:pPr lvl="1"/>
            <a:r>
              <a:rPr lang="en-US" dirty="0"/>
              <a:t>I treat all my patients the same (</a:t>
            </a:r>
            <a:r>
              <a:rPr lang="en-US" b="1" u="sng" dirty="0"/>
              <a:t>equally</a:t>
            </a:r>
            <a:r>
              <a:rPr lang="en-US" dirty="0"/>
              <a:t>) , I don't see  race/ ethnicity/gender…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Anesthesia is data driven-we use the same information for all  patients (age,  gender, weight, comorbidities, same fasting guidelines…)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DCE97B-C529-4CC8-8287-611F1EC0D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2669" y="251493"/>
            <a:ext cx="3221284" cy="265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001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4D0279-2A82-4DF2-8DBE-4C210222B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51" y="1198418"/>
            <a:ext cx="3306432" cy="4461163"/>
          </a:xfrm>
        </p:spPr>
        <p:txBody>
          <a:bodyPr>
            <a:normAutofit/>
          </a:bodyPr>
          <a:lstStyle/>
          <a:p>
            <a:r>
              <a:rPr lang="en-US" sz="3400" dirty="0">
                <a:solidFill>
                  <a:srgbClr val="FFFFFF"/>
                </a:solidFill>
              </a:rPr>
              <a:t>anesthesiologists &amp; Diversity (</a:t>
            </a:r>
            <a:r>
              <a:rPr lang="en-US" sz="3400" u="sng" dirty="0">
                <a:solidFill>
                  <a:srgbClr val="FFFFFF"/>
                </a:solidFill>
              </a:rPr>
              <a:t>equity</a:t>
            </a:r>
            <a:r>
              <a:rPr lang="en-US" sz="3400" dirty="0">
                <a:solidFill>
                  <a:srgbClr val="FFFFFF"/>
                </a:solidFill>
              </a:rPr>
              <a:t> and Inclusion)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3B4DE-D415-447A-8D04-30AC665ED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1310" y="-937549"/>
            <a:ext cx="8285739" cy="7795549"/>
          </a:xfrm>
        </p:spPr>
        <p:txBody>
          <a:bodyPr anchor="ctr">
            <a:normAutofit/>
          </a:bodyPr>
          <a:lstStyle/>
          <a:p>
            <a:endParaRPr lang="en-US" sz="2200" dirty="0"/>
          </a:p>
          <a:p>
            <a:pPr marL="0" indent="0" algn="ctr">
              <a:buNone/>
            </a:pPr>
            <a:endParaRPr lang="en-US" sz="2200" dirty="0"/>
          </a:p>
          <a:p>
            <a:pPr marL="0" indent="0" algn="ctr">
              <a:buNone/>
            </a:pPr>
            <a:r>
              <a:rPr lang="en-US" sz="2200" dirty="0"/>
              <a:t>All patients are </a:t>
            </a:r>
            <a:r>
              <a:rPr lang="en-US" sz="2200" u="sng" dirty="0"/>
              <a:t>NOT</a:t>
            </a:r>
            <a:r>
              <a:rPr lang="en-US" sz="2200" dirty="0"/>
              <a:t> the same</a:t>
            </a:r>
          </a:p>
          <a:p>
            <a:pPr marL="0" indent="0" algn="ctr">
              <a:buNone/>
            </a:pPr>
            <a:r>
              <a:rPr lang="en-US" sz="2200" dirty="0"/>
              <a:t>We treat patients differently  </a:t>
            </a:r>
          </a:p>
          <a:p>
            <a:pPr marL="0" indent="0" algn="ctr">
              <a:buNone/>
            </a:pPr>
            <a:r>
              <a:rPr lang="en-US" sz="2200" dirty="0"/>
              <a:t>We strive for </a:t>
            </a:r>
            <a:r>
              <a:rPr lang="en-US" sz="2200" b="1" dirty="0"/>
              <a:t>equitable</a:t>
            </a:r>
            <a:r>
              <a:rPr lang="en-US" sz="2200" dirty="0"/>
              <a:t> care  VS </a:t>
            </a:r>
            <a:r>
              <a:rPr lang="en-US" sz="2200" b="1" dirty="0"/>
              <a:t>equal</a:t>
            </a:r>
            <a:r>
              <a:rPr lang="en-US" sz="2200" dirty="0"/>
              <a:t> care </a:t>
            </a:r>
          </a:p>
          <a:p>
            <a:pPr marL="0" indent="0" algn="ctr">
              <a:buNone/>
            </a:pPr>
            <a:endParaRPr lang="en-US" sz="2200" dirty="0"/>
          </a:p>
          <a:p>
            <a:pPr marL="0" indent="0" algn="ctr">
              <a:buNone/>
            </a:pPr>
            <a:endParaRPr lang="en-US" sz="2200" dirty="0"/>
          </a:p>
          <a:p>
            <a:pPr lvl="1"/>
            <a:r>
              <a:rPr lang="en-US" sz="2200" dirty="0"/>
              <a:t>Age </a:t>
            </a:r>
            <a:r>
              <a:rPr lang="en-US" sz="2200" dirty="0">
                <a:sym typeface="Wingdings" panose="05000000000000000000" pitchFamily="2" charset="2"/>
              </a:rPr>
              <a:t> developmental range (physical, emotional &amp; cognitive )</a:t>
            </a:r>
            <a:endParaRPr lang="en-US" sz="2200" dirty="0"/>
          </a:p>
          <a:p>
            <a:pPr lvl="1"/>
            <a:r>
              <a:rPr lang="en-US" sz="2200" dirty="0"/>
              <a:t>gender </a:t>
            </a:r>
            <a:r>
              <a:rPr lang="en-US" sz="2200" dirty="0">
                <a:sym typeface="Wingdings" panose="05000000000000000000" pitchFamily="2" charset="2"/>
              </a:rPr>
              <a:t>       </a:t>
            </a:r>
            <a:r>
              <a:rPr lang="en-US" sz="2200" dirty="0"/>
              <a:t> PONV, </a:t>
            </a:r>
            <a:r>
              <a:rPr lang="en-US" sz="2200" dirty="0" err="1"/>
              <a:t>Sugamadex</a:t>
            </a:r>
            <a:endParaRPr lang="en-US" sz="2200" dirty="0"/>
          </a:p>
          <a:p>
            <a:pPr lvl="1"/>
            <a:r>
              <a:rPr lang="en-US" sz="2200" dirty="0"/>
              <a:t>Race </a:t>
            </a:r>
            <a:r>
              <a:rPr lang="en-US" sz="2200" dirty="0">
                <a:sym typeface="Wingdings" panose="05000000000000000000" pitchFamily="2" charset="2"/>
              </a:rPr>
              <a:t> 	  </a:t>
            </a:r>
            <a:endParaRPr lang="en-US" sz="2200" dirty="0"/>
          </a:p>
          <a:p>
            <a:pPr lvl="2"/>
            <a:r>
              <a:rPr lang="en-US" sz="2200" dirty="0"/>
              <a:t>differential prevalence-comorbid conditions </a:t>
            </a:r>
          </a:p>
          <a:p>
            <a:pPr marL="914400" lvl="2" indent="0">
              <a:buNone/>
            </a:pPr>
            <a:r>
              <a:rPr lang="en-US" sz="2200" dirty="0"/>
              <a:t>    population groups (i.e. sickle cell disease, cystic fibrosis)</a:t>
            </a:r>
          </a:p>
          <a:p>
            <a:pPr lvl="2"/>
            <a:r>
              <a:rPr lang="en-US" sz="2200" dirty="0"/>
              <a:t>Genetic associations population groups- </a:t>
            </a:r>
          </a:p>
          <a:p>
            <a:pPr marL="914400" lvl="2" indent="0">
              <a:buNone/>
            </a:pPr>
            <a:r>
              <a:rPr lang="en-US" sz="2200" dirty="0"/>
              <a:t>    CYP2D6 and ultra-rapid codeine metabolizers </a:t>
            </a:r>
          </a:p>
          <a:p>
            <a:pPr lvl="2"/>
            <a:endParaRPr lang="en-US" sz="2200" dirty="0"/>
          </a:p>
          <a:p>
            <a:r>
              <a:rPr lang="en-US" sz="2200" dirty="0"/>
              <a:t>Anesthesia uses the same information for all  patients</a:t>
            </a:r>
            <a:r>
              <a:rPr lang="en-US" sz="2200" dirty="0">
                <a:sym typeface="Wingdings" panose="05000000000000000000" pitchFamily="2" charset="2"/>
              </a:rPr>
              <a:t> </a:t>
            </a:r>
            <a:r>
              <a:rPr lang="en-US" sz="2200" dirty="0"/>
              <a:t>BUT </a:t>
            </a:r>
          </a:p>
          <a:p>
            <a:r>
              <a:rPr lang="en-US" sz="2600" dirty="0"/>
              <a:t>We </a:t>
            </a:r>
            <a:r>
              <a:rPr lang="en-US" sz="2600" u="sng" dirty="0"/>
              <a:t>tailor care </a:t>
            </a:r>
            <a:r>
              <a:rPr lang="en-US" sz="2600" dirty="0"/>
              <a:t>according to: age,  gender, weight, comorbidities</a:t>
            </a:r>
          </a:p>
          <a:p>
            <a:pPr marL="457200" lvl="1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48271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6"/>
              </a:gs>
              <a:gs pos="25000">
                <a:schemeClr val="accent6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74ABAA-24CA-4263-A2BC-14AA043F8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1"/>
            <a:ext cx="9833548" cy="967396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Implicit Bias &amp; medical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436EF-5816-441C-84CE-CD657E9E9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368" y="1922237"/>
            <a:ext cx="11311680" cy="4363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</a:rPr>
              <a:t> </a:t>
            </a:r>
          </a:p>
          <a:p>
            <a:r>
              <a:rPr lang="en-US" sz="2400" dirty="0"/>
              <a:t>Explicit (self-reported) beliefs known to the individual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Implicit (non-conscious) beliefs not readily apparent to the individual and </a:t>
            </a:r>
            <a:r>
              <a:rPr lang="en-US" sz="2400" u="sng" dirty="0"/>
              <a:t>can differ </a:t>
            </a:r>
            <a:r>
              <a:rPr lang="en-US" sz="2400" dirty="0"/>
              <a:t>from a person’s explicit beliefs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anose="05000000000000000000" pitchFamily="2" charset="2"/>
              <a:buChar char="à"/>
            </a:pPr>
            <a:r>
              <a:rPr lang="en-US" sz="2400" u="sng" dirty="0"/>
              <a:t>implicit</a:t>
            </a:r>
            <a:r>
              <a:rPr lang="en-US" sz="2400" dirty="0"/>
              <a:t> prejudice, discrimination, and bias can be observed in the </a:t>
            </a:r>
            <a:r>
              <a:rPr lang="en-US" sz="2400" u="sng" dirty="0"/>
              <a:t>absence of intention </a:t>
            </a:r>
            <a:r>
              <a:rPr lang="en-US" sz="2400" dirty="0"/>
              <a:t>to discriminate. ( examples medical literature )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anose="05000000000000000000" pitchFamily="2" charset="2"/>
              <a:buChar char="à"/>
            </a:pPr>
            <a:r>
              <a:rPr lang="en-US" sz="2400" dirty="0"/>
              <a:t>Implicit attitudes more frequent non-verbal behavior 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pPr lvl="1"/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6F6830-2B23-4136-95EF-0F8D2B81BE94}"/>
              </a:ext>
            </a:extLst>
          </p:cNvPr>
          <p:cNvSpPr txBox="1"/>
          <p:nvPr/>
        </p:nvSpPr>
        <p:spPr>
          <a:xfrm>
            <a:off x="4826644" y="6412375"/>
            <a:ext cx="72110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Sabin et al. Physicians’ Implicit and Explicit Attitudes About Race by MD Race, Ethnicity, and Gender JHCPU. 2009; 20(3): 896–913</a:t>
            </a:r>
          </a:p>
          <a:p>
            <a:r>
              <a:rPr lang="en-US" sz="800" dirty="0"/>
              <a:t>Sabin et al.  The Influence of Implicit Bias on Treatment Recommendations for 4 Common Pediatric Conditions. American Journal of Public Health |  2012, Vol 102, No. 5</a:t>
            </a:r>
          </a:p>
        </p:txBody>
      </p:sp>
    </p:spTree>
    <p:extLst>
      <p:ext uri="{BB962C8B-B14F-4D97-AF65-F5344CB8AC3E}">
        <p14:creationId xmlns:p14="http://schemas.microsoft.com/office/powerpoint/2010/main" val="313856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6"/>
              </a:gs>
              <a:gs pos="25000">
                <a:schemeClr val="accent6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74ABAA-24CA-4263-A2BC-14AA043F8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Anesthesia &amp; implicit bias ?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436EF-5816-441C-84CE-CD657E9E9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2534856"/>
            <a:ext cx="9833548" cy="32520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</a:rPr>
              <a:t> </a:t>
            </a:r>
          </a:p>
          <a:p>
            <a:r>
              <a:rPr lang="en-US" sz="2400" dirty="0">
                <a:solidFill>
                  <a:srgbClr val="000000"/>
                </a:solidFill>
              </a:rPr>
              <a:t>Non verbal interaction with patients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Don’t have immediate feedback from patients (prophylactic </a:t>
            </a:r>
            <a:r>
              <a:rPr lang="en-US" sz="2400" dirty="0" err="1">
                <a:solidFill>
                  <a:srgbClr val="000000"/>
                </a:solidFill>
              </a:rPr>
              <a:t>tx</a:t>
            </a:r>
            <a:r>
              <a:rPr lang="en-US" sz="2400" dirty="0">
                <a:solidFill>
                  <a:srgbClr val="000000"/>
                </a:solidFill>
              </a:rPr>
              <a:t> PONV, Pain)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 </a:t>
            </a:r>
          </a:p>
          <a:p>
            <a:r>
              <a:rPr lang="en-US" sz="2400" dirty="0">
                <a:solidFill>
                  <a:srgbClr val="000000"/>
                </a:solidFill>
              </a:rPr>
              <a:t>Quick decisions based limited number of variables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pPr lvl="1"/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468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"/>
        <a:cs typeface="msgothic"/>
      </a:majorFont>
      <a:minorFont>
        <a:latin typeface="Times New Roman"/>
        <a:ea typeface=""/>
        <a:cs typeface="ms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anose="05000000000000000000" pitchFamily="2" charset="2"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effectLst/>
            <a:latin typeface="Times New Roman" panose="02020603050405020304" pitchFamily="18" charset="0"/>
            <a:cs typeface="ms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anose="05000000000000000000" pitchFamily="2" charset="2"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effectLst/>
            <a:latin typeface="Times New Roman" panose="02020603050405020304" pitchFamily="18" charset="0"/>
            <a:cs typeface="ms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1720</Words>
  <Application>Microsoft Office PowerPoint</Application>
  <PresentationFormat>Widescreen</PresentationFormat>
  <Paragraphs>268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1_Office Theme</vt:lpstr>
      <vt:lpstr>Equity, Diversity and Inclusion &amp; perioperative outcomes</vt:lpstr>
      <vt:lpstr>PowerPoint Presentation</vt:lpstr>
      <vt:lpstr>Objectives</vt:lpstr>
      <vt:lpstr>Outline</vt:lpstr>
      <vt:lpstr>Should we care about diversity?  </vt:lpstr>
      <vt:lpstr>  Paradigm  </vt:lpstr>
      <vt:lpstr>anesthesiologists &amp; Diversity (equity and Inclusion)</vt:lpstr>
      <vt:lpstr>Implicit Bias &amp; medical care</vt:lpstr>
      <vt:lpstr>Anesthesia &amp; implicit bias ?   </vt:lpstr>
      <vt:lpstr>Disparities in Anesthesia care example 1.</vt:lpstr>
      <vt:lpstr>What are Social determinants of health</vt:lpstr>
      <vt:lpstr>SDOH</vt:lpstr>
      <vt:lpstr>Poverty </vt:lpstr>
      <vt:lpstr>Poverty poverty line—for an individual was $12,784 yr</vt:lpstr>
      <vt:lpstr>Poverty: Percent of US children &lt;17 years living in poverty </vt:lpstr>
      <vt:lpstr>Demographic changes in the U.S</vt:lpstr>
      <vt:lpstr>Disparities in anesthesia care example 2.</vt:lpstr>
      <vt:lpstr>2017 Demographic characteristics of uninsured in the United States</vt:lpstr>
      <vt:lpstr>Insurance coverage by demographic characteristics </vt:lpstr>
      <vt:lpstr>Disparities in Anesthesia care example 3.</vt:lpstr>
      <vt:lpstr>Refugees and immigrants: </vt:lpstr>
      <vt:lpstr>Immigrants and refugees Limited English Proficiency (LEP) Health literacy </vt:lpstr>
      <vt:lpstr>Disparities in anesthesia care example 4.  Postoperative Pain Management in Children, Parental English Proficiency, and Access to Interpretation (Jimenez et al)</vt:lpstr>
      <vt:lpstr>EDI Research and Quality Improvement  </vt:lpstr>
      <vt:lpstr>Quality improvement (QI) approaches are appealing for addressing disparities  </vt:lpstr>
      <vt:lpstr>PowerPoint Presentation</vt:lpstr>
      <vt:lpstr> QI interventions may not improve disparities   </vt:lpstr>
      <vt:lpstr>Addressing Disparities example 5.  Reduction of Peripartum Racial and Ethnic Disparities-A Conceptual Framework and Maternal Safety Consensus Bundle. (Council on Patient Safety in Women’s Health Care-Toledo P) </vt:lpstr>
      <vt:lpstr>Disparities Research  especial consideration</vt:lpstr>
      <vt:lpstr>Disparities Research  difficulties</vt:lpstr>
      <vt:lpstr>Recommendations from the National Institute on Minority Health and Health Disparities (NIMHD) </vt:lpstr>
      <vt:lpstr>Summary</vt:lpstr>
      <vt:lpstr>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Equity, Diversity and Inclusion &amp; perioperative outcomes</dc:title>
  <dc:creator>Jimenez, Nathalia</dc:creator>
  <cp:lastModifiedBy>Jimenez, Nathalia</cp:lastModifiedBy>
  <cp:revision>12</cp:revision>
  <dcterms:created xsi:type="dcterms:W3CDTF">2020-09-30T22:09:48Z</dcterms:created>
  <dcterms:modified xsi:type="dcterms:W3CDTF">2020-10-01T19:07:03Z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46da4d3-ba20-4986-879c-49e262eff745_Enabled">
    <vt:lpwstr>true</vt:lpwstr>
  </property>
  <property fmtid="{D5CDD505-2E9C-101B-9397-08002B2CF9AE}" pid="3" name="MSIP_Label_046da4d3-ba20-4986-879c-49e262eff745_SetDate">
    <vt:lpwstr>2020-09-30T22:23:38Z</vt:lpwstr>
  </property>
  <property fmtid="{D5CDD505-2E9C-101B-9397-08002B2CF9AE}" pid="4" name="MSIP_Label_046da4d3-ba20-4986-879c-49e262eff745_Method">
    <vt:lpwstr>Standard</vt:lpwstr>
  </property>
  <property fmtid="{D5CDD505-2E9C-101B-9397-08002B2CF9AE}" pid="5" name="MSIP_Label_046da4d3-ba20-4986-879c-49e262eff745_Name">
    <vt:lpwstr>Internal</vt:lpwstr>
  </property>
  <property fmtid="{D5CDD505-2E9C-101B-9397-08002B2CF9AE}" pid="6" name="MSIP_Label_046da4d3-ba20-4986-879c-49e262eff745_SiteId">
    <vt:lpwstr>9f693e63-5e9e-4ced-98a4-8ab28f9d0c2d</vt:lpwstr>
  </property>
  <property fmtid="{D5CDD505-2E9C-101B-9397-08002B2CF9AE}" pid="7" name="MSIP_Label_046da4d3-ba20-4986-879c-49e262eff745_ActionId">
    <vt:lpwstr>ba1f66c4-306e-477a-92ff-1342d8fc1111</vt:lpwstr>
  </property>
  <property fmtid="{D5CDD505-2E9C-101B-9397-08002B2CF9AE}" pid="8" name="MSIP_Label_046da4d3-ba20-4986-879c-49e262eff745_ContentBits">
    <vt:lpwstr>0</vt:lpwstr>
  </property>
</Properties>
</file>