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822" r:id="rId2"/>
    <p:sldId id="679" r:id="rId3"/>
    <p:sldId id="847" r:id="rId4"/>
    <p:sldId id="937" r:id="rId5"/>
    <p:sldId id="887" r:id="rId6"/>
    <p:sldId id="892" r:id="rId7"/>
    <p:sldId id="897" r:id="rId8"/>
    <p:sldId id="891" r:id="rId9"/>
    <p:sldId id="893" r:id="rId10"/>
    <p:sldId id="894" r:id="rId11"/>
    <p:sldId id="898" r:id="rId12"/>
    <p:sldId id="900" r:id="rId13"/>
    <p:sldId id="899" r:id="rId14"/>
    <p:sldId id="901" r:id="rId15"/>
    <p:sldId id="902" r:id="rId16"/>
    <p:sldId id="935" r:id="rId17"/>
    <p:sldId id="936" r:id="rId18"/>
    <p:sldId id="837" r:id="rId19"/>
  </p:sldIdLst>
  <p:sldSz cx="12192000" cy="6858000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416" userDrawn="1">
          <p15:clr>
            <a:srgbClr val="A4A3A4"/>
          </p15:clr>
        </p15:guide>
        <p15:guide id="3" orient="horz" pos="14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B0F0"/>
    <a:srgbClr val="92D050"/>
    <a:srgbClr val="B7DDE1"/>
    <a:srgbClr val="7FC8FA"/>
    <a:srgbClr val="FFA616"/>
    <a:srgbClr val="0E284B"/>
    <a:srgbClr val="001642"/>
    <a:srgbClr val="333399"/>
    <a:srgbClr val="016A3A"/>
    <a:srgbClr val="BD38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2" autoAdjust="0"/>
    <p:restoredTop sz="88430" autoAdjust="0"/>
  </p:normalViewPr>
  <p:slideViewPr>
    <p:cSldViewPr snapToObjects="1" showGuides="1">
      <p:cViewPr varScale="1">
        <p:scale>
          <a:sx n="86" d="100"/>
          <a:sy n="86" d="100"/>
        </p:scale>
        <p:origin x="45" y="165"/>
      </p:cViewPr>
      <p:guideLst>
        <p:guide pos="4416"/>
        <p:guide orient="horz" pos="14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notesViewPr>
    <p:cSldViewPr snapToObjects="1" showGuides="1">
      <p:cViewPr varScale="1">
        <p:scale>
          <a:sx n="85" d="100"/>
          <a:sy n="85" d="100"/>
        </p:scale>
        <p:origin x="2298" y="108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2329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3" tIns="45382" rIns="90763" bIns="45382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747" y="0"/>
            <a:ext cx="3012329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3" tIns="45382" rIns="90763" bIns="45382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3957"/>
            <a:ext cx="3012329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3" tIns="45382" rIns="90763" bIns="45382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747" y="8773957"/>
            <a:ext cx="3012329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3" tIns="45382" rIns="90763" bIns="45382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/>
            </a:lvl1pPr>
          </a:lstStyle>
          <a:p>
            <a:fld id="{7C1994C7-E747-4F6C-8E7F-88DAEB129A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004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2329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3" tIns="45382" rIns="90763" bIns="45382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747" y="0"/>
            <a:ext cx="3012329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3" tIns="45382" rIns="90763" bIns="45382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96875" y="692150"/>
            <a:ext cx="61563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6992" y="4387767"/>
            <a:ext cx="5096092" cy="4155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3957"/>
            <a:ext cx="3012329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3" tIns="45382" rIns="90763" bIns="45382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747" y="8773957"/>
            <a:ext cx="3012329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3" tIns="45382" rIns="90763" bIns="45382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/>
            </a:lvl1pPr>
          </a:lstStyle>
          <a:p>
            <a:fld id="{47A63D42-C47A-45C5-B616-715CC7CBDE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209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B9406-C7B8-47F5-BEA0-26A7F56244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10972800" cy="646317"/>
          </a:xfrm>
        </p:spPr>
        <p:txBody>
          <a:bodyPr anchor="t"/>
          <a:lstStyle>
            <a:lvl1pPr algn="l">
              <a:defRPr sz="36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Line 39">
            <a:extLst>
              <a:ext uri="{FF2B5EF4-FFF2-40B4-BE49-F238E27FC236}">
                <a16:creationId xmlns:a16="http://schemas.microsoft.com/office/drawing/2014/main" id="{FE055A90-BB08-4078-911A-83E55D6148C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0" y="6248400"/>
            <a:ext cx="67056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D645B7-5B24-4B50-B02F-AFF13EEE72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00" y="5906085"/>
            <a:ext cx="4165600" cy="72331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569471D-3B37-4227-AB75-FC96AF21876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1" y="4648200"/>
            <a:ext cx="10972799" cy="152400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2625" indent="0">
              <a:buNone/>
              <a:defRPr/>
            </a:lvl3pPr>
            <a:lvl4pPr marL="1027112" indent="0">
              <a:buNone/>
              <a:defRPr/>
            </a:lvl4pPr>
          </a:lstStyle>
          <a:p>
            <a:pPr lvl="0"/>
            <a:r>
              <a:rPr lang="en-US" dirty="0"/>
              <a:t>First Last Name, MD, PhD</a:t>
            </a:r>
            <a:br>
              <a:rPr lang="en-US" dirty="0"/>
            </a:br>
            <a:r>
              <a:rPr lang="en-US" dirty="0"/>
              <a:t>Position/Title</a:t>
            </a:r>
            <a:br>
              <a:rPr lang="en-US" dirty="0"/>
            </a:br>
            <a:r>
              <a:rPr lang="en-US" dirty="0"/>
              <a:t>Department</a:t>
            </a:r>
            <a:br>
              <a:rPr lang="en-US" dirty="0"/>
            </a:br>
            <a:r>
              <a:rPr lang="en-US" dirty="0"/>
              <a:t>Institution</a:t>
            </a:r>
          </a:p>
        </p:txBody>
      </p:sp>
    </p:spTree>
    <p:extLst>
      <p:ext uri="{BB962C8B-B14F-4D97-AF65-F5344CB8AC3E}">
        <p14:creationId xmlns:p14="http://schemas.microsoft.com/office/powerpoint/2010/main" val="278331921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Line 39">
            <a:extLst>
              <a:ext uri="{FF2B5EF4-FFF2-40B4-BE49-F238E27FC236}">
                <a16:creationId xmlns:a16="http://schemas.microsoft.com/office/drawing/2014/main" id="{CECA6D0B-F196-46BC-A9F5-6D6317787A4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0" y="6502120"/>
            <a:ext cx="8432801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9124656" y="6298640"/>
            <a:ext cx="2442213" cy="406961"/>
            <a:chOff x="5562600" y="5943600"/>
            <a:chExt cx="3127014" cy="69476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8E11358-3C37-4145-B3E5-8D9540B113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5943600"/>
              <a:ext cx="698137" cy="69476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336939" y="6084422"/>
              <a:ext cx="2352675" cy="409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0744350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9617" y="1265238"/>
            <a:ext cx="615525" cy="4946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5567" y="1265238"/>
            <a:ext cx="8070851" cy="4946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Line 39">
            <a:extLst>
              <a:ext uri="{FF2B5EF4-FFF2-40B4-BE49-F238E27FC236}">
                <a16:creationId xmlns:a16="http://schemas.microsoft.com/office/drawing/2014/main" id="{CECA6D0B-F196-46BC-A9F5-6D6317787A4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0" y="6248400"/>
            <a:ext cx="8432801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9124656" y="6044920"/>
            <a:ext cx="2442213" cy="406961"/>
            <a:chOff x="5562600" y="5943600"/>
            <a:chExt cx="3127014" cy="69476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8E11358-3C37-4145-B3E5-8D9540B113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5943600"/>
              <a:ext cx="698137" cy="69476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336939" y="6084422"/>
              <a:ext cx="2352675" cy="409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4566725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667" y="1215108"/>
            <a:ext cx="10993967" cy="5232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35567" y="2176463"/>
            <a:ext cx="9652000" cy="40354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8" name="Line 39">
            <a:extLst>
              <a:ext uri="{FF2B5EF4-FFF2-40B4-BE49-F238E27FC236}">
                <a16:creationId xmlns:a16="http://schemas.microsoft.com/office/drawing/2014/main" id="{CECA6D0B-F196-46BC-A9F5-6D6317787A4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0" y="6502120"/>
            <a:ext cx="8432801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9124656" y="6298640"/>
            <a:ext cx="2442213" cy="406961"/>
            <a:chOff x="5562600" y="5943600"/>
            <a:chExt cx="3127014" cy="69476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8E11358-3C37-4145-B3E5-8D9540B113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5943600"/>
              <a:ext cx="698137" cy="69476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336939" y="6084422"/>
              <a:ext cx="2352675" cy="409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574485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667" y="228600"/>
            <a:ext cx="10993967" cy="523206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35567" y="993776"/>
            <a:ext cx="4724400" cy="4035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167" y="993776"/>
            <a:ext cx="4724400" cy="4035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Line 39">
            <a:extLst>
              <a:ext uri="{FF2B5EF4-FFF2-40B4-BE49-F238E27FC236}">
                <a16:creationId xmlns:a16="http://schemas.microsoft.com/office/drawing/2014/main" id="{CECA6D0B-F196-46BC-A9F5-6D6317787A4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0" y="6502120"/>
            <a:ext cx="8432801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9124656" y="6298640"/>
            <a:ext cx="2442213" cy="406961"/>
            <a:chOff x="5562600" y="5943600"/>
            <a:chExt cx="3127014" cy="69476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8E11358-3C37-4145-B3E5-8D9540B113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5943600"/>
              <a:ext cx="698137" cy="69476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336939" y="6084422"/>
              <a:ext cx="2352675" cy="409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461423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37796"/>
            <a:ext cx="10972801" cy="523206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219200"/>
            <a:ext cx="10972799" cy="4953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Line 39">
            <a:extLst>
              <a:ext uri="{FF2B5EF4-FFF2-40B4-BE49-F238E27FC236}">
                <a16:creationId xmlns:a16="http://schemas.microsoft.com/office/drawing/2014/main" id="{CECA6D0B-F196-46BC-A9F5-6D6317787A4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0" y="6528080"/>
            <a:ext cx="8686800" cy="2317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9525000" y="6324601"/>
            <a:ext cx="2041869" cy="406961"/>
            <a:chOff x="5562600" y="5943600"/>
            <a:chExt cx="3127014" cy="69476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8E11358-3C37-4145-B3E5-8D9540B113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5943600"/>
              <a:ext cx="698137" cy="69476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336939" y="6084422"/>
              <a:ext cx="2352675" cy="409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8115953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70787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Line 39">
            <a:extLst>
              <a:ext uri="{FF2B5EF4-FFF2-40B4-BE49-F238E27FC236}">
                <a16:creationId xmlns:a16="http://schemas.microsoft.com/office/drawing/2014/main" id="{0A66AB9A-E3FE-484D-915B-FD5B8826DB0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0" y="6528080"/>
            <a:ext cx="8686800" cy="2317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C18F639-7E27-4F98-BAD6-5B4D133E5C1B}"/>
              </a:ext>
            </a:extLst>
          </p:cNvPr>
          <p:cNvGrpSpPr/>
          <p:nvPr userDrawn="1"/>
        </p:nvGrpSpPr>
        <p:grpSpPr>
          <a:xfrm>
            <a:off x="9525000" y="6324601"/>
            <a:ext cx="2041869" cy="406961"/>
            <a:chOff x="5562600" y="5943600"/>
            <a:chExt cx="3127014" cy="69476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23FFD95-BD52-4CF7-AF42-C89D030E2A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5943600"/>
              <a:ext cx="698137" cy="69476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908D3A8-CC8C-4F96-9774-D584E3BAF5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336939" y="6084422"/>
              <a:ext cx="2352675" cy="409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680928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30869"/>
            <a:ext cx="10972800" cy="523206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5567" y="2176463"/>
            <a:ext cx="4724400" cy="4035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167" y="2176463"/>
            <a:ext cx="4724400" cy="4035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Line 39">
            <a:extLst>
              <a:ext uri="{FF2B5EF4-FFF2-40B4-BE49-F238E27FC236}">
                <a16:creationId xmlns:a16="http://schemas.microsoft.com/office/drawing/2014/main" id="{F5EDCD59-152A-43C3-AD83-98D45855C4F2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0" y="6528080"/>
            <a:ext cx="8686800" cy="2317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E85191-0685-4736-9836-45B3E66B6E54}"/>
              </a:ext>
            </a:extLst>
          </p:cNvPr>
          <p:cNvGrpSpPr/>
          <p:nvPr userDrawn="1"/>
        </p:nvGrpSpPr>
        <p:grpSpPr>
          <a:xfrm>
            <a:off x="9525000" y="6324601"/>
            <a:ext cx="2041869" cy="406961"/>
            <a:chOff x="5562600" y="5943600"/>
            <a:chExt cx="3127014" cy="69476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27809E8-23B4-4F1D-9D26-ABBD00CC15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5943600"/>
              <a:ext cx="698137" cy="69476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0DA6700-BB7E-4595-955A-393979240E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336939" y="6084422"/>
              <a:ext cx="2352675" cy="409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96805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35" y="304800"/>
            <a:ext cx="10972800" cy="523206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971550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6113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97155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61131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Line 39">
            <a:extLst>
              <a:ext uri="{FF2B5EF4-FFF2-40B4-BE49-F238E27FC236}">
                <a16:creationId xmlns:a16="http://schemas.microsoft.com/office/drawing/2014/main" id="{1493512F-0B96-4080-A21A-1020CABFE69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0" y="6528080"/>
            <a:ext cx="8686800" cy="2317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2218C2A-4DEC-4AF9-95D9-4367534747D3}"/>
              </a:ext>
            </a:extLst>
          </p:cNvPr>
          <p:cNvGrpSpPr/>
          <p:nvPr userDrawn="1"/>
        </p:nvGrpSpPr>
        <p:grpSpPr>
          <a:xfrm>
            <a:off x="9525000" y="6324601"/>
            <a:ext cx="2041869" cy="406961"/>
            <a:chOff x="5562600" y="5943600"/>
            <a:chExt cx="3127014" cy="694765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1A9EB9D-0AB2-4ED1-BE7F-653FB75EEA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5943600"/>
              <a:ext cx="698137" cy="69476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C01B921-BEAA-4BE3-9202-AE321C873F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336939" y="6084422"/>
              <a:ext cx="2352675" cy="409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325664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30869"/>
            <a:ext cx="10972800" cy="523206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Line 39">
            <a:extLst>
              <a:ext uri="{FF2B5EF4-FFF2-40B4-BE49-F238E27FC236}">
                <a16:creationId xmlns:a16="http://schemas.microsoft.com/office/drawing/2014/main" id="{2633E626-3D8D-428E-A1E2-94964C273E0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0" y="6528080"/>
            <a:ext cx="8686800" cy="2317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F5B4122-B625-46B2-87F0-84089613158A}"/>
              </a:ext>
            </a:extLst>
          </p:cNvPr>
          <p:cNvGrpSpPr/>
          <p:nvPr userDrawn="1"/>
        </p:nvGrpSpPr>
        <p:grpSpPr>
          <a:xfrm>
            <a:off x="9525000" y="6324601"/>
            <a:ext cx="2041869" cy="406961"/>
            <a:chOff x="5562600" y="5943600"/>
            <a:chExt cx="3127014" cy="69476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DD39AC9-7F24-4EE6-8486-45B2AC384E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5943600"/>
              <a:ext cx="698137" cy="69476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E9A2B4D-2BD2-4A64-9F97-31EFED92B6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336939" y="6084422"/>
              <a:ext cx="2352675" cy="409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556527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39">
            <a:extLst>
              <a:ext uri="{FF2B5EF4-FFF2-40B4-BE49-F238E27FC236}">
                <a16:creationId xmlns:a16="http://schemas.microsoft.com/office/drawing/2014/main" id="{1943936E-F7ED-41F5-ACCB-99C3355E983B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0" y="6528080"/>
            <a:ext cx="8686800" cy="2317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1C0B40B-864F-4E45-AAAC-9F7AB621E482}"/>
              </a:ext>
            </a:extLst>
          </p:cNvPr>
          <p:cNvGrpSpPr/>
          <p:nvPr userDrawn="1"/>
        </p:nvGrpSpPr>
        <p:grpSpPr>
          <a:xfrm>
            <a:off x="9525000" y="6324601"/>
            <a:ext cx="2041869" cy="406961"/>
            <a:chOff x="5562600" y="5943600"/>
            <a:chExt cx="3127014" cy="69476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91AD315-88BE-49CD-BA95-9A1BC700DB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5943600"/>
              <a:ext cx="698137" cy="69476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E54ED2B-98A5-4F33-9197-A60E183E69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336939" y="6084422"/>
              <a:ext cx="2352675" cy="409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4500388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035005"/>
            <a:ext cx="4011084" cy="40009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Line 39">
            <a:extLst>
              <a:ext uri="{FF2B5EF4-FFF2-40B4-BE49-F238E27FC236}">
                <a16:creationId xmlns:a16="http://schemas.microsoft.com/office/drawing/2014/main" id="{3DD9B698-415B-4A99-8CAD-84F9FC46D9E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0" y="6528080"/>
            <a:ext cx="8686800" cy="2317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E479AED-CBE8-4C91-AF7B-B5D073F1E469}"/>
              </a:ext>
            </a:extLst>
          </p:cNvPr>
          <p:cNvGrpSpPr/>
          <p:nvPr userDrawn="1"/>
        </p:nvGrpSpPr>
        <p:grpSpPr>
          <a:xfrm>
            <a:off x="9525000" y="6324601"/>
            <a:ext cx="2041869" cy="406961"/>
            <a:chOff x="5562600" y="5943600"/>
            <a:chExt cx="3127014" cy="69476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08B8F7A-2D17-4CD9-978E-B8EC4C064E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5943600"/>
              <a:ext cx="698137" cy="69476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DC97A47-2386-4A55-8087-5CFAA7E684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336939" y="6084422"/>
              <a:ext cx="2352675" cy="409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1534079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967243"/>
            <a:ext cx="7315200" cy="40009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Line 39">
            <a:extLst>
              <a:ext uri="{FF2B5EF4-FFF2-40B4-BE49-F238E27FC236}">
                <a16:creationId xmlns:a16="http://schemas.microsoft.com/office/drawing/2014/main" id="{7F4B8D82-5B8B-481F-854A-D924B003390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0" y="6528080"/>
            <a:ext cx="8686800" cy="2317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2D3AC06-B774-43F4-B20C-AEE2388DD502}"/>
              </a:ext>
            </a:extLst>
          </p:cNvPr>
          <p:cNvGrpSpPr/>
          <p:nvPr userDrawn="1"/>
        </p:nvGrpSpPr>
        <p:grpSpPr>
          <a:xfrm>
            <a:off x="9525000" y="6324601"/>
            <a:ext cx="2041869" cy="406961"/>
            <a:chOff x="5562600" y="5943600"/>
            <a:chExt cx="3127014" cy="69476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1CC4CC2-58B1-4F01-9EF8-3AD0C4073C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5943600"/>
              <a:ext cx="698137" cy="69476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E1DD1F5-A154-4C33-81B4-C1B087A028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336939" y="6084422"/>
              <a:ext cx="2352675" cy="409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461316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09600" y="330869"/>
            <a:ext cx="10972800" cy="52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09600" y="1219201"/>
            <a:ext cx="10972800" cy="4992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</p:sldLayoutIdLst>
  <p:transition spd="med"/>
  <p:txStyles>
    <p:titleStyle>
      <a:lvl1pPr algn="l" rtl="0" eaLnBrk="0" fontAlgn="base" hangingPunct="0">
        <a:spcBef>
          <a:spcPct val="30000"/>
        </a:spcBef>
        <a:spcAft>
          <a:spcPct val="0"/>
        </a:spcAft>
        <a:defRPr sz="2800">
          <a:solidFill>
            <a:srgbClr val="002060"/>
          </a:solidFill>
          <a:latin typeface="Calibri" panose="020F0502020204030204" pitchFamily="34" charset="0"/>
          <a:ea typeface="ＭＳ Ｐゴシック" charset="0"/>
          <a:cs typeface="Calibri" panose="020F0502020204030204" pitchFamily="34" charset="0"/>
        </a:defRPr>
      </a:lvl1pPr>
      <a:lvl2pPr algn="l" rtl="0" eaLnBrk="0" fontAlgn="base" hangingPunct="0">
        <a:spcBef>
          <a:spcPct val="30000"/>
        </a:spcBef>
        <a:spcAft>
          <a:spcPct val="0"/>
        </a:spcAft>
        <a:defRPr sz="25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30000"/>
        </a:spcBef>
        <a:spcAft>
          <a:spcPct val="0"/>
        </a:spcAft>
        <a:defRPr sz="25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30000"/>
        </a:spcBef>
        <a:spcAft>
          <a:spcPct val="0"/>
        </a:spcAft>
        <a:defRPr sz="25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30000"/>
        </a:spcBef>
        <a:spcAft>
          <a:spcPct val="0"/>
        </a:spcAft>
        <a:defRPr sz="25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30000"/>
        </a:spcBef>
        <a:spcAft>
          <a:spcPct val="0"/>
        </a:spcAft>
        <a:defRPr sz="25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30000"/>
        </a:spcBef>
        <a:spcAft>
          <a:spcPct val="0"/>
        </a:spcAft>
        <a:defRPr sz="25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30000"/>
        </a:spcBef>
        <a:spcAft>
          <a:spcPct val="0"/>
        </a:spcAft>
        <a:defRPr sz="25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30000"/>
        </a:spcBef>
        <a:spcAft>
          <a:spcPct val="0"/>
        </a:spcAft>
        <a:defRPr sz="2500">
          <a:solidFill>
            <a:schemeClr val="tx2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50000"/>
        </a:spcBef>
        <a:spcAft>
          <a:spcPct val="0"/>
        </a:spcAft>
        <a:buClr>
          <a:srgbClr val="002060"/>
        </a:buClr>
        <a:buSzPct val="100000"/>
        <a:buFont typeface="Arial" pitchFamily="34" charset="0"/>
        <a:buChar char="•"/>
        <a:defRPr sz="2200">
          <a:solidFill>
            <a:srgbClr val="002060"/>
          </a:solidFill>
          <a:latin typeface="Calibri" panose="020F0502020204030204" pitchFamily="34" charset="0"/>
          <a:ea typeface="ＭＳ Ｐゴシック" charset="0"/>
          <a:cs typeface="Calibri" panose="020F0502020204030204" pitchFamily="34" charset="0"/>
        </a:defRPr>
      </a:lvl1pPr>
      <a:lvl2pPr marL="568325" indent="-225425" algn="l" rtl="0" eaLnBrk="0" fontAlgn="base" hangingPunct="0">
        <a:spcBef>
          <a:spcPct val="25000"/>
        </a:spcBef>
        <a:spcAft>
          <a:spcPct val="0"/>
        </a:spcAft>
        <a:buClr>
          <a:srgbClr val="002060"/>
        </a:buClr>
        <a:buSzPct val="100000"/>
        <a:buFont typeface="Arial" pitchFamily="34" charset="0"/>
        <a:buChar char="–"/>
        <a:defRPr>
          <a:solidFill>
            <a:srgbClr val="002060"/>
          </a:solidFill>
          <a:latin typeface="Calibri" panose="020F0502020204030204" pitchFamily="34" charset="0"/>
          <a:ea typeface="ＭＳ Ｐゴシック" charset="-128"/>
          <a:cs typeface="Calibri" panose="020F0502020204030204" pitchFamily="34" charset="0"/>
        </a:defRPr>
      </a:lvl2pPr>
      <a:lvl3pPr marL="863600" indent="-180975" algn="l" rtl="0" eaLnBrk="0" fontAlgn="base" hangingPunct="0">
        <a:spcBef>
          <a:spcPct val="25000"/>
        </a:spcBef>
        <a:spcAft>
          <a:spcPct val="0"/>
        </a:spcAft>
        <a:buClr>
          <a:srgbClr val="002060"/>
        </a:buClr>
        <a:buSzPct val="100000"/>
        <a:buChar char="–"/>
        <a:defRPr>
          <a:solidFill>
            <a:srgbClr val="002060"/>
          </a:solidFill>
          <a:latin typeface="Calibri" panose="020F0502020204030204" pitchFamily="34" charset="0"/>
          <a:ea typeface="ＭＳ Ｐゴシック" charset="-128"/>
          <a:cs typeface="Calibri" panose="020F0502020204030204" pitchFamily="34" charset="0"/>
        </a:defRPr>
      </a:lvl3pPr>
      <a:lvl4pPr marL="1206500" indent="-179388" algn="l" rtl="0" eaLnBrk="0" fontAlgn="base" hangingPunct="0">
        <a:spcBef>
          <a:spcPct val="25000"/>
        </a:spcBef>
        <a:spcAft>
          <a:spcPct val="0"/>
        </a:spcAft>
        <a:buClr>
          <a:srgbClr val="002060"/>
        </a:buClr>
        <a:buSzPct val="100000"/>
        <a:buFont typeface="Arial" pitchFamily="34" charset="0"/>
        <a:buChar char="–"/>
        <a:defRPr>
          <a:solidFill>
            <a:srgbClr val="002060"/>
          </a:solidFill>
          <a:latin typeface="Calibri" panose="020F0502020204030204" pitchFamily="34" charset="0"/>
          <a:ea typeface="ＭＳ Ｐゴシック" charset="-128"/>
          <a:cs typeface="Calibri" panose="020F0502020204030204" pitchFamily="34" charset="0"/>
        </a:defRPr>
      </a:lvl4pPr>
      <a:lvl5pPr marL="1598613" indent="-223838" algn="l" rtl="0" eaLnBrk="0" fontAlgn="base" hangingPunct="0">
        <a:spcBef>
          <a:spcPct val="25000"/>
        </a:spcBef>
        <a:spcAft>
          <a:spcPct val="0"/>
        </a:spcAft>
        <a:buClr>
          <a:schemeClr val="bg2"/>
        </a:buClr>
        <a:buSzPct val="120000"/>
        <a:buFont typeface="Arial" pitchFamily="34" charset="0"/>
        <a:defRPr sz="2000">
          <a:solidFill>
            <a:srgbClr val="002060"/>
          </a:solidFill>
          <a:latin typeface="Calibri" panose="020F0502020204030204" pitchFamily="34" charset="0"/>
          <a:ea typeface="ＭＳ Ｐゴシック" charset="-128"/>
          <a:cs typeface="Calibri" panose="020F0502020204030204" pitchFamily="34" charset="0"/>
        </a:defRPr>
      </a:lvl5pPr>
      <a:lvl6pPr marL="2055813" indent="-223838" algn="l" rtl="0" fontAlgn="base">
        <a:spcBef>
          <a:spcPct val="25000"/>
        </a:spcBef>
        <a:spcAft>
          <a:spcPct val="0"/>
        </a:spcAft>
        <a:buClr>
          <a:schemeClr val="bg2"/>
        </a:buClr>
        <a:buSzPct val="120000"/>
        <a:buFont typeface="Arial" charset="0"/>
        <a:defRPr sz="2000">
          <a:solidFill>
            <a:schemeClr val="tx2"/>
          </a:solidFill>
          <a:latin typeface="+mn-lt"/>
        </a:defRPr>
      </a:lvl6pPr>
      <a:lvl7pPr marL="2513013" indent="-223838" algn="l" rtl="0" fontAlgn="base">
        <a:spcBef>
          <a:spcPct val="25000"/>
        </a:spcBef>
        <a:spcAft>
          <a:spcPct val="0"/>
        </a:spcAft>
        <a:buClr>
          <a:schemeClr val="bg2"/>
        </a:buClr>
        <a:buSzPct val="120000"/>
        <a:buFont typeface="Arial" charset="0"/>
        <a:defRPr sz="2000">
          <a:solidFill>
            <a:schemeClr val="tx2"/>
          </a:solidFill>
          <a:latin typeface="+mn-lt"/>
        </a:defRPr>
      </a:lvl7pPr>
      <a:lvl8pPr marL="2970213" indent="-223838" algn="l" rtl="0" fontAlgn="base">
        <a:spcBef>
          <a:spcPct val="25000"/>
        </a:spcBef>
        <a:spcAft>
          <a:spcPct val="0"/>
        </a:spcAft>
        <a:buClr>
          <a:schemeClr val="bg2"/>
        </a:buClr>
        <a:buSzPct val="120000"/>
        <a:buFont typeface="Arial" charset="0"/>
        <a:defRPr sz="2000">
          <a:solidFill>
            <a:schemeClr val="tx2"/>
          </a:solidFill>
          <a:latin typeface="+mn-lt"/>
        </a:defRPr>
      </a:lvl8pPr>
      <a:lvl9pPr marL="3427413" indent="-223838" algn="l" rtl="0" fontAlgn="base">
        <a:spcBef>
          <a:spcPct val="25000"/>
        </a:spcBef>
        <a:spcAft>
          <a:spcPct val="0"/>
        </a:spcAft>
        <a:buClr>
          <a:schemeClr val="bg2"/>
        </a:buClr>
        <a:buSzPct val="120000"/>
        <a:buFont typeface="Arial" charset="0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79393-C2F8-494D-ADF0-57772E79A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057401"/>
            <a:ext cx="8229600" cy="2985419"/>
          </a:xfrm>
        </p:spPr>
        <p:txBody>
          <a:bodyPr/>
          <a:lstStyle/>
          <a:p>
            <a:pPr algn="ctr"/>
            <a:r>
              <a:rPr lang="en-US" sz="4000" dirty="0"/>
              <a:t>MPOG 2020 Virtual Annual Retreat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r>
              <a:rPr lang="en-US" sz="1800" dirty="0"/>
              <a:t>Sachin Kheterpal</a:t>
            </a:r>
            <a:br>
              <a:rPr lang="en-US" sz="1800" dirty="0"/>
            </a:br>
            <a:r>
              <a:rPr lang="en-US" sz="1800" dirty="0"/>
              <a:t>October 2, 2020</a:t>
            </a:r>
            <a:br>
              <a:rPr lang="en-US" sz="18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3508689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7E8FB-FDE5-4E9D-BC8F-0F3797F91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0D1C8-B90F-4EFA-BE77-CB8FD9006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3" y="1066800"/>
            <a:ext cx="10972799" cy="4953000"/>
          </a:xfrm>
        </p:spPr>
        <p:txBody>
          <a:bodyPr/>
          <a:lstStyle/>
          <a:p>
            <a:r>
              <a:rPr lang="en-US" sz="2400" dirty="0"/>
              <a:t>Financial and governance stability</a:t>
            </a:r>
          </a:p>
          <a:p>
            <a:pPr lvl="1"/>
            <a:r>
              <a:rPr lang="en-US" sz="2000" dirty="0"/>
              <a:t>Sustained support from BCBSM, research funders, MPOG sites</a:t>
            </a:r>
          </a:p>
          <a:p>
            <a:pPr lvl="1"/>
            <a:r>
              <a:rPr lang="en-US" sz="2000" dirty="0"/>
              <a:t>Diverse forms of value to our members (QI, research, MOCA, hospital leadership) </a:t>
            </a:r>
          </a:p>
          <a:p>
            <a:pPr lvl="1"/>
            <a:r>
              <a:rPr lang="en-US" sz="2000" dirty="0"/>
              <a:t>MPOG executive board with turnover, fresh perspectives, and support</a:t>
            </a:r>
          </a:p>
          <a:p>
            <a:pPr marL="342900" lvl="1" indent="0">
              <a:buNone/>
            </a:pPr>
            <a:endParaRPr lang="en-US" sz="2000" dirty="0"/>
          </a:p>
          <a:p>
            <a:r>
              <a:rPr lang="en-US" sz="2400" dirty="0"/>
              <a:t>Research operations and redundancy</a:t>
            </a:r>
          </a:p>
          <a:p>
            <a:pPr lvl="1"/>
            <a:r>
              <a:rPr lang="en-US" sz="2000" dirty="0"/>
              <a:t>Publications committee moderators</a:t>
            </a:r>
          </a:p>
          <a:p>
            <a:pPr lvl="1"/>
            <a:r>
              <a:rPr lang="en-US" sz="2000" dirty="0"/>
              <a:t>Data extract analysts</a:t>
            </a:r>
          </a:p>
          <a:p>
            <a:pPr lvl="1"/>
            <a:r>
              <a:rPr lang="en-US" sz="2000" dirty="0"/>
              <a:t>Team effort to structure proposal development, review, data extract, and analysis</a:t>
            </a:r>
          </a:p>
          <a:p>
            <a:pPr lvl="1"/>
            <a:r>
              <a:rPr lang="en-US" sz="2000" dirty="0"/>
              <a:t>Reliable NIH (R, K) and Foundation funding for MPOG sites using MPOG data</a:t>
            </a:r>
          </a:p>
          <a:p>
            <a:pPr lvl="1"/>
            <a:r>
              <a:rPr lang="en-US" sz="2000" dirty="0"/>
              <a:t>Strong, diverse research proposals from many different sites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5090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9142F-56C8-4918-A591-24FB58809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23858-9674-4E92-A401-0FA2C389E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Quality improvement</a:t>
            </a:r>
          </a:p>
          <a:p>
            <a:pPr lvl="1"/>
            <a:r>
              <a:rPr lang="en-US" sz="2000" dirty="0"/>
              <a:t>Vibrant specialty subcommittees		Revised dashboard</a:t>
            </a:r>
          </a:p>
          <a:p>
            <a:pPr lvl="1"/>
            <a:r>
              <a:rPr lang="en-US" sz="2000" dirty="0"/>
              <a:t>Measure review				Focusing on the right measures</a:t>
            </a:r>
          </a:p>
          <a:p>
            <a:pPr lvl="1"/>
            <a:r>
              <a:rPr lang="en-US" sz="2000" dirty="0"/>
              <a:t>Advancing the culture of ASPIRE</a:t>
            </a:r>
          </a:p>
          <a:p>
            <a:pPr lvl="1"/>
            <a:endParaRPr lang="en-US" sz="2000" dirty="0"/>
          </a:p>
          <a:p>
            <a:r>
              <a:rPr lang="en-US" sz="2400" dirty="0"/>
              <a:t>IT and Administrative</a:t>
            </a:r>
          </a:p>
          <a:p>
            <a:pPr lvl="1"/>
            <a:r>
              <a:rPr lang="en-US" sz="2000" dirty="0"/>
              <a:t>Sophistication of tools	</a:t>
            </a:r>
          </a:p>
          <a:p>
            <a:pPr lvl="1"/>
            <a:r>
              <a:rPr lang="en-US" sz="2000" dirty="0"/>
              <a:t>Robust product planning process 		</a:t>
            </a:r>
          </a:p>
          <a:p>
            <a:pPr lvl="1"/>
            <a:r>
              <a:rPr lang="en-US" sz="2000" dirty="0"/>
              <a:t>Predictable upgrade and product release schedule</a:t>
            </a:r>
          </a:p>
          <a:p>
            <a:pPr lvl="1"/>
            <a:r>
              <a:rPr lang="en-US" sz="2000" dirty="0"/>
              <a:t>More consistent and independent onboarding process</a:t>
            </a:r>
          </a:p>
          <a:p>
            <a:pPr lvl="1"/>
            <a:r>
              <a:rPr lang="en-US" sz="2000" dirty="0"/>
              <a:t>Staff depth and specialization</a:t>
            </a:r>
          </a:p>
          <a:p>
            <a:pPr lvl="1"/>
            <a:r>
              <a:rPr lang="en-US" sz="2000" dirty="0"/>
              <a:t>Tools that help research and QI (Blinded record index, data direct)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067206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5910D-2FA8-4AD6-8D39-449A252F7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integrations to enable QI and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986A5-EABE-4F07-A800-6F4EBD635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Surgical registry</a:t>
            </a:r>
          </a:p>
          <a:p>
            <a:pPr lvl="1"/>
            <a:r>
              <a:rPr lang="en-US" dirty="0"/>
              <a:t>More by Dr. Michael Mathis</a:t>
            </a:r>
          </a:p>
          <a:p>
            <a:pPr lvl="1"/>
            <a:r>
              <a:rPr lang="en-US" dirty="0"/>
              <a:t>National (local linking at each site): STS-Thoracic, STS-Cardiac, ACS-NSQIP </a:t>
            </a:r>
          </a:p>
          <a:p>
            <a:pPr lvl="1"/>
            <a:r>
              <a:rPr lang="en-US" dirty="0"/>
              <a:t>State: MSQC (a version of NSQIP), MTQIP (trauma) in progress</a:t>
            </a:r>
          </a:p>
          <a:p>
            <a:r>
              <a:rPr lang="en-US" dirty="0"/>
              <a:t>Payor </a:t>
            </a:r>
          </a:p>
          <a:p>
            <a:pPr lvl="1"/>
            <a:r>
              <a:rPr lang="en-US" dirty="0"/>
              <a:t>National: CMS (thank you Yale and Dr. Schonberger)</a:t>
            </a:r>
          </a:p>
          <a:p>
            <a:pPr lvl="1"/>
            <a:r>
              <a:rPr lang="en-US" dirty="0"/>
              <a:t>State: MVC (thank you BCBSM)</a:t>
            </a:r>
          </a:p>
          <a:p>
            <a:r>
              <a:rPr lang="en-US" dirty="0"/>
              <a:t>Blinded record index</a:t>
            </a:r>
          </a:p>
          <a:p>
            <a:pPr lvl="1"/>
            <a:r>
              <a:rPr lang="en-US" dirty="0"/>
              <a:t>In production across all of MPOG</a:t>
            </a:r>
          </a:p>
          <a:p>
            <a:pPr lvl="1"/>
            <a:r>
              <a:rPr lang="en-US" dirty="0"/>
              <a:t>Enables centralized linking to any dataset without sharing identifiers</a:t>
            </a:r>
          </a:p>
          <a:p>
            <a:pPr lvl="1"/>
            <a:r>
              <a:rPr lang="en-US" dirty="0"/>
              <a:t>Mortality, patient flow between hospitals</a:t>
            </a:r>
          </a:p>
          <a:p>
            <a:pPr marL="342900" lvl="1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1241614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43F62-A67C-491A-A356-321589AF6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we need to go?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0DF2C-93F9-4860-9355-0C029502E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9200"/>
            <a:ext cx="10972799" cy="4953000"/>
          </a:xfrm>
        </p:spPr>
        <p:txBody>
          <a:bodyPr/>
          <a:lstStyle/>
          <a:p>
            <a:r>
              <a:rPr lang="en-US" sz="2800" dirty="0"/>
              <a:t>Do more with the data we have</a:t>
            </a:r>
          </a:p>
          <a:p>
            <a:pPr lvl="1"/>
            <a:r>
              <a:rPr lang="en-US" sz="2400" dirty="0"/>
              <a:t>It’s a QI  and academic “goldmine”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Enhance the research and QI integration</a:t>
            </a:r>
          </a:p>
          <a:p>
            <a:pPr lvl="1"/>
            <a:r>
              <a:rPr lang="en-US" sz="2400" dirty="0"/>
              <a:t>The “learning health system”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BDC1328-05B4-4C47-B523-E4F048913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942272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crooge McDuck Costume | Carbon Costume | DIY Dress-Up Guides for Cosplay &amp;  Halloween">
            <a:extLst>
              <a:ext uri="{FF2B5EF4-FFF2-40B4-BE49-F238E27FC236}">
                <a16:creationId xmlns:a16="http://schemas.microsoft.com/office/drawing/2014/main" id="{CB651752-241B-4A92-A5FD-CF075B667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868" y="1295400"/>
            <a:ext cx="3962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1133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3C4B3-E4E2-4B11-9A62-01883AB4E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more with the data we have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DFFED-F2C5-4418-9364-245FFCABF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Cleaning up our “phenotypes” and “collations”</a:t>
            </a:r>
          </a:p>
          <a:p>
            <a:pPr lvl="1"/>
            <a:r>
              <a:rPr lang="en-US" sz="2000" dirty="0"/>
              <a:t>Hiding ones that aren’t ready for broad consumption 	- Emphasizing ones that are ready</a:t>
            </a:r>
          </a:p>
          <a:p>
            <a:pPr lvl="1"/>
            <a:endParaRPr lang="en-US" sz="2000" dirty="0"/>
          </a:p>
          <a:p>
            <a:r>
              <a:rPr lang="en-US" sz="2400" dirty="0"/>
              <a:t>Use quality metrics as exposures and outcomes</a:t>
            </a:r>
          </a:p>
          <a:p>
            <a:pPr lvl="1"/>
            <a:r>
              <a:rPr lang="en-US" sz="2000" dirty="0"/>
              <a:t>EXTREMELY well curated data (by 4,500 people every month)</a:t>
            </a:r>
          </a:p>
          <a:p>
            <a:pPr lvl="1"/>
            <a:endParaRPr lang="en-US" sz="2000" dirty="0"/>
          </a:p>
          <a:p>
            <a:r>
              <a:rPr lang="en-US" sz="2400" dirty="0"/>
              <a:t>Use </a:t>
            </a:r>
            <a:r>
              <a:rPr lang="en-US" sz="2400" dirty="0" err="1"/>
              <a:t>DataDirect</a:t>
            </a:r>
            <a:r>
              <a:rPr lang="en-US" sz="2400" dirty="0"/>
              <a:t> to define 90% of inclusion/exclusion criteria</a:t>
            </a:r>
          </a:p>
          <a:p>
            <a:endParaRPr lang="en-US" sz="2400" dirty="0"/>
          </a:p>
          <a:p>
            <a:r>
              <a:rPr lang="en-US" sz="2400" dirty="0"/>
              <a:t>Focus on research and QI topics leveraging recent, high quality data</a:t>
            </a:r>
          </a:p>
          <a:p>
            <a:pPr lvl="1"/>
            <a:r>
              <a:rPr lang="en-US" sz="2000" dirty="0" err="1"/>
              <a:t>Intraop</a:t>
            </a:r>
            <a:r>
              <a:rPr lang="en-US" sz="2000" dirty="0"/>
              <a:t> record		PACU		Discharge ICD10		Lab values</a:t>
            </a:r>
          </a:p>
          <a:p>
            <a:pPr lvl="1"/>
            <a:r>
              <a:rPr lang="en-US" sz="2000" dirty="0"/>
              <a:t>Reliable </a:t>
            </a:r>
            <a:r>
              <a:rPr lang="en-US" sz="2000" dirty="0" err="1"/>
              <a:t>intraop</a:t>
            </a:r>
            <a:r>
              <a:rPr lang="en-US" sz="2000" dirty="0"/>
              <a:t> observations</a:t>
            </a:r>
          </a:p>
        </p:txBody>
      </p:sp>
    </p:spTree>
    <p:extLst>
      <p:ext uri="{BB962C8B-B14F-4D97-AF65-F5344CB8AC3E}">
        <p14:creationId xmlns:p14="http://schemas.microsoft.com/office/powerpoint/2010/main" val="6273690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3C4B3-E4E2-4B11-9A62-01883AB4E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more with the data we have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DFFED-F2C5-4418-9364-245FFCABF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10896600" cy="4953000"/>
          </a:xfrm>
        </p:spPr>
        <p:txBody>
          <a:bodyPr/>
          <a:lstStyle/>
          <a:p>
            <a:r>
              <a:rPr lang="en-US" sz="2400" dirty="0"/>
              <a:t>Use MPOG data as a foundation for prospective, funded work</a:t>
            </a:r>
          </a:p>
          <a:p>
            <a:pPr lvl="1"/>
            <a:r>
              <a:rPr lang="en-US" sz="2000" dirty="0"/>
              <a:t>Pragmatic clinical trials</a:t>
            </a:r>
          </a:p>
          <a:p>
            <a:pPr lvl="1"/>
            <a:r>
              <a:rPr lang="en-US" sz="2000" dirty="0"/>
              <a:t>Prospective observational cohort studies</a:t>
            </a:r>
          </a:p>
          <a:p>
            <a:pPr lvl="1"/>
            <a:endParaRPr lang="en-US" sz="2000" dirty="0"/>
          </a:p>
          <a:p>
            <a:r>
              <a:rPr lang="en-US" sz="2400" dirty="0"/>
              <a:t>Take advantage of merged dataset that extend beyond EHR</a:t>
            </a:r>
          </a:p>
          <a:p>
            <a:endParaRPr lang="en-US" sz="2400" dirty="0"/>
          </a:p>
          <a:p>
            <a:r>
              <a:rPr lang="en-US" sz="2400" dirty="0"/>
              <a:t>Create research and QI “themes” across centers that build upon one another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8422017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304F2-5413-44E1-B165-F22DDA7EF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92568"/>
            <a:ext cx="8229601" cy="523206"/>
          </a:xfrm>
        </p:spPr>
        <p:txBody>
          <a:bodyPr/>
          <a:lstStyle/>
          <a:p>
            <a:r>
              <a:rPr lang="en-US" dirty="0"/>
              <a:t>Enhance QI and research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2BC7B-4E9A-4F5F-B3F6-78B85672A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5473" y="1143000"/>
            <a:ext cx="8229599" cy="4953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“Learning Health Systems”</a:t>
            </a:r>
          </a:p>
        </p:txBody>
      </p:sp>
      <p:sp>
        <p:nvSpPr>
          <p:cNvPr id="27" name="Block Arc 26">
            <a:extLst>
              <a:ext uri="{FF2B5EF4-FFF2-40B4-BE49-F238E27FC236}">
                <a16:creationId xmlns:a16="http://schemas.microsoft.com/office/drawing/2014/main" id="{24B72D67-7867-472E-97A9-115FC908FF55}"/>
              </a:ext>
            </a:extLst>
          </p:cNvPr>
          <p:cNvSpPr/>
          <p:nvPr/>
        </p:nvSpPr>
        <p:spPr>
          <a:xfrm rot="16200000">
            <a:off x="2730753" y="2346238"/>
            <a:ext cx="2488863" cy="2419860"/>
          </a:xfrm>
          <a:prstGeom prst="blockArc">
            <a:avLst>
              <a:gd name="adj1" fmla="val 10800000"/>
              <a:gd name="adj2" fmla="val 21588793"/>
              <a:gd name="adj3" fmla="val 3001"/>
            </a:avLst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8" name="Block Arc 27">
            <a:extLst>
              <a:ext uri="{FF2B5EF4-FFF2-40B4-BE49-F238E27FC236}">
                <a16:creationId xmlns:a16="http://schemas.microsoft.com/office/drawing/2014/main" id="{66F46C8E-9334-4BFB-87CA-6A6C69BABE80}"/>
              </a:ext>
            </a:extLst>
          </p:cNvPr>
          <p:cNvSpPr/>
          <p:nvPr/>
        </p:nvSpPr>
        <p:spPr>
          <a:xfrm rot="5400000" flipH="1">
            <a:off x="2940340" y="2188159"/>
            <a:ext cx="2743200" cy="2743446"/>
          </a:xfrm>
          <a:prstGeom prst="blockArc">
            <a:avLst>
              <a:gd name="adj1" fmla="val 10800000"/>
              <a:gd name="adj2" fmla="val 17068928"/>
              <a:gd name="adj3" fmla="val 2800"/>
            </a:avLst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6FACBD1-26F4-4110-9FCA-F471377E3CF6}"/>
              </a:ext>
            </a:extLst>
          </p:cNvPr>
          <p:cNvCxnSpPr/>
          <p:nvPr/>
        </p:nvCxnSpPr>
        <p:spPr>
          <a:xfrm flipH="1">
            <a:off x="4205075" y="4890054"/>
            <a:ext cx="99307" cy="0"/>
          </a:xfrm>
          <a:prstGeom prst="straightConnector1">
            <a:avLst/>
          </a:prstGeom>
          <a:ln w="76200" cmpd="sng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D8E2636F-A816-4ADF-9C0E-5D27E2CFBF12}"/>
              </a:ext>
            </a:extLst>
          </p:cNvPr>
          <p:cNvSpPr txBox="1"/>
          <p:nvPr/>
        </p:nvSpPr>
        <p:spPr>
          <a:xfrm>
            <a:off x="960831" y="4244694"/>
            <a:ext cx="22667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/>
              <a:t>Assemble</a:t>
            </a:r>
          </a:p>
          <a:p>
            <a:pPr algn="ctr"/>
            <a:r>
              <a:rPr lang="en-US" sz="2200" dirty="0"/>
              <a:t>Real-World Data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F537CD2-A0B4-46A4-9E42-E7631179FF13}"/>
              </a:ext>
            </a:extLst>
          </p:cNvPr>
          <p:cNvSpPr txBox="1"/>
          <p:nvPr/>
        </p:nvSpPr>
        <p:spPr>
          <a:xfrm>
            <a:off x="3356154" y="1300308"/>
            <a:ext cx="12378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/>
              <a:t>Interpret</a:t>
            </a:r>
          </a:p>
          <a:p>
            <a:pPr algn="ctr"/>
            <a:r>
              <a:rPr lang="en-US" sz="2200" dirty="0"/>
              <a:t>Results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DB3E055-4863-42CE-AA74-EF8BD6EB4CEE}"/>
              </a:ext>
            </a:extLst>
          </p:cNvPr>
          <p:cNvSpPr txBox="1"/>
          <p:nvPr/>
        </p:nvSpPr>
        <p:spPr>
          <a:xfrm>
            <a:off x="1529066" y="2112857"/>
            <a:ext cx="11881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/>
              <a:t>Analyze</a:t>
            </a:r>
          </a:p>
          <a:p>
            <a:pPr algn="ctr"/>
            <a:r>
              <a:rPr lang="en-US" sz="2200" dirty="0"/>
              <a:t>Data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AC950FF-6000-45B8-BBA2-6F6FBB7CCCC9}"/>
              </a:ext>
            </a:extLst>
          </p:cNvPr>
          <p:cNvCxnSpPr>
            <a:cxnSpLocks/>
          </p:cNvCxnSpPr>
          <p:nvPr/>
        </p:nvCxnSpPr>
        <p:spPr>
          <a:xfrm flipH="1" flipV="1">
            <a:off x="4151113" y="5154893"/>
            <a:ext cx="584238" cy="419939"/>
          </a:xfrm>
          <a:prstGeom prst="straightConnector1">
            <a:avLst/>
          </a:prstGeom>
          <a:ln w="76200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3382EFB9-9E30-4148-8649-968B7DE930A5}"/>
              </a:ext>
            </a:extLst>
          </p:cNvPr>
          <p:cNvSpPr txBox="1"/>
          <p:nvPr/>
        </p:nvSpPr>
        <p:spPr>
          <a:xfrm>
            <a:off x="4781063" y="5389201"/>
            <a:ext cx="15808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Hypothesis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1D8E406-D4C1-4D42-828A-724226844CB8}"/>
              </a:ext>
            </a:extLst>
          </p:cNvPr>
          <p:cNvSpPr txBox="1"/>
          <p:nvPr/>
        </p:nvSpPr>
        <p:spPr>
          <a:xfrm rot="5400000">
            <a:off x="6025911" y="3180177"/>
            <a:ext cx="32159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/>
              <a:t>Knowledge to Practice</a:t>
            </a:r>
          </a:p>
        </p:txBody>
      </p:sp>
      <p:sp>
        <p:nvSpPr>
          <p:cNvPr id="37" name="Block Arc 36">
            <a:extLst>
              <a:ext uri="{FF2B5EF4-FFF2-40B4-BE49-F238E27FC236}">
                <a16:creationId xmlns:a16="http://schemas.microsoft.com/office/drawing/2014/main" id="{0A39FBB0-07C3-4894-B120-DE2E7535074D}"/>
              </a:ext>
            </a:extLst>
          </p:cNvPr>
          <p:cNvSpPr/>
          <p:nvPr/>
        </p:nvSpPr>
        <p:spPr>
          <a:xfrm rot="5400000" flipH="1">
            <a:off x="2926819" y="2178625"/>
            <a:ext cx="2743200" cy="2743446"/>
          </a:xfrm>
          <a:prstGeom prst="blockArc">
            <a:avLst>
              <a:gd name="adj1" fmla="val 17673674"/>
              <a:gd name="adj2" fmla="val 21588793"/>
              <a:gd name="adj3" fmla="val 3001"/>
            </a:avLst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chemeClr val="tx1"/>
              </a:solidFill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3CAFFBE-D65B-460F-81D8-0DDCD154D661}"/>
              </a:ext>
            </a:extLst>
          </p:cNvPr>
          <p:cNvCxnSpPr>
            <a:cxnSpLocks/>
          </p:cNvCxnSpPr>
          <p:nvPr/>
        </p:nvCxnSpPr>
        <p:spPr>
          <a:xfrm>
            <a:off x="5517498" y="3021262"/>
            <a:ext cx="48687" cy="109321"/>
          </a:xfrm>
          <a:prstGeom prst="straightConnector1">
            <a:avLst/>
          </a:prstGeom>
          <a:ln w="76200" cmpd="sng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id="{E6F9C1D0-84BA-453F-AC8B-E94A56ED13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7" t="13852" r="14772" b="29132"/>
          <a:stretch/>
        </p:blipFill>
        <p:spPr>
          <a:xfrm flipH="1">
            <a:off x="5621174" y="1324793"/>
            <a:ext cx="630584" cy="478869"/>
          </a:xfrm>
          <a:prstGeom prst="rect">
            <a:avLst/>
          </a:prstGeom>
        </p:spPr>
      </p:pic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021C21D-366D-4864-BB53-F05A09842F95}"/>
              </a:ext>
            </a:extLst>
          </p:cNvPr>
          <p:cNvCxnSpPr/>
          <p:nvPr/>
        </p:nvCxnSpPr>
        <p:spPr>
          <a:xfrm flipV="1">
            <a:off x="4709969" y="1704899"/>
            <a:ext cx="844620" cy="282364"/>
          </a:xfrm>
          <a:prstGeom prst="straightConnector1">
            <a:avLst/>
          </a:prstGeom>
          <a:ln w="76200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4E8DDC1F-8F9F-4D70-A63C-8C591AC5B061}"/>
              </a:ext>
            </a:extLst>
          </p:cNvPr>
          <p:cNvSpPr txBox="1"/>
          <p:nvPr/>
        </p:nvSpPr>
        <p:spPr>
          <a:xfrm>
            <a:off x="5305972" y="2241426"/>
            <a:ext cx="20861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Develop &amp; Pilot Toolkit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AF5E5C2-2841-4C8E-B3F5-478C97BE39F3}"/>
              </a:ext>
            </a:extLst>
          </p:cNvPr>
          <p:cNvSpPr txBox="1"/>
          <p:nvPr/>
        </p:nvSpPr>
        <p:spPr>
          <a:xfrm>
            <a:off x="4843252" y="4325686"/>
            <a:ext cx="20861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Iterate, Disseminate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4142809-7F13-41C8-84DA-29D33B9848F5}"/>
              </a:ext>
            </a:extLst>
          </p:cNvPr>
          <p:cNvSpPr txBox="1"/>
          <p:nvPr/>
        </p:nvSpPr>
        <p:spPr>
          <a:xfrm rot="16200000">
            <a:off x="-615548" y="3088522"/>
            <a:ext cx="27302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/>
              <a:t>Data to Knowledge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E50EA64-FA39-4240-BA84-6A9F4A3FD84C}"/>
              </a:ext>
            </a:extLst>
          </p:cNvPr>
          <p:cNvSpPr txBox="1"/>
          <p:nvPr/>
        </p:nvSpPr>
        <p:spPr>
          <a:xfrm>
            <a:off x="4775342" y="914401"/>
            <a:ext cx="11095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/>
              <a:t>Publish</a:t>
            </a:r>
          </a:p>
        </p:txBody>
      </p:sp>
      <p:sp>
        <p:nvSpPr>
          <p:cNvPr id="45" name="Block Arc 44">
            <a:extLst>
              <a:ext uri="{FF2B5EF4-FFF2-40B4-BE49-F238E27FC236}">
                <a16:creationId xmlns:a16="http://schemas.microsoft.com/office/drawing/2014/main" id="{9E1362BF-0F0E-4EC9-879E-139086619E64}"/>
              </a:ext>
            </a:extLst>
          </p:cNvPr>
          <p:cNvSpPr/>
          <p:nvPr/>
        </p:nvSpPr>
        <p:spPr>
          <a:xfrm rot="16200000">
            <a:off x="2595992" y="2096437"/>
            <a:ext cx="2878459" cy="2934119"/>
          </a:xfrm>
          <a:prstGeom prst="blockArc">
            <a:avLst>
              <a:gd name="adj1" fmla="val 10799999"/>
              <a:gd name="adj2" fmla="val 21588793"/>
              <a:gd name="adj3" fmla="val 3001"/>
            </a:avLst>
          </a:prstGeom>
          <a:solidFill>
            <a:srgbClr val="016A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chemeClr val="tx1"/>
              </a:solidFill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3634881-1EFB-4EE3-96DB-D770FB07F478}"/>
              </a:ext>
            </a:extLst>
          </p:cNvPr>
          <p:cNvCxnSpPr/>
          <p:nvPr/>
        </p:nvCxnSpPr>
        <p:spPr>
          <a:xfrm>
            <a:off x="4088938" y="2151986"/>
            <a:ext cx="99307" cy="0"/>
          </a:xfrm>
          <a:prstGeom prst="straightConnector1">
            <a:avLst/>
          </a:prstGeom>
          <a:ln w="76200" cmpd="sng">
            <a:solidFill>
              <a:srgbClr val="016A3A"/>
            </a:solidFill>
            <a:tailEnd type="triangle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5894EA8-652D-437B-9220-15A571D715B3}"/>
              </a:ext>
            </a:extLst>
          </p:cNvPr>
          <p:cNvCxnSpPr/>
          <p:nvPr/>
        </p:nvCxnSpPr>
        <p:spPr>
          <a:xfrm>
            <a:off x="4016945" y="2354872"/>
            <a:ext cx="99307" cy="0"/>
          </a:xfrm>
          <a:prstGeom prst="straightConnector1">
            <a:avLst/>
          </a:prstGeom>
          <a:ln w="76200" cmpd="sng">
            <a:solidFill>
              <a:srgbClr val="00B0F0"/>
            </a:solidFill>
            <a:tailEnd type="triangle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316AFCB6-BA47-4F6E-81F6-1CCEFB519FDA}"/>
              </a:ext>
            </a:extLst>
          </p:cNvPr>
          <p:cNvSpPr txBox="1"/>
          <p:nvPr/>
        </p:nvSpPr>
        <p:spPr>
          <a:xfrm>
            <a:off x="2750072" y="3225226"/>
            <a:ext cx="1535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F0"/>
                </a:solidFill>
              </a:rPr>
              <a:t>Qualitative Analysis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BF66904-15AC-4591-8051-4D0B11C0C95E}"/>
              </a:ext>
            </a:extLst>
          </p:cNvPr>
          <p:cNvSpPr txBox="1"/>
          <p:nvPr/>
        </p:nvSpPr>
        <p:spPr>
          <a:xfrm>
            <a:off x="1067527" y="3214933"/>
            <a:ext cx="1682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16A3A"/>
                </a:solidFill>
              </a:rPr>
              <a:t>Quantitative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>
                <a:solidFill>
                  <a:srgbClr val="016A3A"/>
                </a:solidFill>
              </a:rPr>
              <a:t>Analysis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CC2FA0E-C324-4C85-9469-0BBC0E9DBE2A}"/>
              </a:ext>
            </a:extLst>
          </p:cNvPr>
          <p:cNvSpPr txBox="1">
            <a:spLocks/>
          </p:cNvSpPr>
          <p:nvPr/>
        </p:nvSpPr>
        <p:spPr bwMode="gray">
          <a:xfrm>
            <a:off x="8344499" y="867088"/>
            <a:ext cx="323194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Arial" pitchFamily="34" charset="0"/>
              <a:buChar char="•"/>
              <a:defRPr sz="220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defRPr>
            </a:lvl1pPr>
            <a:lvl2pPr marL="568325" indent="-225425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Arial" pitchFamily="34" charset="0"/>
              <a:buChar char="–"/>
              <a:defRPr>
                <a:solidFill>
                  <a:srgbClr val="00206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defRPr>
            </a:lvl2pPr>
            <a:lvl3pPr marL="863600" indent="-180975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2060"/>
              </a:buClr>
              <a:buSzPct val="100000"/>
              <a:buChar char="–"/>
              <a:defRPr>
                <a:solidFill>
                  <a:srgbClr val="00206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defRPr>
            </a:lvl3pPr>
            <a:lvl4pPr marL="1206500" indent="-179388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Arial" pitchFamily="34" charset="0"/>
              <a:buChar char="–"/>
              <a:defRPr>
                <a:solidFill>
                  <a:srgbClr val="00206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defRPr>
            </a:lvl4pPr>
            <a:lvl5pPr marL="1598613" indent="-223838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Arial" pitchFamily="34" charset="0"/>
              <a:defRPr sz="2000">
                <a:solidFill>
                  <a:srgbClr val="00206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defRPr>
            </a:lvl5pPr>
            <a:lvl6pPr marL="2055813" indent="-223838" algn="l" rtl="0" fontAlgn="base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Arial" charset="0"/>
              <a:defRPr sz="2000">
                <a:solidFill>
                  <a:schemeClr val="tx2"/>
                </a:solidFill>
                <a:latin typeface="+mn-lt"/>
              </a:defRPr>
            </a:lvl6pPr>
            <a:lvl7pPr marL="2513013" indent="-223838" algn="l" rtl="0" fontAlgn="base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Arial" charset="0"/>
              <a:defRPr sz="2000">
                <a:solidFill>
                  <a:schemeClr val="tx2"/>
                </a:solidFill>
                <a:latin typeface="+mn-lt"/>
              </a:defRPr>
            </a:lvl7pPr>
            <a:lvl8pPr marL="2970213" indent="-223838" algn="l" rtl="0" fontAlgn="base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Arial" charset="0"/>
              <a:defRPr sz="2000">
                <a:solidFill>
                  <a:schemeClr val="tx2"/>
                </a:solidFill>
                <a:latin typeface="+mn-lt"/>
              </a:defRPr>
            </a:lvl8pPr>
            <a:lvl9pPr marL="3427413" indent="-223838" algn="l" rtl="0" fontAlgn="base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Arial" charset="0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sz="2000" kern="0" dirty="0"/>
              <a:t>All of our work is clinically ground</a:t>
            </a:r>
          </a:p>
          <a:p>
            <a:endParaRPr lang="en-US" sz="2000" kern="0" dirty="0"/>
          </a:p>
          <a:p>
            <a:r>
              <a:rPr lang="en-US" sz="2000" kern="0" dirty="0"/>
              <a:t>However, do the missions “feed” each other enough?</a:t>
            </a:r>
            <a:endParaRPr lang="en-US" sz="1800" kern="0" dirty="0"/>
          </a:p>
          <a:p>
            <a:pPr lvl="1"/>
            <a:r>
              <a:rPr lang="en-US" sz="1800" kern="0" dirty="0"/>
              <a:t>Research benefits from QI data  quality obsession</a:t>
            </a:r>
          </a:p>
          <a:p>
            <a:pPr lvl="1"/>
            <a:r>
              <a:rPr lang="en-US" sz="1800" kern="0" dirty="0"/>
              <a:t>QI benefits from clinically meaningful research</a:t>
            </a:r>
          </a:p>
          <a:p>
            <a:endParaRPr lang="en-US" sz="2000" kern="0" dirty="0"/>
          </a:p>
          <a:p>
            <a:r>
              <a:rPr lang="en-US" sz="2000" kern="0" dirty="0"/>
              <a:t>How often and with what mechanism do we share needs across QI and Research committees?</a:t>
            </a:r>
          </a:p>
          <a:p>
            <a:pPr lvl="1"/>
            <a:endParaRPr lang="en-US" sz="1800" kern="0" dirty="0"/>
          </a:p>
          <a:p>
            <a:pPr lvl="1"/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19678843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6" grpId="0"/>
      <p:bldP spid="37" grpId="0" animBg="1"/>
      <p:bldP spid="41" grpId="0"/>
      <p:bldP spid="42" grpId="0"/>
      <p:bldP spid="44" grpId="0"/>
      <p:bldP spid="50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67838-A373-4F9D-8D4F-4EF91DDC4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C1D3E-416C-4D69-B824-3C428375C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been a strange, productive, sad, and inspiring year</a:t>
            </a:r>
          </a:p>
          <a:p>
            <a:endParaRPr lang="en-US" dirty="0"/>
          </a:p>
          <a:p>
            <a:r>
              <a:rPr lang="en-US" dirty="0"/>
              <a:t>Amazing how much progress MPOG sites and Coordinating Center have made</a:t>
            </a:r>
          </a:p>
          <a:p>
            <a:endParaRPr lang="en-US" dirty="0"/>
          </a:p>
          <a:p>
            <a:r>
              <a:rPr lang="en-US" dirty="0"/>
              <a:t>MPOG is the foundation for pragmatic anesthesiology research and QI</a:t>
            </a:r>
          </a:p>
          <a:p>
            <a:endParaRPr lang="en-US" dirty="0"/>
          </a:p>
          <a:p>
            <a:r>
              <a:rPr lang="en-US" dirty="0"/>
              <a:t>We need to leverage the last decade of data and collaboration investment</a:t>
            </a:r>
          </a:p>
        </p:txBody>
      </p:sp>
    </p:spTree>
    <p:extLst>
      <p:ext uri="{BB962C8B-B14F-4D97-AF65-F5344CB8AC3E}">
        <p14:creationId xmlns:p14="http://schemas.microsoft.com/office/powerpoint/2010/main" val="64589656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63375040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Disclosures</a:t>
            </a:r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have no personal financial, consulting, contractual relationships with any vendor</a:t>
            </a:r>
          </a:p>
          <a:p>
            <a:endParaRPr lang="en-US" dirty="0"/>
          </a:p>
          <a:p>
            <a:r>
              <a:rPr lang="en-US" dirty="0"/>
              <a:t>I am PI or co-PI on funded projects</a:t>
            </a:r>
          </a:p>
          <a:p>
            <a:pPr lvl="1"/>
            <a:r>
              <a:rPr lang="en-US" dirty="0"/>
              <a:t>NIH re: T32 training program</a:t>
            </a:r>
          </a:p>
          <a:p>
            <a:pPr lvl="1"/>
            <a:r>
              <a:rPr lang="en-US" dirty="0"/>
              <a:t>BCBSM re: anesthesiology QI</a:t>
            </a:r>
          </a:p>
          <a:p>
            <a:pPr lvl="1"/>
            <a:r>
              <a:rPr lang="en-US" dirty="0"/>
              <a:t>Merck re: Neuromuscular Blockade Monitoring and Reversal</a:t>
            </a:r>
          </a:p>
          <a:p>
            <a:pPr lvl="1"/>
            <a:r>
              <a:rPr lang="en-US" dirty="0"/>
              <a:t>Becton Dickinson re: Medication Error Epidemiology and costs</a:t>
            </a:r>
          </a:p>
          <a:p>
            <a:pPr lvl="1"/>
            <a:r>
              <a:rPr lang="en-US" dirty="0"/>
              <a:t>Apple re: trajectories of health detected by digital phenotyping</a:t>
            </a:r>
          </a:p>
        </p:txBody>
      </p:sp>
    </p:spTree>
    <p:extLst>
      <p:ext uri="{BB962C8B-B14F-4D97-AF65-F5344CB8AC3E}">
        <p14:creationId xmlns:p14="http://schemas.microsoft.com/office/powerpoint/2010/main" val="410799878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1" y="1371600"/>
            <a:ext cx="10134600" cy="3886200"/>
          </a:xfrm>
        </p:spPr>
        <p:txBody>
          <a:bodyPr/>
          <a:lstStyle/>
          <a:p>
            <a:r>
              <a:rPr lang="en-US" sz="1800" dirty="0"/>
              <a:t>Kevin Tremper			Nirav Shah 			Katie Buehler 	</a:t>
            </a:r>
          </a:p>
          <a:p>
            <a:r>
              <a:rPr lang="en-US" sz="1800" dirty="0"/>
              <a:t>Mark Dehring 			Tory Lacca 			John </a:t>
            </a:r>
            <a:r>
              <a:rPr lang="en-US" sz="1800" dirty="0" err="1"/>
              <a:t>Vandervest</a:t>
            </a:r>
            <a:endParaRPr lang="en-US" sz="1800" dirty="0"/>
          </a:p>
          <a:p>
            <a:r>
              <a:rPr lang="en-US" sz="1800" dirty="0"/>
              <a:t>Genevieve Bell			Chris Heiden			Michelle Romanowski </a:t>
            </a:r>
          </a:p>
          <a:p>
            <a:r>
              <a:rPr lang="en-US" sz="1800" dirty="0"/>
              <a:t>Shelley Vaughn			 Anik Sinha			Brooke Szymanski</a:t>
            </a:r>
          </a:p>
          <a:p>
            <a:r>
              <a:rPr lang="en-US" sz="1800" dirty="0"/>
              <a:t>Jay Jeong			 Robert Coleman			Jenny Mace</a:t>
            </a:r>
          </a:p>
          <a:p>
            <a:r>
              <a:rPr lang="en-US" sz="1800" dirty="0"/>
              <a:t>Jeremy Jared			 Mike Burns 			Nick Douville</a:t>
            </a:r>
          </a:p>
          <a:p>
            <a:r>
              <a:rPr lang="en-US" sz="1800" dirty="0"/>
              <a:t>Tomas Medina			 Allison Janda			Meridith Bailey</a:t>
            </a:r>
          </a:p>
          <a:p>
            <a:r>
              <a:rPr lang="en-US" sz="1800" dirty="0"/>
              <a:t>Mike Mathis 			 Douglas Colquhoun 		David Clark</a:t>
            </a:r>
          </a:p>
          <a:p>
            <a:r>
              <a:rPr lang="en-US" sz="1800" dirty="0"/>
              <a:t>Nicole Pescatore 		 Ben Cloyd			Chelsea McKinney</a:t>
            </a:r>
          </a:p>
          <a:p>
            <a:r>
              <a:rPr lang="en-US" sz="1800" dirty="0"/>
              <a:t>George </a:t>
            </a:r>
            <a:r>
              <a:rPr lang="en-US" sz="1800" dirty="0" err="1"/>
              <a:t>Mashour</a:t>
            </a:r>
            <a:endParaRPr lang="en-US" sz="1800" dirty="0"/>
          </a:p>
          <a:p>
            <a:r>
              <a:rPr lang="en-US" sz="1800" dirty="0"/>
              <a:t>MPOG chairs, PIs , ACQRs, quality champions, and software developers</a:t>
            </a:r>
          </a:p>
          <a:p>
            <a:r>
              <a:rPr lang="en-US" sz="1800" dirty="0"/>
              <a:t>All the clinicians, IT staff, and administrators out there</a:t>
            </a:r>
          </a:p>
        </p:txBody>
      </p:sp>
    </p:spTree>
    <p:extLst>
      <p:ext uri="{BB962C8B-B14F-4D97-AF65-F5344CB8AC3E}">
        <p14:creationId xmlns:p14="http://schemas.microsoft.com/office/powerpoint/2010/main" val="75169110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C181F-8F6C-4C0A-B1EE-EC02C9F7E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Anesthesiologists making us proud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A79EB58-B27E-476B-AEF6-FA2E0E2C73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800" y="1171819"/>
            <a:ext cx="28575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omas Simmer, MD, to Retire; MSMS Past President James Grant, MD, Named SVP and CMO at BCBSM">
            <a:extLst>
              <a:ext uri="{FF2B5EF4-FFF2-40B4-BE49-F238E27FC236}">
                <a16:creationId xmlns:a16="http://schemas.microsoft.com/office/drawing/2014/main" id="{D0F9CD23-CCCA-4AF8-AFCF-02FC7181E0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781800" y="1171819"/>
            <a:ext cx="3048000" cy="398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F9BEEBF-9C29-4D67-89B4-DAF2AD051CD5}"/>
              </a:ext>
            </a:extLst>
          </p:cNvPr>
          <p:cNvSpPr txBox="1">
            <a:spLocks/>
          </p:cNvSpPr>
          <p:nvPr/>
        </p:nvSpPr>
        <p:spPr bwMode="gray">
          <a:xfrm>
            <a:off x="1066801" y="5257800"/>
            <a:ext cx="10134600" cy="52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Arial" pitchFamily="34" charset="0"/>
              <a:buChar char="•"/>
              <a:defRPr sz="220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defRPr>
            </a:lvl1pPr>
            <a:lvl2pPr marL="568325" indent="-225425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Arial" pitchFamily="34" charset="0"/>
              <a:buChar char="–"/>
              <a:defRPr>
                <a:solidFill>
                  <a:srgbClr val="00206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defRPr>
            </a:lvl2pPr>
            <a:lvl3pPr marL="863600" indent="-180975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2060"/>
              </a:buClr>
              <a:buSzPct val="100000"/>
              <a:buChar char="–"/>
              <a:defRPr>
                <a:solidFill>
                  <a:srgbClr val="00206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defRPr>
            </a:lvl3pPr>
            <a:lvl4pPr marL="1206500" indent="-179388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Arial" pitchFamily="34" charset="0"/>
              <a:buChar char="–"/>
              <a:defRPr>
                <a:solidFill>
                  <a:srgbClr val="00206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defRPr>
            </a:lvl4pPr>
            <a:lvl5pPr marL="1598613" indent="-223838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Arial" pitchFamily="34" charset="0"/>
              <a:defRPr sz="2000">
                <a:solidFill>
                  <a:srgbClr val="00206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defRPr>
            </a:lvl5pPr>
            <a:lvl6pPr marL="2055813" indent="-223838" algn="l" rtl="0" fontAlgn="base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Arial" charset="0"/>
              <a:defRPr sz="2000">
                <a:solidFill>
                  <a:schemeClr val="tx2"/>
                </a:solidFill>
                <a:latin typeface="+mn-lt"/>
              </a:defRPr>
            </a:lvl6pPr>
            <a:lvl7pPr marL="2513013" indent="-223838" algn="l" rtl="0" fontAlgn="base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Arial" charset="0"/>
              <a:defRPr sz="2000">
                <a:solidFill>
                  <a:schemeClr val="tx2"/>
                </a:solidFill>
                <a:latin typeface="+mn-lt"/>
              </a:defRPr>
            </a:lvl7pPr>
            <a:lvl8pPr marL="2970213" indent="-223838" algn="l" rtl="0" fontAlgn="base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Arial" charset="0"/>
              <a:defRPr sz="2000">
                <a:solidFill>
                  <a:schemeClr val="tx2"/>
                </a:solidFill>
                <a:latin typeface="+mn-lt"/>
              </a:defRPr>
            </a:lvl8pPr>
            <a:lvl9pPr marL="3427413" indent="-223838" algn="l" rtl="0" fontAlgn="base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Arial" charset="0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kern="0" dirty="0"/>
              <a:t>	Lee Fleisher CMO, CMS		 James Grant, CMO, BCBSM</a:t>
            </a:r>
          </a:p>
        </p:txBody>
      </p:sp>
    </p:spTree>
    <p:extLst>
      <p:ext uri="{BB962C8B-B14F-4D97-AF65-F5344CB8AC3E}">
        <p14:creationId xmlns:p14="http://schemas.microsoft.com/office/powerpoint/2010/main" val="424420747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F4069-4119-4B8B-89FC-50183E7F2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to everyone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2D579-CF43-4715-986A-ACE285830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COVID sucks</a:t>
            </a:r>
          </a:p>
          <a:p>
            <a:endParaRPr lang="en-US" dirty="0"/>
          </a:p>
          <a:p>
            <a:r>
              <a:rPr lang="en-US" dirty="0"/>
              <a:t>Faculty and staff redeployed during COVID surges across country</a:t>
            </a:r>
          </a:p>
          <a:p>
            <a:endParaRPr lang="en-US" dirty="0"/>
          </a:p>
          <a:p>
            <a:r>
              <a:rPr lang="en-US" dirty="0"/>
              <a:t>Anesthesiology, nursing, IT, and administrative pride</a:t>
            </a:r>
          </a:p>
          <a:p>
            <a:endParaRPr lang="en-US" dirty="0"/>
          </a:p>
          <a:p>
            <a:r>
              <a:rPr lang="en-US" dirty="0"/>
              <a:t>Praying to not need your service again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88605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1A91B-F146-414D-ACE3-7EBA19BFF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MPOG and COVID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AC1E3-72A9-4D31-8A26-C652ABA10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219200"/>
            <a:ext cx="4876799" cy="4953000"/>
          </a:xfrm>
        </p:spPr>
        <p:txBody>
          <a:bodyPr/>
          <a:lstStyle/>
          <a:p>
            <a:r>
              <a:rPr lang="en-US" dirty="0"/>
              <a:t>Remote work and collaboration using </a:t>
            </a:r>
            <a:r>
              <a:rPr lang="en-US" dirty="0" err="1"/>
              <a:t>Webex</a:t>
            </a:r>
            <a:r>
              <a:rPr lang="en-US" dirty="0"/>
              <a:t> / Zoom is our default way</a:t>
            </a:r>
          </a:p>
          <a:p>
            <a:endParaRPr lang="en-US" dirty="0"/>
          </a:p>
          <a:p>
            <a:r>
              <a:rPr lang="en-US" dirty="0"/>
              <a:t>Many of our staff have flex hours, work from home schedules</a:t>
            </a:r>
          </a:p>
          <a:p>
            <a:endParaRPr lang="en-US" dirty="0"/>
          </a:p>
          <a:p>
            <a:r>
              <a:rPr lang="en-US" dirty="0"/>
              <a:t>Building relationships and trust through shared mission, not shared location is our culture</a:t>
            </a:r>
          </a:p>
          <a:p>
            <a:endParaRPr lang="en-US" dirty="0"/>
          </a:p>
          <a:p>
            <a:r>
              <a:rPr lang="en-US" dirty="0"/>
              <a:t>Wish we could laugh and cry together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D7A62D-FA31-42DD-8497-45351F2A1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1255568"/>
            <a:ext cx="6281018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05888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A4EEA-DE49-483F-B502-59E74B65B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2667000"/>
            <a:ext cx="10972799" cy="3505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/>
              <a:t>What have we done, and where are we headed?</a:t>
            </a:r>
          </a:p>
        </p:txBody>
      </p:sp>
    </p:spTree>
    <p:extLst>
      <p:ext uri="{BB962C8B-B14F-4D97-AF65-F5344CB8AC3E}">
        <p14:creationId xmlns:p14="http://schemas.microsoft.com/office/powerpoint/2010/main" val="225403245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D008D-0D50-4DEA-8A3F-57AD3BDC3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uncertain but productive year at MPOG coordinating center &amp; 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6AC37-B44D-40D4-8445-2C326B95A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 weddings, 1 engagement,  4 babies</a:t>
            </a:r>
          </a:p>
          <a:p>
            <a:r>
              <a:rPr lang="en-US" dirty="0"/>
              <a:t>Stable and maturing staff and faculty group</a:t>
            </a:r>
          </a:p>
          <a:p>
            <a:r>
              <a:rPr lang="en-US" dirty="0"/>
              <a:t>Welcome new contributing sites</a:t>
            </a:r>
          </a:p>
          <a:p>
            <a:pPr lvl="1"/>
            <a:r>
              <a:rPr lang="en-US" dirty="0"/>
              <a:t>Dartmouth-Hitchcock				University of Chicago</a:t>
            </a:r>
          </a:p>
          <a:p>
            <a:pPr lvl="1"/>
            <a:r>
              <a:rPr lang="en-US" dirty="0"/>
              <a:t>UC, San Francisco				MD Anderson Cancer Center</a:t>
            </a:r>
          </a:p>
          <a:p>
            <a:pPr lvl="1"/>
            <a:r>
              <a:rPr lang="en-US" dirty="0"/>
              <a:t>Henry Ford Allegiance, Macomb, Wyandotte</a:t>
            </a:r>
          </a:p>
          <a:p>
            <a:r>
              <a:rPr lang="en-US" dirty="0"/>
              <a:t>&gt; 20 states, more than 50 hospitals/health systems, 14.5M anesthetic records</a:t>
            </a:r>
          </a:p>
          <a:p>
            <a:r>
              <a:rPr lang="en-US" dirty="0"/>
              <a:t>More than 30 sites converted to latest MPOG integration software (“Import Manager”)</a:t>
            </a:r>
          </a:p>
          <a:p>
            <a:endParaRPr lang="en-US" dirty="0"/>
          </a:p>
          <a:p>
            <a:r>
              <a:rPr lang="en-US" dirty="0"/>
              <a:t>MPOG was made for this…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00868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E7797-6934-4A00-A0FB-CA00D288D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F937B-2497-4921-9428-7FCE9247D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58958D-FF2C-4697-85D9-2360F4FF9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73" y="0"/>
            <a:ext cx="116366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9137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CC_std">
  <a:themeElements>
    <a:clrScheme name="">
      <a:dk1>
        <a:srgbClr val="000000"/>
      </a:dk1>
      <a:lt1>
        <a:srgbClr val="FFFFFF"/>
      </a:lt1>
      <a:dk2>
        <a:srgbClr val="0768A9"/>
      </a:dk2>
      <a:lt2>
        <a:srgbClr val="016A3A"/>
      </a:lt2>
      <a:accent1>
        <a:srgbClr val="A8034F"/>
      </a:accent1>
      <a:accent2>
        <a:srgbClr val="611759"/>
      </a:accent2>
      <a:accent3>
        <a:srgbClr val="FFFFFF"/>
      </a:accent3>
      <a:accent4>
        <a:srgbClr val="000000"/>
      </a:accent4>
      <a:accent5>
        <a:srgbClr val="D1AAB2"/>
      </a:accent5>
      <a:accent6>
        <a:srgbClr val="571450"/>
      </a:accent6>
      <a:hlink>
        <a:srgbClr val="F27D00"/>
      </a:hlink>
      <a:folHlink>
        <a:srgbClr val="EBB700"/>
      </a:folHlink>
    </a:clrScheme>
    <a:fontScheme name="CC_st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C_std 1">
        <a:dk1>
          <a:srgbClr val="061844"/>
        </a:dk1>
        <a:lt1>
          <a:srgbClr val="FFFFFF"/>
        </a:lt1>
        <a:dk2>
          <a:srgbClr val="474747"/>
        </a:dk2>
        <a:lt2>
          <a:srgbClr val="80A7A5"/>
        </a:lt2>
        <a:accent1>
          <a:srgbClr val="0768A9"/>
        </a:accent1>
        <a:accent2>
          <a:srgbClr val="6EBB1F"/>
        </a:accent2>
        <a:accent3>
          <a:srgbClr val="B1B1B1"/>
        </a:accent3>
        <a:accent4>
          <a:srgbClr val="DADADA"/>
        </a:accent4>
        <a:accent5>
          <a:srgbClr val="AAB9D1"/>
        </a:accent5>
        <a:accent6>
          <a:srgbClr val="63A91B"/>
        </a:accent6>
        <a:hlink>
          <a:srgbClr val="EE014C"/>
        </a:hlink>
        <a:folHlink>
          <a:srgbClr val="FFD1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_std 2">
        <a:dk1>
          <a:srgbClr val="000000"/>
        </a:dk1>
        <a:lt1>
          <a:srgbClr val="FFFFFF"/>
        </a:lt1>
        <a:dk2>
          <a:srgbClr val="B7D30B"/>
        </a:dk2>
        <a:lt2>
          <a:srgbClr val="084887"/>
        </a:lt2>
        <a:accent1>
          <a:srgbClr val="646464"/>
        </a:accent1>
        <a:accent2>
          <a:srgbClr val="2B85BB"/>
        </a:accent2>
        <a:accent3>
          <a:srgbClr val="FFFFFF"/>
        </a:accent3>
        <a:accent4>
          <a:srgbClr val="000000"/>
        </a:accent4>
        <a:accent5>
          <a:srgbClr val="B8B8B8"/>
        </a:accent5>
        <a:accent6>
          <a:srgbClr val="2678A9"/>
        </a:accent6>
        <a:hlink>
          <a:srgbClr val="FFD600"/>
        </a:hlink>
        <a:folHlink>
          <a:srgbClr val="A7AC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_std 3">
        <a:dk1>
          <a:srgbClr val="000000"/>
        </a:dk1>
        <a:lt1>
          <a:srgbClr val="000000"/>
        </a:lt1>
        <a:dk2>
          <a:srgbClr val="FFFFFF"/>
        </a:dk2>
        <a:lt2>
          <a:srgbClr val="9B9C70"/>
        </a:lt2>
        <a:accent1>
          <a:srgbClr val="FFA616"/>
        </a:accent1>
        <a:accent2>
          <a:srgbClr val="666666"/>
        </a:accent2>
        <a:accent3>
          <a:srgbClr val="AAAAAA"/>
        </a:accent3>
        <a:accent4>
          <a:srgbClr val="000000"/>
        </a:accent4>
        <a:accent5>
          <a:srgbClr val="FFD0AB"/>
        </a:accent5>
        <a:accent6>
          <a:srgbClr val="5C5C5C"/>
        </a:accent6>
        <a:hlink>
          <a:srgbClr val="BD3826"/>
        </a:hlink>
        <a:folHlink>
          <a:srgbClr val="45637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474747"/>
      </a:dk1>
      <a:lt1>
        <a:srgbClr val="FFFFFF"/>
      </a:lt1>
      <a:dk2>
        <a:srgbClr val="80A7A5"/>
      </a:dk2>
      <a:lt2>
        <a:srgbClr val="061844"/>
      </a:lt2>
      <a:accent1>
        <a:srgbClr val="0768A9"/>
      </a:accent1>
      <a:accent2>
        <a:srgbClr val="6EBB1F"/>
      </a:accent2>
      <a:accent3>
        <a:srgbClr val="FFFFFF"/>
      </a:accent3>
      <a:accent4>
        <a:srgbClr val="3B3B3B"/>
      </a:accent4>
      <a:accent5>
        <a:srgbClr val="AAB9D1"/>
      </a:accent5>
      <a:accent6>
        <a:srgbClr val="63A91B"/>
      </a:accent6>
      <a:hlink>
        <a:srgbClr val="EE014C"/>
      </a:hlink>
      <a:folHlink>
        <a:srgbClr val="FFD1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474747"/>
      </a:dk1>
      <a:lt1>
        <a:srgbClr val="FFFFFF"/>
      </a:lt1>
      <a:dk2>
        <a:srgbClr val="80A7A5"/>
      </a:dk2>
      <a:lt2>
        <a:srgbClr val="061844"/>
      </a:lt2>
      <a:accent1>
        <a:srgbClr val="0768A9"/>
      </a:accent1>
      <a:accent2>
        <a:srgbClr val="6EBB1F"/>
      </a:accent2>
      <a:accent3>
        <a:srgbClr val="FFFFFF"/>
      </a:accent3>
      <a:accent4>
        <a:srgbClr val="3B3B3B"/>
      </a:accent4>
      <a:accent5>
        <a:srgbClr val="AAB9D1"/>
      </a:accent5>
      <a:accent6>
        <a:srgbClr val="63A91B"/>
      </a:accent6>
      <a:hlink>
        <a:srgbClr val="EE014C"/>
      </a:hlink>
      <a:folHlink>
        <a:srgbClr val="FFD1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CC_std</Template>
  <TotalTime>0</TotalTime>
  <Words>970</Words>
  <Application>Microsoft Office PowerPoint</Application>
  <PresentationFormat>Widescreen</PresentationFormat>
  <Paragraphs>156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CC_std</vt:lpstr>
      <vt:lpstr>MPOG 2020 Virtual Annual Retreat   Sachin Kheterpal October 2, 2020 </vt:lpstr>
      <vt:lpstr>Disclosures</vt:lpstr>
      <vt:lpstr>Thanks</vt:lpstr>
      <vt:lpstr>Anesthesiologists making us proud</vt:lpstr>
      <vt:lpstr>Thank you to everyone </vt:lpstr>
      <vt:lpstr>MPOG and COVID</vt:lpstr>
      <vt:lpstr>PowerPoint Presentation</vt:lpstr>
      <vt:lpstr>An uncertain but productive year at MPOG coordinating center &amp; sites</vt:lpstr>
      <vt:lpstr>PowerPoint Presentation</vt:lpstr>
      <vt:lpstr>Progress</vt:lpstr>
      <vt:lpstr>Progress</vt:lpstr>
      <vt:lpstr>Data integrations to enable QI and research</vt:lpstr>
      <vt:lpstr>Where do we need to go?</vt:lpstr>
      <vt:lpstr>Do more with the data we have</vt:lpstr>
      <vt:lpstr>Do more with the data we have</vt:lpstr>
      <vt:lpstr>Enhance QI and research integration</vt:lpstr>
      <vt:lpstr>Summary</vt:lpstr>
      <vt:lpstr>Thank you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2011-12-11T03:43:08Z</dcterms:created>
  <dcterms:modified xsi:type="dcterms:W3CDTF">2020-10-02T17:07:59Z</dcterms:modified>
</cp:coreProperties>
</file>