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822" r:id="rId2"/>
    <p:sldId id="823" r:id="rId3"/>
    <p:sldId id="824" r:id="rId4"/>
    <p:sldId id="827" r:id="rId5"/>
    <p:sldId id="828" r:id="rId6"/>
    <p:sldId id="825" r:id="rId7"/>
    <p:sldId id="832" r:id="rId8"/>
    <p:sldId id="830" r:id="rId9"/>
    <p:sldId id="831" r:id="rId10"/>
    <p:sldId id="829" r:id="rId11"/>
  </p:sldIdLst>
  <p:sldSz cx="12192000" cy="6858000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4416" userDrawn="1">
          <p15:clr>
            <a:srgbClr val="A4A3A4"/>
          </p15:clr>
        </p15:guide>
        <p15:guide id="3" orient="horz" pos="14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8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497"/>
    <a:srgbClr val="FFC1C1"/>
    <a:srgbClr val="FF8B8B"/>
    <a:srgbClr val="6BC0F9"/>
    <a:srgbClr val="26A2F6"/>
    <a:srgbClr val="3FADF7"/>
    <a:srgbClr val="FF7D7D"/>
    <a:srgbClr val="016A3A"/>
    <a:srgbClr val="00DA5D"/>
    <a:srgbClr val="5858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20" autoAdjust="0"/>
    <p:restoredTop sz="46728" autoAdjust="0"/>
  </p:normalViewPr>
  <p:slideViewPr>
    <p:cSldViewPr snapToObjects="1" showGuides="1">
      <p:cViewPr varScale="1">
        <p:scale>
          <a:sx n="32" d="100"/>
          <a:sy n="32" d="100"/>
        </p:scale>
        <p:origin x="2156" y="24"/>
      </p:cViewPr>
      <p:guideLst>
        <p:guide pos="4416"/>
        <p:guide orient="horz" pos="14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-36"/>
    </p:cViewPr>
  </p:notesTextViewPr>
  <p:sorterViewPr>
    <p:cViewPr>
      <p:scale>
        <a:sx n="180" d="100"/>
        <a:sy n="180" d="100"/>
      </p:scale>
      <p:origin x="0" y="0"/>
    </p:cViewPr>
  </p:sorterViewPr>
  <p:notesViewPr>
    <p:cSldViewPr snapToObjects="1" showGuides="1">
      <p:cViewPr varScale="1">
        <p:scale>
          <a:sx n="52" d="100"/>
          <a:sy n="52" d="100"/>
        </p:scale>
        <p:origin x="2664" y="48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2B0687-D668-4F29-AC51-2913D6071E3D}" type="doc">
      <dgm:prSet loTypeId="urn:microsoft.com/office/officeart/2005/8/layout/venn1" loCatId="relationship" qsTypeId="urn:microsoft.com/office/officeart/2005/8/quickstyle/simple1" qsCatId="simple" csTypeId="urn:microsoft.com/office/officeart/2005/8/colors/accent4_4" csCatId="accent4" phldr="1"/>
      <dgm:spPr/>
    </dgm:pt>
    <dgm:pt modelId="{6181589B-A441-44E5-BAC1-AD7C987C0979}">
      <dgm:prSet phldrT="[Text]" custT="1"/>
      <dgm:spPr>
        <a:solidFill>
          <a:srgbClr val="26A2F6">
            <a:alpha val="49804"/>
          </a:srgbClr>
        </a:solidFill>
      </dgm:spPr>
      <dgm:t>
        <a:bodyPr anchor="t" anchorCtr="0"/>
        <a:lstStyle/>
        <a:p>
          <a:endParaRPr lang="en-US" sz="2200" dirty="0"/>
        </a:p>
      </dgm:t>
    </dgm:pt>
    <dgm:pt modelId="{3F379C26-BF74-4C89-9AED-212CB91432D5}" type="parTrans" cxnId="{6161C28D-160C-41B1-A1F9-F8DAC6283E40}">
      <dgm:prSet/>
      <dgm:spPr/>
      <dgm:t>
        <a:bodyPr/>
        <a:lstStyle/>
        <a:p>
          <a:endParaRPr lang="en-US"/>
        </a:p>
      </dgm:t>
    </dgm:pt>
    <dgm:pt modelId="{4EA50A15-392F-4679-BBE9-CFD61DA897C1}" type="sibTrans" cxnId="{6161C28D-160C-41B1-A1F9-F8DAC6283E40}">
      <dgm:prSet/>
      <dgm:spPr/>
      <dgm:t>
        <a:bodyPr/>
        <a:lstStyle/>
        <a:p>
          <a:endParaRPr lang="en-US"/>
        </a:p>
      </dgm:t>
    </dgm:pt>
    <dgm:pt modelId="{96576B6E-9838-4E55-B9E4-23B2D20DCDDC}">
      <dgm:prSet phldrT="[Text]" custT="1"/>
      <dgm:spPr>
        <a:solidFill>
          <a:srgbClr val="FF8B8B">
            <a:alpha val="49804"/>
          </a:srgbClr>
        </a:solidFill>
      </dgm:spPr>
      <dgm:t>
        <a:bodyPr anchor="t" anchorCtr="0"/>
        <a:lstStyle/>
        <a:p>
          <a:endParaRPr lang="en-US" sz="2400" dirty="0"/>
        </a:p>
      </dgm:t>
    </dgm:pt>
    <dgm:pt modelId="{E00076BD-B2C0-4251-A3AF-E19285C72DEB}" type="parTrans" cxnId="{E49B1155-C984-447E-A386-A3A64AB064F9}">
      <dgm:prSet/>
      <dgm:spPr/>
      <dgm:t>
        <a:bodyPr/>
        <a:lstStyle/>
        <a:p>
          <a:endParaRPr lang="en-US"/>
        </a:p>
      </dgm:t>
    </dgm:pt>
    <dgm:pt modelId="{2203CFD8-B6AE-4A7C-A4D3-8DF7163C0367}" type="sibTrans" cxnId="{E49B1155-C984-447E-A386-A3A64AB064F9}">
      <dgm:prSet/>
      <dgm:spPr/>
      <dgm:t>
        <a:bodyPr/>
        <a:lstStyle/>
        <a:p>
          <a:endParaRPr lang="en-US"/>
        </a:p>
      </dgm:t>
    </dgm:pt>
    <dgm:pt modelId="{B7477E51-35D5-4A6A-931D-F259E35F19D4}">
      <dgm:prSet/>
      <dgm:spPr>
        <a:solidFill>
          <a:srgbClr val="26A2F6">
            <a:alpha val="49804"/>
          </a:srgbClr>
        </a:solidFill>
      </dgm:spPr>
      <dgm:t>
        <a:bodyPr anchor="t" anchorCtr="0"/>
        <a:lstStyle/>
        <a:p>
          <a:endParaRPr lang="en-US" sz="2700" dirty="0"/>
        </a:p>
      </dgm:t>
    </dgm:pt>
    <dgm:pt modelId="{D777BF78-C9E5-40E1-B10F-AC839392CFDF}" type="parTrans" cxnId="{7C4F5D42-3A05-4BBD-A970-050BD5BA9708}">
      <dgm:prSet/>
      <dgm:spPr/>
      <dgm:t>
        <a:bodyPr/>
        <a:lstStyle/>
        <a:p>
          <a:endParaRPr lang="en-US"/>
        </a:p>
      </dgm:t>
    </dgm:pt>
    <dgm:pt modelId="{AF94ED6C-DFDB-4A2C-AB68-59C84CAFB57C}" type="sibTrans" cxnId="{7C4F5D42-3A05-4BBD-A970-050BD5BA9708}">
      <dgm:prSet/>
      <dgm:spPr/>
      <dgm:t>
        <a:bodyPr/>
        <a:lstStyle/>
        <a:p>
          <a:endParaRPr lang="en-US"/>
        </a:p>
      </dgm:t>
    </dgm:pt>
    <dgm:pt modelId="{0ADB9F39-6AF1-4799-8C3F-2A6918A30D53}" type="pres">
      <dgm:prSet presAssocID="{E02B0687-D668-4F29-AC51-2913D6071E3D}" presName="compositeShape" presStyleCnt="0">
        <dgm:presLayoutVars>
          <dgm:chMax val="7"/>
          <dgm:dir/>
          <dgm:resizeHandles val="exact"/>
        </dgm:presLayoutVars>
      </dgm:prSet>
      <dgm:spPr/>
    </dgm:pt>
    <dgm:pt modelId="{134A47C1-3AF2-4A18-B4DE-B2345A9D9AF4}" type="pres">
      <dgm:prSet presAssocID="{6181589B-A441-44E5-BAC1-AD7C987C0979}" presName="circ1" presStyleLbl="vennNode1" presStyleIdx="0" presStyleCnt="2" custScaleX="178317" custLinFactNeighborX="-27519" custLinFactNeighborY="378"/>
      <dgm:spPr/>
      <dgm:t>
        <a:bodyPr/>
        <a:lstStyle/>
        <a:p>
          <a:endParaRPr lang="en-US"/>
        </a:p>
      </dgm:t>
    </dgm:pt>
    <dgm:pt modelId="{55ADEBF9-A307-4DFB-9D86-E79CF8B5BE1B}" type="pres">
      <dgm:prSet presAssocID="{6181589B-A441-44E5-BAC1-AD7C987C097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0202F8-6FE5-4474-980F-97B56305FA87}" type="pres">
      <dgm:prSet presAssocID="{96576B6E-9838-4E55-B9E4-23B2D20DCDDC}" presName="circ2" presStyleLbl="vennNode1" presStyleIdx="1" presStyleCnt="2" custScaleX="172680" custScaleY="100547" custLinFactNeighborX="23009" custLinFactNeighborY="0"/>
      <dgm:spPr/>
      <dgm:t>
        <a:bodyPr/>
        <a:lstStyle/>
        <a:p>
          <a:endParaRPr lang="en-US"/>
        </a:p>
      </dgm:t>
    </dgm:pt>
    <dgm:pt modelId="{A1724BB0-4E2E-436C-B822-9BBC25BB2218}" type="pres">
      <dgm:prSet presAssocID="{96576B6E-9838-4E55-B9E4-23B2D20DCDD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3A7FD4D-635C-4978-91FB-DB47CB5A8DA8}" type="presOf" srcId="{E02B0687-D668-4F29-AC51-2913D6071E3D}" destId="{0ADB9F39-6AF1-4799-8C3F-2A6918A30D53}" srcOrd="0" destOrd="0" presId="urn:microsoft.com/office/officeart/2005/8/layout/venn1"/>
    <dgm:cxn modelId="{82733BFE-0B99-40FB-8EDA-4C22B85EDD93}" type="presOf" srcId="{6181589B-A441-44E5-BAC1-AD7C987C0979}" destId="{134A47C1-3AF2-4A18-B4DE-B2345A9D9AF4}" srcOrd="0" destOrd="0" presId="urn:microsoft.com/office/officeart/2005/8/layout/venn1"/>
    <dgm:cxn modelId="{04E79457-436D-42F2-AB77-47F127C87C80}" type="presOf" srcId="{6181589B-A441-44E5-BAC1-AD7C987C0979}" destId="{55ADEBF9-A307-4DFB-9D86-E79CF8B5BE1B}" srcOrd="1" destOrd="0" presId="urn:microsoft.com/office/officeart/2005/8/layout/venn1"/>
    <dgm:cxn modelId="{06C986EB-8F79-4A6F-8B0E-B2ADE9E71D7B}" type="presOf" srcId="{B7477E51-35D5-4A6A-931D-F259E35F19D4}" destId="{55ADEBF9-A307-4DFB-9D86-E79CF8B5BE1B}" srcOrd="1" destOrd="1" presId="urn:microsoft.com/office/officeart/2005/8/layout/venn1"/>
    <dgm:cxn modelId="{51660E96-ADCB-4B38-9544-6ADF7CCE378D}" type="presOf" srcId="{96576B6E-9838-4E55-B9E4-23B2D20DCDDC}" destId="{B30202F8-6FE5-4474-980F-97B56305FA87}" srcOrd="0" destOrd="0" presId="urn:microsoft.com/office/officeart/2005/8/layout/venn1"/>
    <dgm:cxn modelId="{E49B1155-C984-447E-A386-A3A64AB064F9}" srcId="{E02B0687-D668-4F29-AC51-2913D6071E3D}" destId="{96576B6E-9838-4E55-B9E4-23B2D20DCDDC}" srcOrd="1" destOrd="0" parTransId="{E00076BD-B2C0-4251-A3AF-E19285C72DEB}" sibTransId="{2203CFD8-B6AE-4A7C-A4D3-8DF7163C0367}"/>
    <dgm:cxn modelId="{7C4F5D42-3A05-4BBD-A970-050BD5BA9708}" srcId="{6181589B-A441-44E5-BAC1-AD7C987C0979}" destId="{B7477E51-35D5-4A6A-931D-F259E35F19D4}" srcOrd="0" destOrd="0" parTransId="{D777BF78-C9E5-40E1-B10F-AC839392CFDF}" sibTransId="{AF94ED6C-DFDB-4A2C-AB68-59C84CAFB57C}"/>
    <dgm:cxn modelId="{A77E0199-B0B3-4401-9843-2022E04C8C34}" type="presOf" srcId="{B7477E51-35D5-4A6A-931D-F259E35F19D4}" destId="{134A47C1-3AF2-4A18-B4DE-B2345A9D9AF4}" srcOrd="0" destOrd="1" presId="urn:microsoft.com/office/officeart/2005/8/layout/venn1"/>
    <dgm:cxn modelId="{6161C28D-160C-41B1-A1F9-F8DAC6283E40}" srcId="{E02B0687-D668-4F29-AC51-2913D6071E3D}" destId="{6181589B-A441-44E5-BAC1-AD7C987C0979}" srcOrd="0" destOrd="0" parTransId="{3F379C26-BF74-4C89-9AED-212CB91432D5}" sibTransId="{4EA50A15-392F-4679-BBE9-CFD61DA897C1}"/>
    <dgm:cxn modelId="{D1A40835-6A5B-4A7F-8388-E0DBCAA609F9}" type="presOf" srcId="{96576B6E-9838-4E55-B9E4-23B2D20DCDDC}" destId="{A1724BB0-4E2E-436C-B822-9BBC25BB2218}" srcOrd="1" destOrd="0" presId="urn:microsoft.com/office/officeart/2005/8/layout/venn1"/>
    <dgm:cxn modelId="{DAD66F8F-BE87-4B77-8D15-1E7E4873AA9C}" type="presParOf" srcId="{0ADB9F39-6AF1-4799-8C3F-2A6918A30D53}" destId="{134A47C1-3AF2-4A18-B4DE-B2345A9D9AF4}" srcOrd="0" destOrd="0" presId="urn:microsoft.com/office/officeart/2005/8/layout/venn1"/>
    <dgm:cxn modelId="{3AB07AE9-34FA-40F1-BC3E-12D0FEB44B0B}" type="presParOf" srcId="{0ADB9F39-6AF1-4799-8C3F-2A6918A30D53}" destId="{55ADEBF9-A307-4DFB-9D86-E79CF8B5BE1B}" srcOrd="1" destOrd="0" presId="urn:microsoft.com/office/officeart/2005/8/layout/venn1"/>
    <dgm:cxn modelId="{55D6DFDE-92F6-4078-B3BE-6B1CE59FEF81}" type="presParOf" srcId="{0ADB9F39-6AF1-4799-8C3F-2A6918A30D53}" destId="{B30202F8-6FE5-4474-980F-97B56305FA87}" srcOrd="2" destOrd="0" presId="urn:microsoft.com/office/officeart/2005/8/layout/venn1"/>
    <dgm:cxn modelId="{94A3D19F-62BE-4FC1-B901-51A761608827}" type="presParOf" srcId="{0ADB9F39-6AF1-4799-8C3F-2A6918A30D53}" destId="{A1724BB0-4E2E-436C-B822-9BBC25BB2218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4A47C1-3AF2-4A18-B4DE-B2345A9D9AF4}">
      <dsp:nvSpPr>
        <dsp:cNvPr id="0" name=""/>
        <dsp:cNvSpPr/>
      </dsp:nvSpPr>
      <dsp:spPr>
        <a:xfrm>
          <a:off x="0" y="24224"/>
          <a:ext cx="7897228" cy="4428757"/>
        </a:xfrm>
        <a:prstGeom prst="ellipse">
          <a:avLst/>
        </a:prstGeom>
        <a:solidFill>
          <a:srgbClr val="26A2F6">
            <a:alpha val="49804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700" kern="1200" dirty="0"/>
        </a:p>
      </dsp:txBody>
      <dsp:txXfrm>
        <a:off x="1102766" y="546469"/>
        <a:ext cx="4553356" cy="3384266"/>
      </dsp:txXfrm>
    </dsp:sp>
    <dsp:sp modelId="{B30202F8-6FE5-4474-980F-97B56305FA87}">
      <dsp:nvSpPr>
        <dsp:cNvPr id="0" name=""/>
        <dsp:cNvSpPr/>
      </dsp:nvSpPr>
      <dsp:spPr>
        <a:xfrm>
          <a:off x="3819366" y="0"/>
          <a:ext cx="7647578" cy="4452983"/>
        </a:xfrm>
        <a:prstGeom prst="ellipse">
          <a:avLst/>
        </a:prstGeom>
        <a:solidFill>
          <a:srgbClr val="FF8B8B">
            <a:alpha val="49804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</dsp:txBody>
      <dsp:txXfrm>
        <a:off x="5989624" y="525101"/>
        <a:ext cx="4409414" cy="34027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2329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63" tIns="45382" rIns="90763" bIns="45382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747" y="0"/>
            <a:ext cx="3012329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63" tIns="45382" rIns="90763" bIns="45382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3957"/>
            <a:ext cx="3012329" cy="46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63" tIns="45382" rIns="90763" bIns="45382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747" y="8773957"/>
            <a:ext cx="3012329" cy="46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63" tIns="45382" rIns="90763" bIns="45382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000"/>
            </a:lvl1pPr>
          </a:lstStyle>
          <a:p>
            <a:fld id="{7C1994C7-E747-4F6C-8E7F-88DAEB129A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004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2329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63" tIns="45382" rIns="90763" bIns="45382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747" y="0"/>
            <a:ext cx="3012329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63" tIns="45382" rIns="90763" bIns="45382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96875" y="692150"/>
            <a:ext cx="61563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6992" y="4387767"/>
            <a:ext cx="5096092" cy="4155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63" tIns="45382" rIns="90763" bIns="453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3957"/>
            <a:ext cx="3012329" cy="46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63" tIns="45382" rIns="90763" bIns="45382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747" y="8773957"/>
            <a:ext cx="3012329" cy="46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63" tIns="45382" rIns="90763" bIns="45382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000"/>
            </a:lvl1pPr>
          </a:lstStyle>
          <a:p>
            <a:fld id="{47A63D42-C47A-45C5-B616-715CC7CBDE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6209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rtl="0">
              <a:buFontTx/>
              <a:buNone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Strength in collaboration – not only by collaborating across centers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sym typeface="Wingdings" panose="05000000000000000000" pitchFamily="2" charset="2"/>
              </a:rPr>
              <a:t> MPOG</a:t>
            </a:r>
          </a:p>
          <a:p>
            <a:pPr marL="0" indent="0" rtl="0">
              <a:buFontTx/>
              <a:buNone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sym typeface="Wingdings" panose="05000000000000000000" pitchFamily="2" charset="2"/>
              </a:rPr>
              <a:t>But also by collaborating across database registries</a:t>
            </a:r>
          </a:p>
          <a:p>
            <a:pPr marL="0" indent="0" rtl="0">
              <a:buFontTx/>
              <a:buNone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sym typeface="Wingdings" panose="05000000000000000000" pitchFamily="2" charset="2"/>
              </a:rPr>
              <a:t>- STS, NSQIP, and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sym typeface="Wingdings" panose="05000000000000000000" pitchFamily="2" charset="2"/>
              </a:rPr>
              <a:t>Payor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sym typeface="Wingdings" panose="05000000000000000000" pitchFamily="2" charset="2"/>
              </a:rPr>
              <a:t> data via CMS / BCBS</a:t>
            </a:r>
            <a:endParaRPr lang="en-US" sz="1200" b="0" i="0" u="none" strike="noStrike" kern="1200" baseline="0" dirty="0" smtClean="0"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  <a:p>
            <a:pPr marL="0" indent="0" rtl="0">
              <a:buFontTx/>
              <a:buNone/>
            </a:pPr>
            <a:endParaRPr lang="en-US" sz="1200" b="0" i="0" u="none" strike="noStrike" kern="1200" baseline="0" dirty="0" smtClean="0"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  <a:p>
            <a:pPr marL="0" indent="0" rtl="0">
              <a:buFontTx/>
              <a:buNone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Touch upon some opportunities</a:t>
            </a:r>
          </a:p>
          <a:p>
            <a:pPr marL="0" indent="0" rtl="0">
              <a:buFontTx/>
              <a:buNone/>
            </a:pPr>
            <a:endParaRPr lang="en-US" sz="1200" b="0" i="0" u="none" strike="noStrike" kern="1200" baseline="0" dirty="0" smtClean="0"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63D42-C47A-45C5-B616-715CC7CBDE6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247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C332D-B478-4A16-9429-CF0F067F9CCF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689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 with discussion of surgical registries</a:t>
            </a:r>
          </a:p>
          <a:p>
            <a:endParaRPr lang="en-US" dirty="0" smtClean="0"/>
          </a:p>
          <a:p>
            <a:r>
              <a:rPr lang="en-US" dirty="0" smtClean="0"/>
              <a:t>Credit to cardiac anesthesiologist</a:t>
            </a:r>
            <a:r>
              <a:rPr lang="en-US" baseline="0" dirty="0" smtClean="0"/>
              <a:t> at Michigan Medicine, Allison Janda for many of these slides together – may recognize it from breakout session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Strengths/unique features of MPOG data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Intraop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Granularity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Minute-to-minute physiologic, ventilator, medication/fluid; timestamps, providers, and interventions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Also access to administrative data </a:t>
            </a:r>
            <a:r>
              <a:rPr lang="en-US" baseline="0" dirty="0" smtClean="0">
                <a:sym typeface="Wingdings" panose="05000000000000000000" pitchFamily="2" charset="2"/>
              </a:rPr>
              <a:t> pro fee diagnosis codes, administrative discharge ICD-9/10 codes</a:t>
            </a:r>
            <a:endParaRPr lang="en-US" baseline="0" dirty="0" smtClean="0"/>
          </a:p>
          <a:p>
            <a:pPr marL="0" indent="0">
              <a:buFontTx/>
              <a:buNone/>
            </a:pPr>
            <a:endParaRPr lang="en-US" baseline="0" dirty="0" smtClean="0">
              <a:sym typeface="Wingdings" panose="05000000000000000000" pitchFamily="2" charset="2"/>
            </a:endParaRPr>
          </a:p>
          <a:p>
            <a:pPr marL="0" indent="0">
              <a:buFontTx/>
              <a:buNone/>
            </a:pPr>
            <a:r>
              <a:rPr lang="en-US" baseline="0" dirty="0" smtClean="0">
                <a:sym typeface="Wingdings" panose="05000000000000000000" pitchFamily="2" charset="2"/>
              </a:rPr>
              <a:t>Strength/unique feature STS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>
                <a:sym typeface="Wingdings" panose="05000000000000000000" pitchFamily="2" charset="2"/>
              </a:rPr>
              <a:t>Preop</a:t>
            </a:r>
            <a:r>
              <a:rPr lang="en-US" baseline="0" dirty="0" smtClean="0">
                <a:sym typeface="Wingdings" panose="05000000000000000000" pitchFamily="2" charset="2"/>
              </a:rPr>
              <a:t> and Postop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>
                <a:sym typeface="Wingdings" panose="05000000000000000000" pitchFamily="2" charset="2"/>
              </a:rPr>
              <a:t>Quality from painstaking manual review/patient follow-up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>
                <a:sym typeface="Wingdings" panose="05000000000000000000" pitchFamily="2" charset="2"/>
              </a:rPr>
              <a:t>Detailed structured history/physical, surgical procedure details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>
                <a:sym typeface="Wingdings" panose="05000000000000000000" pitchFamily="2" charset="2"/>
              </a:rPr>
              <a:t>Very importantly, outcomes data  mortality, hospital LOS, organ system complications</a:t>
            </a:r>
          </a:p>
          <a:p>
            <a:pPr marL="342900" indent="-342900">
              <a:buFontTx/>
              <a:buChar char="-"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63D42-C47A-45C5-B616-715CC7CBDE6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526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If successfully integrating this data, can achieve opportunities for research/QI unable to be achieved by either database alone</a:t>
            </a:r>
            <a:endParaRPr lang="en-US" dirty="0"/>
          </a:p>
          <a:p>
            <a:pPr marL="342900" indent="-342900">
              <a:buFontTx/>
              <a:buChar char="-"/>
            </a:pPr>
            <a:endParaRPr lang="en-US" dirty="0"/>
          </a:p>
          <a:p>
            <a:pPr marL="342900" indent="-342900">
              <a:buFontTx/>
              <a:buChar char="-"/>
            </a:pPr>
            <a:r>
              <a:rPr lang="en-US" dirty="0" smtClean="0"/>
              <a:t>Can work </a:t>
            </a:r>
            <a:r>
              <a:rPr lang="en-US" dirty="0"/>
              <a:t>to integrate surgical registry &amp; MPOG data into one location </a:t>
            </a:r>
          </a:p>
          <a:p>
            <a:pPr marL="342900" indent="-342900">
              <a:buFontTx/>
              <a:buChar char="-"/>
            </a:pPr>
            <a:r>
              <a:rPr lang="en-US" dirty="0"/>
              <a:t>Accessible to both groups with appropriate monitoring of data access &amp; peer review</a:t>
            </a:r>
          </a:p>
          <a:p>
            <a:endParaRPr lang="en-US" dirty="0"/>
          </a:p>
          <a:p>
            <a:pPr marL="342900" indent="-342900">
              <a:buFontTx/>
              <a:buChar char="-"/>
            </a:pPr>
            <a:r>
              <a:rPr lang="en-US" dirty="0"/>
              <a:t>Through combining high-quality processes of care data through MPOG, and high-quality outcomes data through surgical </a:t>
            </a:r>
            <a:r>
              <a:rPr lang="en-US" dirty="0" smtClean="0"/>
              <a:t>registries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Can</a:t>
            </a:r>
            <a:r>
              <a:rPr lang="en-US" baseline="0" dirty="0" smtClean="0"/>
              <a:t> generate innovative studies like this one lead by Thoracic Anesthesiologist Randy Blank, Thoracic Surgeon </a:t>
            </a:r>
            <a:r>
              <a:rPr lang="en-US" baseline="0" dirty="0" err="1" smtClean="0"/>
              <a:t>Benj</a:t>
            </a:r>
            <a:r>
              <a:rPr lang="en-US" baseline="0" dirty="0" smtClean="0"/>
              <a:t> Kozower and the UVA team</a:t>
            </a:r>
          </a:p>
          <a:p>
            <a:pPr marL="342900" indent="-342900">
              <a:buFontTx/>
              <a:buChar char="-"/>
            </a:pPr>
            <a:endParaRPr lang="en-US" baseline="0" dirty="0" smtClean="0"/>
          </a:p>
          <a:p>
            <a:pPr marL="342900" indent="-342900">
              <a:buFontTx/>
              <a:buChar char="-"/>
            </a:pPr>
            <a:r>
              <a:rPr lang="en-US" baseline="0" dirty="0" smtClean="0"/>
              <a:t>Positive externalities – engages surgeons, reinforces relationships that start in the OR, takes them into realms of collaborative research &amp; QI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781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STS-ACSD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Umich</a:t>
            </a:r>
            <a:r>
              <a:rPr lang="en-US" dirty="0" smtClean="0">
                <a:sym typeface="Wingdings" panose="05000000000000000000" pitchFamily="2" charset="2"/>
              </a:rPr>
              <a:t>, OHSU, Colorado…. MGH, BWH, WUSTL, HFH, Hopkins in pipeline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STS-GTSD  </a:t>
            </a:r>
            <a:r>
              <a:rPr lang="en-US" dirty="0" err="1" smtClean="0">
                <a:sym typeface="Wingdings" panose="05000000000000000000" pitchFamily="2" charset="2"/>
              </a:rPr>
              <a:t>Umich</a:t>
            </a:r>
            <a:r>
              <a:rPr lang="en-US" dirty="0" smtClean="0">
                <a:sym typeface="Wingdings" panose="05000000000000000000" pitchFamily="2" charset="2"/>
              </a:rPr>
              <a:t>, OHSU,</a:t>
            </a:r>
            <a:r>
              <a:rPr lang="en-US" baseline="0" dirty="0" smtClean="0">
                <a:sym typeface="Wingdings" panose="05000000000000000000" pitchFamily="2" charset="2"/>
              </a:rPr>
              <a:t> Colorado, Vermont, UVA, WUSTL, Yale, MSKCC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AA741-EFE5-41B8-AF74-23C7F79BF13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326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Where to start?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Spell this out in great detail, via step-by-step integration on MPOG website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Conversations to have: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Clinical</a:t>
            </a:r>
            <a:r>
              <a:rPr lang="en-US" baseline="0" dirty="0" smtClean="0"/>
              <a:t> Champions </a:t>
            </a:r>
            <a:r>
              <a:rPr lang="en-US" baseline="0" dirty="0" smtClean="0">
                <a:sym typeface="Wingdings" panose="05000000000000000000" pitchFamily="2" charset="2"/>
              </a:rPr>
              <a:t> Surgeon heads of practice for registry they represent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>
                <a:sym typeface="Wingdings" panose="05000000000000000000" pitchFamily="2" charset="2"/>
              </a:rPr>
              <a:t>IRB personnel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>
                <a:sym typeface="Wingdings" panose="05000000000000000000" pitchFamily="2" charset="2"/>
              </a:rPr>
              <a:t>IT  MPOG has IT, so does NSQIP/STS</a:t>
            </a:r>
          </a:p>
          <a:p>
            <a:pPr marL="171450" indent="-171450">
              <a:buFontTx/>
              <a:buChar char="-"/>
            </a:pPr>
            <a:endParaRPr lang="en-US" baseline="0" dirty="0" smtClean="0">
              <a:sym typeface="Wingdings" panose="05000000000000000000" pitchFamily="2" charset="2"/>
            </a:endParaRPr>
          </a:p>
          <a:p>
            <a:pPr marL="0" indent="0">
              <a:buFontTx/>
              <a:buNone/>
            </a:pPr>
            <a:r>
              <a:rPr lang="en-US" baseline="0" dirty="0" smtClean="0">
                <a:sym typeface="Wingdings" panose="05000000000000000000" pitchFamily="2" charset="2"/>
              </a:rPr>
              <a:t>Be prepared for questions</a:t>
            </a:r>
          </a:p>
          <a:p>
            <a:pPr marL="0" indent="0">
              <a:buFontTx/>
              <a:buNone/>
            </a:pPr>
            <a:r>
              <a:rPr lang="en-US" baseline="0" dirty="0" smtClean="0">
                <a:sym typeface="Wingdings" panose="05000000000000000000" pitchFamily="2" charset="2"/>
              </a:rPr>
              <a:t>- FAQ document, which reviews the goals of the integration, the secure transfer of data, the means for involving surgeon colleagues in the reviewing/approving of collaborative research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63D42-C47A-45C5-B616-715CC7CBDE6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146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Briefly</a:t>
            </a:r>
            <a:r>
              <a:rPr lang="en-US" altLang="en-US" sz="2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switch gears, and discuss opportunities not just with surgical registries, but </a:t>
            </a:r>
            <a:r>
              <a:rPr lang="en-US" altLang="en-US" sz="24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payor</a:t>
            </a:r>
            <a:r>
              <a:rPr lang="en-US" altLang="en-US" sz="2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</a:p>
          <a:p>
            <a:pPr eaLnBrk="1" hangingPunct="1"/>
            <a:endParaRPr lang="en-US" altLang="en-US" sz="240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New initiative within MPOG is to also seek de-identified claims data from the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Centers for Medicare and Medicaid Services (CMS),</a:t>
            </a:r>
            <a:r>
              <a:rPr lang="en-US" altLang="en-US" sz="2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Blue Cross Blue Shield of Michigan (BCBSM), Blue Care Network (BCN)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We’ve been fortunate to gain access to CMS data as supported by an NIH grant led by Dr.</a:t>
            </a:r>
            <a:r>
              <a:rPr lang="en-US" altLang="en-US" sz="2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Schonberger at Yale, and </a:t>
            </a: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We’ve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also started at Michigan,</a:t>
            </a:r>
            <a:r>
              <a:rPr lang="en-US" altLang="en-US" sz="2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through access to data within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2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quality </a:t>
            </a:r>
            <a:r>
              <a:rPr lang="en-US" altLang="en-US" sz="2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collaborative – the Michigan Value Collaborative – amalgamates these claims data from CMS and the Blues, with</a:t>
            </a:r>
          </a:p>
          <a:p>
            <a:pPr eaLnBrk="1" hangingPunct="1"/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en-US" sz="2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aim to improve the health of Michigan through sustainable, high-value healthcare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400" dirty="0" smtClean="0">
                <a:latin typeface="Arial" panose="020B0604020202020204" pitchFamily="34" charset="0"/>
              </a:rPr>
              <a:t>-</a:t>
            </a:r>
            <a:r>
              <a:rPr lang="en-US" altLang="en-US" sz="1400" baseline="0" dirty="0" smtClean="0">
                <a:latin typeface="Arial" panose="020B0604020202020204" pitchFamily="34" charset="0"/>
              </a:rPr>
              <a:t> </a:t>
            </a:r>
            <a:r>
              <a:rPr lang="en-US" altLang="en-US" sz="1400" dirty="0" smtClean="0">
                <a:latin typeface="Arial" panose="020B0604020202020204" pitchFamily="34" charset="0"/>
              </a:rPr>
              <a:t>Episode payments are risk adjusted,</a:t>
            </a:r>
            <a:r>
              <a:rPr lang="en-US" altLang="en-US" sz="1400" baseline="0" dirty="0" smtClean="0">
                <a:latin typeface="Arial" panose="020B0604020202020204" pitchFamily="34" charset="0"/>
              </a:rPr>
              <a:t> by</a:t>
            </a:r>
            <a:r>
              <a:rPr lang="en-US" altLang="en-US" sz="1400" dirty="0" smtClean="0">
                <a:latin typeface="Arial" panose="020B0604020202020204" pitchFamily="34" charset="0"/>
              </a:rPr>
              <a:t> age, gender, comorbidities, high spending for the prior six months and payer</a:t>
            </a:r>
            <a:endParaRPr lang="en-US" altLang="en-US" sz="1400" baseline="30000" dirty="0" smtClean="0">
              <a:latin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Cost avoidance related to surgical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collaboratives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has been assessed, but </a:t>
            </a:r>
            <a:r>
              <a:rPr lang="en-US" alt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anesthesiology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CQI data is limited</a:t>
            </a:r>
            <a:r>
              <a:rPr lang="en-US" altLang="en-US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2-4,6,8,9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buFontTx/>
              <a:buChar char="•"/>
            </a:pPr>
            <a:endParaRPr lang="en-US" alt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Presents</a:t>
            </a:r>
            <a:r>
              <a:rPr lang="en-US" altLang="en-US" sz="1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unique opportunity for MPOG/ASPIRE, to demonstrate a return on investment to BCBS as we improve care/reduce costs</a:t>
            </a:r>
            <a:endParaRPr lang="en-US" alt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2400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altLang="en-US" sz="2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have very promising preliminary results i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en-US" sz="2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a study lead by Dr. Allison Janda</a:t>
            </a: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400" dirty="0" smtClean="0"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Arial" panose="020B0604020202020204" pitchFamily="34" charset="0"/>
              </a:rPr>
              <a:t> For all payers across all procedure types (major</a:t>
            </a:r>
            <a:r>
              <a:rPr lang="en-US" altLang="en-US" sz="2400" baseline="0" dirty="0" smtClean="0">
                <a:latin typeface="Arial" panose="020B0604020202020204" pitchFamily="34" charset="0"/>
              </a:rPr>
              <a:t> abdominal, and orthopedic)</a:t>
            </a:r>
            <a:r>
              <a:rPr lang="en-US" altLang="en-US" sz="2400" dirty="0" smtClean="0">
                <a:latin typeface="Arial" panose="020B0604020202020204" pitchFamily="34" charset="0"/>
              </a:rPr>
              <a:t>, we found significantly greater reduction in post-discharge and total episode payments for procedures performed in ASPIRE hospitals compared to non-ASPIRE control hospitals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400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400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********************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400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altLang="en-US" dirty="0" smtClean="0">
                <a:latin typeface="Arial" panose="020B0604020202020204" pitchFamily="34" charset="0"/>
              </a:rPr>
              <a:t> Procedure types included: colectomy, colorectal cancer resection, gastrectomy, </a:t>
            </a:r>
            <a:r>
              <a:rPr lang="en-US" altLang="en-US" dirty="0" err="1" smtClean="0">
                <a:latin typeface="Arial" panose="020B0604020202020204" pitchFamily="34" charset="0"/>
              </a:rPr>
              <a:t>esophagectomy</a:t>
            </a:r>
            <a:r>
              <a:rPr lang="en-US" altLang="en-US" dirty="0" smtClean="0">
                <a:latin typeface="Arial" panose="020B0604020202020204" pitchFamily="34" charset="0"/>
              </a:rPr>
              <a:t>, </a:t>
            </a:r>
            <a:r>
              <a:rPr lang="en-US" altLang="en-US" dirty="0" err="1" smtClean="0">
                <a:latin typeface="Arial" panose="020B0604020202020204" pitchFamily="34" charset="0"/>
              </a:rPr>
              <a:t>pancreatectomy</a:t>
            </a:r>
            <a:r>
              <a:rPr lang="en-US" altLang="en-US" dirty="0" smtClean="0">
                <a:latin typeface="Arial" panose="020B0604020202020204" pitchFamily="34" charset="0"/>
              </a:rPr>
              <a:t>, hysterectomy, joint replacement (knee and hip), and hip fracture repair</a:t>
            </a:r>
          </a:p>
          <a:p>
            <a:pPr eaLnBrk="1" hangingPunct="1">
              <a:buFontTx/>
              <a:buChar char="•"/>
            </a:pPr>
            <a:endParaRPr lang="en-US" altLang="en-US" sz="900" dirty="0" smtClean="0">
              <a:latin typeface="Arial" panose="020B0604020202020204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altLang="en-US" dirty="0" smtClean="0">
                <a:latin typeface="Arial" panose="020B0604020202020204" pitchFamily="34" charset="0"/>
              </a:rPr>
              <a:t> Baseline period: 2014</a:t>
            </a:r>
          </a:p>
          <a:p>
            <a:pPr eaLnBrk="1" hangingPunct="1">
              <a:buFontTx/>
              <a:buChar char="•"/>
            </a:pPr>
            <a:endParaRPr lang="en-US" altLang="en-US" sz="900" dirty="0" smtClean="0">
              <a:latin typeface="Arial" panose="020B0604020202020204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altLang="en-US" dirty="0" smtClean="0">
                <a:latin typeface="Arial" panose="020B0604020202020204" pitchFamily="34" charset="0"/>
              </a:rPr>
              <a:t> Experimental period: June 2016 to July 2017 (BCBSM data) or June 2016 to July 2017 (Medicare data)</a:t>
            </a:r>
          </a:p>
          <a:p>
            <a:pPr eaLnBrk="1" hangingPunct="1">
              <a:buFontTx/>
              <a:buChar char="•"/>
            </a:pPr>
            <a:endParaRPr lang="en-US" altLang="en-US" sz="900" dirty="0" smtClean="0">
              <a:latin typeface="Arial" panose="020B0604020202020204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altLang="en-US" dirty="0" smtClean="0">
                <a:latin typeface="Arial" panose="020B0604020202020204" pitchFamily="34" charset="0"/>
              </a:rPr>
              <a:t> Not included: January 2015 to May 2016 (initial 18-month implementation period for ASPIRE)</a:t>
            </a:r>
          </a:p>
          <a:p>
            <a:pPr eaLnBrk="1" hangingPunct="1">
              <a:buFontTx/>
              <a:buChar char="•"/>
            </a:pPr>
            <a:r>
              <a:rPr lang="en-US" altLang="en-US" sz="2400" dirty="0" smtClean="0">
                <a:latin typeface="Arial" panose="020B0604020202020204" pitchFamily="34" charset="0"/>
              </a:rPr>
              <a:t> Case-Mix Index Ratio</a:t>
            </a:r>
          </a:p>
          <a:p>
            <a:pPr lvl="1" eaLnBrk="1" hangingPunct="1">
              <a:buFontTx/>
              <a:buChar char="•"/>
            </a:pPr>
            <a:r>
              <a:rPr lang="en-US" altLang="en-US" sz="2400" dirty="0" smtClean="0">
                <a:latin typeface="Arial" panose="020B0604020202020204" pitchFamily="34" charset="0"/>
              </a:rPr>
              <a:t>Above vs. below 1.67</a:t>
            </a:r>
          </a:p>
          <a:p>
            <a:pPr eaLnBrk="1" hangingPunct="1">
              <a:buFontTx/>
              <a:buChar char="•"/>
            </a:pPr>
            <a:r>
              <a:rPr lang="en-US" altLang="en-US" sz="2400" dirty="0" smtClean="0">
                <a:latin typeface="Arial" panose="020B0604020202020204" pitchFamily="34" charset="0"/>
              </a:rPr>
              <a:t> Teaching Status</a:t>
            </a:r>
          </a:p>
          <a:p>
            <a:pPr lvl="1" eaLnBrk="1" hangingPunct="1">
              <a:buFontTx/>
              <a:buChar char="•"/>
            </a:pPr>
            <a:r>
              <a:rPr lang="en-US" altLang="en-US" sz="2400" dirty="0" smtClean="0">
                <a:latin typeface="Arial" panose="020B0604020202020204" pitchFamily="34" charset="0"/>
              </a:rPr>
              <a:t>Teaching vs. Non-teaching</a:t>
            </a:r>
          </a:p>
          <a:p>
            <a:pPr eaLnBrk="1" hangingPunct="1">
              <a:buFontTx/>
              <a:buChar char="•"/>
            </a:pPr>
            <a:r>
              <a:rPr lang="en-US" altLang="en-US" sz="2400" dirty="0" smtClean="0">
                <a:latin typeface="Arial" panose="020B0604020202020204" pitchFamily="34" charset="0"/>
              </a:rPr>
              <a:t> Bed size</a:t>
            </a:r>
          </a:p>
          <a:p>
            <a:pPr lvl="1" eaLnBrk="1" hangingPunct="1">
              <a:buFontTx/>
              <a:buChar char="•"/>
            </a:pPr>
            <a:r>
              <a:rPr lang="en-US" altLang="en-US" sz="2400" dirty="0" smtClean="0">
                <a:latin typeface="Arial" panose="020B0604020202020204" pitchFamily="34" charset="0"/>
              </a:rPr>
              <a:t>25-49 vs. 100-199 vs. 400-499 vs. 500 or more</a:t>
            </a:r>
          </a:p>
          <a:p>
            <a:pPr eaLnBrk="1" hangingPunct="1">
              <a:buFontTx/>
              <a:buChar char="•"/>
            </a:pPr>
            <a:r>
              <a:rPr lang="en-US" altLang="en-US" sz="2400" dirty="0" smtClean="0">
                <a:latin typeface="Arial" panose="020B0604020202020204" pitchFamily="34" charset="0"/>
              </a:rPr>
              <a:t> MVC Cohort Grouping</a:t>
            </a:r>
          </a:p>
          <a:p>
            <a:pPr lvl="1" eaLnBrk="1" hangingPunct="1">
              <a:buFontTx/>
              <a:buChar char="•"/>
            </a:pPr>
            <a:r>
              <a:rPr lang="en-US" altLang="en-US" sz="2400" dirty="0" smtClean="0">
                <a:latin typeface="Arial" panose="020B0604020202020204" pitchFamily="34" charset="0"/>
              </a:rPr>
              <a:t>Cohort 1 vs. 2 vs. 3</a:t>
            </a:r>
          </a:p>
          <a:p>
            <a:pPr eaLnBrk="1" hangingPunct="1">
              <a:buFontTx/>
              <a:buChar char="•"/>
            </a:pPr>
            <a:r>
              <a:rPr lang="en-US" altLang="en-US" sz="2400" dirty="0" smtClean="0">
                <a:latin typeface="Arial" panose="020B0604020202020204" pitchFamily="34" charset="0"/>
              </a:rPr>
              <a:t> Surgical CQI Participation</a:t>
            </a:r>
          </a:p>
          <a:p>
            <a:pPr lvl="1" eaLnBrk="1" hangingPunct="1">
              <a:buFontTx/>
              <a:buChar char="•"/>
            </a:pPr>
            <a:r>
              <a:rPr lang="en-US" altLang="en-US" sz="2400" dirty="0" smtClean="0">
                <a:latin typeface="Arial" panose="020B0604020202020204" pitchFamily="34" charset="0"/>
              </a:rPr>
              <a:t>MSQC Participation as of 2014</a:t>
            </a:r>
          </a:p>
          <a:p>
            <a:pPr lvl="1" eaLnBrk="1" hangingPunct="1">
              <a:buFontTx/>
              <a:buChar char="•"/>
            </a:pPr>
            <a:r>
              <a:rPr lang="en-US" altLang="en-US" sz="2400" dirty="0" smtClean="0">
                <a:latin typeface="Arial" panose="020B0604020202020204" pitchFamily="34" charset="0"/>
              </a:rPr>
              <a:t>MARCQI Participation as of 2014</a:t>
            </a:r>
          </a:p>
          <a:p>
            <a:pPr eaLnBrk="1" hangingPunct="1">
              <a:buFontTx/>
              <a:buChar char="•"/>
            </a:pPr>
            <a:r>
              <a:rPr lang="en-US" altLang="en-US" sz="2400" dirty="0" smtClean="0">
                <a:latin typeface="Arial" panose="020B0604020202020204" pitchFamily="34" charset="0"/>
              </a:rPr>
              <a:t> Attempting to add Leapfrog Hospital Rating</a:t>
            </a:r>
          </a:p>
          <a:p>
            <a:pPr eaLnBrk="1" hangingPunct="1">
              <a:buFontTx/>
              <a:buChar char="•"/>
            </a:pPr>
            <a:r>
              <a:rPr lang="en-US" altLang="en-US" dirty="0" smtClean="0">
                <a:latin typeface="Arial" panose="020B0604020202020204" pitchFamily="34" charset="0"/>
              </a:rPr>
              <a:t> Difference-in-differences analysis to evaluate whether ASPIRE implementation was associated with decreased payments compared to payments at non-ASPIRE sites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400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2400" dirty="0" smtClean="0"/>
          </a:p>
          <a:p>
            <a:pPr eaLnBrk="1" hangingPunct="1"/>
            <a:endParaRPr lang="en-US" altLang="en-US" sz="2400" baseline="30000" dirty="0" smtClean="0">
              <a:latin typeface="Arial" panose="020B0604020202020204" pitchFamily="34" charset="0"/>
            </a:endParaRPr>
          </a:p>
          <a:p>
            <a:endParaRPr lang="en-US" altLang="en-US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9DF2D89D-EA8B-4A7D-B1B9-ACB890572DA2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45953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>
                <a:sym typeface="Wingdings" panose="05000000000000000000" pitchFamily="2" charset="2"/>
              </a:rPr>
              <a:t>Pause here</a:t>
            </a:r>
          </a:p>
          <a:p>
            <a:endParaRPr lang="en-US" baseline="0" dirty="0" smtClean="0">
              <a:sym typeface="Wingdings" panose="05000000000000000000" pitchFamily="2" charset="2"/>
            </a:endParaRPr>
          </a:p>
          <a:p>
            <a:r>
              <a:rPr lang="en-US" baseline="0" dirty="0" smtClean="0">
                <a:sym typeface="Wingdings" panose="05000000000000000000" pitchFamily="2" charset="2"/>
              </a:rPr>
              <a:t>If Sachin is available, can discuss our means for matching but still de-identifying MPOG + Registry data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AA741-EFE5-41B8-AF74-23C7F79BF13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750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Privacy/</a:t>
            </a:r>
            <a:r>
              <a:rPr lang="en-US" dirty="0" err="1" smtClean="0"/>
              <a:t>Secrurity</a:t>
            </a:r>
            <a:r>
              <a:rPr lang="en-US" baseline="0" dirty="0" smtClean="0"/>
              <a:t> – brought up these issues during research and QI meetings, but bears repeating because so important to the integrity of the MPOG database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NIST =</a:t>
            </a:r>
            <a:r>
              <a:rPr lang="en-US" baseline="0" dirty="0" smtClean="0"/>
              <a:t> national institute of standards and tech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63D42-C47A-45C5-B616-715CC7CBDE6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82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C332D-B478-4A16-9429-CF0F067F9CCF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157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B9406-C7B8-47F5-BEA0-26A7F56244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10972800" cy="646317"/>
          </a:xfrm>
        </p:spPr>
        <p:txBody>
          <a:bodyPr anchor="t"/>
          <a:lstStyle>
            <a:lvl1pPr algn="l">
              <a:defRPr sz="36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4" name="Line 39">
            <a:extLst>
              <a:ext uri="{FF2B5EF4-FFF2-40B4-BE49-F238E27FC236}">
                <a16:creationId xmlns:a16="http://schemas.microsoft.com/office/drawing/2014/main" id="{FE055A90-BB08-4078-911A-83E55D6148C1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600" y="6248400"/>
            <a:ext cx="77724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569471D-3B37-4227-AB75-FC96AF21876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1" y="4648200"/>
            <a:ext cx="10972799" cy="152400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2625" indent="0">
              <a:buNone/>
              <a:defRPr/>
            </a:lvl3pPr>
            <a:lvl4pPr marL="1027112" indent="0">
              <a:buNone/>
              <a:defRPr/>
            </a:lvl4pPr>
          </a:lstStyle>
          <a:p>
            <a:pPr lvl="0"/>
            <a:r>
              <a:rPr lang="en-US" dirty="0"/>
              <a:t>First Last Name, MD, PhD</a:t>
            </a:r>
            <a:br>
              <a:rPr lang="en-US" dirty="0"/>
            </a:br>
            <a:r>
              <a:rPr lang="en-US" dirty="0"/>
              <a:t>Position/Title</a:t>
            </a:r>
            <a:br>
              <a:rPr lang="en-US" dirty="0"/>
            </a:br>
            <a:r>
              <a:rPr lang="en-US" dirty="0"/>
              <a:t>Department</a:t>
            </a:r>
            <a:br>
              <a:rPr lang="en-US" dirty="0"/>
            </a:br>
            <a:r>
              <a:rPr lang="en-US" dirty="0"/>
              <a:t>Institution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A6F1F8-CBDC-43A9-97A6-49381ECF4A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5927652"/>
            <a:ext cx="3124200" cy="72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319211"/>
      </p:ext>
    </p:extLst>
  </p:cSld>
  <p:clrMapOvr>
    <a:masterClrMapping/>
  </p:clrMapOvr>
  <p:transition spd="med"/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Line 39">
            <a:extLst>
              <a:ext uri="{FF2B5EF4-FFF2-40B4-BE49-F238E27FC236}">
                <a16:creationId xmlns:a16="http://schemas.microsoft.com/office/drawing/2014/main" id="{CECA6D0B-F196-46BC-A9F5-6D6317787A4A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600" y="6528080"/>
            <a:ext cx="8943699" cy="2317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744" y="6256948"/>
            <a:ext cx="2362200" cy="54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744350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09617" y="1265238"/>
            <a:ext cx="615525" cy="49466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35567" y="1265238"/>
            <a:ext cx="8070851" cy="49466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Line 39">
            <a:extLst>
              <a:ext uri="{FF2B5EF4-FFF2-40B4-BE49-F238E27FC236}">
                <a16:creationId xmlns:a16="http://schemas.microsoft.com/office/drawing/2014/main" id="{CECA6D0B-F196-46BC-A9F5-6D6317787A4A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600" y="6528080"/>
            <a:ext cx="8943699" cy="2317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744" y="6256948"/>
            <a:ext cx="2362200" cy="54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566725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3667" y="1215108"/>
            <a:ext cx="10993967" cy="52320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35567" y="2176463"/>
            <a:ext cx="9652000" cy="40354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12" name="Line 39">
            <a:extLst>
              <a:ext uri="{FF2B5EF4-FFF2-40B4-BE49-F238E27FC236}">
                <a16:creationId xmlns:a16="http://schemas.microsoft.com/office/drawing/2014/main" id="{CECA6D0B-F196-46BC-A9F5-6D6317787A4A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600" y="6528080"/>
            <a:ext cx="8943699" cy="2317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744" y="6256948"/>
            <a:ext cx="2362200" cy="54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74485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3667" y="228600"/>
            <a:ext cx="10993967" cy="523206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35567" y="993776"/>
            <a:ext cx="4724400" cy="4035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167" y="993776"/>
            <a:ext cx="4724400" cy="4035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Line 39">
            <a:extLst>
              <a:ext uri="{FF2B5EF4-FFF2-40B4-BE49-F238E27FC236}">
                <a16:creationId xmlns:a16="http://schemas.microsoft.com/office/drawing/2014/main" id="{CECA6D0B-F196-46BC-A9F5-6D6317787A4A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600" y="6528080"/>
            <a:ext cx="8943699" cy="2317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744" y="6256948"/>
            <a:ext cx="2362200" cy="54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614234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077245"/>
            <a:ext cx="10363200" cy="52320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3883D-2F4B-4034-97D9-2F49DE8497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97128-96F9-4389-99B6-A1805A2EA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220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337796"/>
            <a:ext cx="10972801" cy="523206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219200"/>
            <a:ext cx="10972799" cy="4953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Line 39">
            <a:extLst>
              <a:ext uri="{FF2B5EF4-FFF2-40B4-BE49-F238E27FC236}">
                <a16:creationId xmlns:a16="http://schemas.microsoft.com/office/drawing/2014/main" id="{CECA6D0B-F196-46BC-A9F5-6D6317787A4A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600" y="6528080"/>
            <a:ext cx="8943699" cy="2317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744" y="6256948"/>
            <a:ext cx="2362200" cy="54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115953"/>
      </p:ext>
    </p:extLst>
  </p:cSld>
  <p:clrMapOvr>
    <a:masterClrMapping/>
  </p:clrMapOvr>
  <p:transition spd="med"/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70787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Line 39">
            <a:extLst>
              <a:ext uri="{FF2B5EF4-FFF2-40B4-BE49-F238E27FC236}">
                <a16:creationId xmlns:a16="http://schemas.microsoft.com/office/drawing/2014/main" id="{CECA6D0B-F196-46BC-A9F5-6D6317787A4A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600" y="6528080"/>
            <a:ext cx="8943699" cy="2317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744" y="6256948"/>
            <a:ext cx="2362200" cy="54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80928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30869"/>
            <a:ext cx="10972800" cy="523206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5567" y="2176463"/>
            <a:ext cx="4724400" cy="4035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167" y="2176463"/>
            <a:ext cx="4724400" cy="4035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Line 39">
            <a:extLst>
              <a:ext uri="{FF2B5EF4-FFF2-40B4-BE49-F238E27FC236}">
                <a16:creationId xmlns:a16="http://schemas.microsoft.com/office/drawing/2014/main" id="{CECA6D0B-F196-46BC-A9F5-6D6317787A4A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600" y="6528080"/>
            <a:ext cx="8943699" cy="2317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744" y="6256948"/>
            <a:ext cx="2362200" cy="54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68050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235" y="304800"/>
            <a:ext cx="10972800" cy="523206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971550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611312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97155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611312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Line 39">
            <a:extLst>
              <a:ext uri="{FF2B5EF4-FFF2-40B4-BE49-F238E27FC236}">
                <a16:creationId xmlns:a16="http://schemas.microsoft.com/office/drawing/2014/main" id="{CECA6D0B-F196-46BC-A9F5-6D6317787A4A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600" y="6528080"/>
            <a:ext cx="8943699" cy="2317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744" y="6256948"/>
            <a:ext cx="2362200" cy="54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25664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30869"/>
            <a:ext cx="10972800" cy="523206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Line 39">
            <a:extLst>
              <a:ext uri="{FF2B5EF4-FFF2-40B4-BE49-F238E27FC236}">
                <a16:creationId xmlns:a16="http://schemas.microsoft.com/office/drawing/2014/main" id="{CECA6D0B-F196-46BC-A9F5-6D6317787A4A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600" y="6528080"/>
            <a:ext cx="8943699" cy="2317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744" y="6256948"/>
            <a:ext cx="2362200" cy="54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565271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39">
            <a:extLst>
              <a:ext uri="{FF2B5EF4-FFF2-40B4-BE49-F238E27FC236}">
                <a16:creationId xmlns:a16="http://schemas.microsoft.com/office/drawing/2014/main" id="{CECA6D0B-F196-46BC-A9F5-6D6317787A4A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600" y="6528080"/>
            <a:ext cx="8943699" cy="2317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744" y="6256948"/>
            <a:ext cx="2362200" cy="54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500388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035005"/>
            <a:ext cx="4011084" cy="40009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Line 39">
            <a:extLst>
              <a:ext uri="{FF2B5EF4-FFF2-40B4-BE49-F238E27FC236}">
                <a16:creationId xmlns:a16="http://schemas.microsoft.com/office/drawing/2014/main" id="{CECA6D0B-F196-46BC-A9F5-6D6317787A4A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600" y="6528080"/>
            <a:ext cx="8943699" cy="2317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744" y="6256948"/>
            <a:ext cx="2362200" cy="54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534079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967243"/>
            <a:ext cx="7315200" cy="40009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Line 39">
            <a:extLst>
              <a:ext uri="{FF2B5EF4-FFF2-40B4-BE49-F238E27FC236}">
                <a16:creationId xmlns:a16="http://schemas.microsoft.com/office/drawing/2014/main" id="{CECA6D0B-F196-46BC-A9F5-6D6317787A4A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600" y="6528080"/>
            <a:ext cx="8943699" cy="2317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744" y="6256948"/>
            <a:ext cx="2362200" cy="54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61316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609600" y="330869"/>
            <a:ext cx="10972800" cy="52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3" rIns="91426" bIns="45713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609600" y="1219201"/>
            <a:ext cx="10972800" cy="4992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2" r:id="rId14"/>
  </p:sldLayoutIdLst>
  <p:transition spd="med"/>
  <p:txStyles>
    <p:titleStyle>
      <a:lvl1pPr algn="l" rtl="0" eaLnBrk="0" fontAlgn="base" hangingPunct="0">
        <a:spcBef>
          <a:spcPct val="30000"/>
        </a:spcBef>
        <a:spcAft>
          <a:spcPct val="0"/>
        </a:spcAft>
        <a:defRPr sz="2800">
          <a:solidFill>
            <a:srgbClr val="002060"/>
          </a:solidFill>
          <a:latin typeface="Calibri" panose="020F0502020204030204" pitchFamily="34" charset="0"/>
          <a:ea typeface="ＭＳ Ｐゴシック" charset="0"/>
          <a:cs typeface="Calibri" panose="020F0502020204030204" pitchFamily="34" charset="0"/>
        </a:defRPr>
      </a:lvl1pPr>
      <a:lvl2pPr algn="l" rtl="0" eaLnBrk="0" fontAlgn="base" hangingPunct="0">
        <a:spcBef>
          <a:spcPct val="30000"/>
        </a:spcBef>
        <a:spcAft>
          <a:spcPct val="0"/>
        </a:spcAft>
        <a:defRPr sz="25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30000"/>
        </a:spcBef>
        <a:spcAft>
          <a:spcPct val="0"/>
        </a:spcAft>
        <a:defRPr sz="25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30000"/>
        </a:spcBef>
        <a:spcAft>
          <a:spcPct val="0"/>
        </a:spcAft>
        <a:defRPr sz="25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30000"/>
        </a:spcBef>
        <a:spcAft>
          <a:spcPct val="0"/>
        </a:spcAft>
        <a:defRPr sz="25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30000"/>
        </a:spcBef>
        <a:spcAft>
          <a:spcPct val="0"/>
        </a:spcAft>
        <a:defRPr sz="25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30000"/>
        </a:spcBef>
        <a:spcAft>
          <a:spcPct val="0"/>
        </a:spcAft>
        <a:defRPr sz="25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30000"/>
        </a:spcBef>
        <a:spcAft>
          <a:spcPct val="0"/>
        </a:spcAft>
        <a:defRPr sz="25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30000"/>
        </a:spcBef>
        <a:spcAft>
          <a:spcPct val="0"/>
        </a:spcAft>
        <a:defRPr sz="2500">
          <a:solidFill>
            <a:schemeClr val="tx2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50000"/>
        </a:spcBef>
        <a:spcAft>
          <a:spcPct val="0"/>
        </a:spcAft>
        <a:buClr>
          <a:srgbClr val="002060"/>
        </a:buClr>
        <a:buSzPct val="100000"/>
        <a:buFont typeface="Arial" pitchFamily="34" charset="0"/>
        <a:buChar char="•"/>
        <a:defRPr sz="2200">
          <a:solidFill>
            <a:srgbClr val="002060"/>
          </a:solidFill>
          <a:latin typeface="Calibri" panose="020F0502020204030204" pitchFamily="34" charset="0"/>
          <a:ea typeface="ＭＳ Ｐゴシック" charset="0"/>
          <a:cs typeface="Calibri" panose="020F0502020204030204" pitchFamily="34" charset="0"/>
        </a:defRPr>
      </a:lvl1pPr>
      <a:lvl2pPr marL="568325" indent="-225425" algn="l" rtl="0" eaLnBrk="0" fontAlgn="base" hangingPunct="0">
        <a:spcBef>
          <a:spcPct val="25000"/>
        </a:spcBef>
        <a:spcAft>
          <a:spcPct val="0"/>
        </a:spcAft>
        <a:buClr>
          <a:srgbClr val="002060"/>
        </a:buClr>
        <a:buSzPct val="100000"/>
        <a:buFont typeface="Arial" pitchFamily="34" charset="0"/>
        <a:buChar char="–"/>
        <a:defRPr>
          <a:solidFill>
            <a:srgbClr val="002060"/>
          </a:solidFill>
          <a:latin typeface="Calibri" panose="020F0502020204030204" pitchFamily="34" charset="0"/>
          <a:ea typeface="ＭＳ Ｐゴシック" charset="-128"/>
          <a:cs typeface="Calibri" panose="020F0502020204030204" pitchFamily="34" charset="0"/>
        </a:defRPr>
      </a:lvl2pPr>
      <a:lvl3pPr marL="863600" indent="-180975" algn="l" rtl="0" eaLnBrk="0" fontAlgn="base" hangingPunct="0">
        <a:spcBef>
          <a:spcPct val="25000"/>
        </a:spcBef>
        <a:spcAft>
          <a:spcPct val="0"/>
        </a:spcAft>
        <a:buClr>
          <a:srgbClr val="002060"/>
        </a:buClr>
        <a:buSzPct val="100000"/>
        <a:buChar char="–"/>
        <a:defRPr>
          <a:solidFill>
            <a:srgbClr val="002060"/>
          </a:solidFill>
          <a:latin typeface="Calibri" panose="020F0502020204030204" pitchFamily="34" charset="0"/>
          <a:ea typeface="ＭＳ Ｐゴシック" charset="-128"/>
          <a:cs typeface="Calibri" panose="020F0502020204030204" pitchFamily="34" charset="0"/>
        </a:defRPr>
      </a:lvl3pPr>
      <a:lvl4pPr marL="1206500" indent="-179388" algn="l" rtl="0" eaLnBrk="0" fontAlgn="base" hangingPunct="0">
        <a:spcBef>
          <a:spcPct val="25000"/>
        </a:spcBef>
        <a:spcAft>
          <a:spcPct val="0"/>
        </a:spcAft>
        <a:buClr>
          <a:srgbClr val="002060"/>
        </a:buClr>
        <a:buSzPct val="100000"/>
        <a:buFont typeface="Arial" pitchFamily="34" charset="0"/>
        <a:buChar char="–"/>
        <a:defRPr>
          <a:solidFill>
            <a:srgbClr val="002060"/>
          </a:solidFill>
          <a:latin typeface="Calibri" panose="020F0502020204030204" pitchFamily="34" charset="0"/>
          <a:ea typeface="ＭＳ Ｐゴシック" charset="-128"/>
          <a:cs typeface="Calibri" panose="020F0502020204030204" pitchFamily="34" charset="0"/>
        </a:defRPr>
      </a:lvl4pPr>
      <a:lvl5pPr marL="1598613" indent="-223838" algn="l" rtl="0" eaLnBrk="0" fontAlgn="base" hangingPunct="0">
        <a:spcBef>
          <a:spcPct val="25000"/>
        </a:spcBef>
        <a:spcAft>
          <a:spcPct val="0"/>
        </a:spcAft>
        <a:buClr>
          <a:schemeClr val="bg2"/>
        </a:buClr>
        <a:buSzPct val="120000"/>
        <a:buFont typeface="Arial" pitchFamily="34" charset="0"/>
        <a:defRPr sz="2000">
          <a:solidFill>
            <a:srgbClr val="002060"/>
          </a:solidFill>
          <a:latin typeface="Calibri" panose="020F0502020204030204" pitchFamily="34" charset="0"/>
          <a:ea typeface="ＭＳ Ｐゴシック" charset="-128"/>
          <a:cs typeface="Calibri" panose="020F0502020204030204" pitchFamily="34" charset="0"/>
        </a:defRPr>
      </a:lvl5pPr>
      <a:lvl6pPr marL="2055813" indent="-223838" algn="l" rtl="0" fontAlgn="base">
        <a:spcBef>
          <a:spcPct val="25000"/>
        </a:spcBef>
        <a:spcAft>
          <a:spcPct val="0"/>
        </a:spcAft>
        <a:buClr>
          <a:schemeClr val="bg2"/>
        </a:buClr>
        <a:buSzPct val="120000"/>
        <a:buFont typeface="Arial" charset="0"/>
        <a:defRPr sz="2000">
          <a:solidFill>
            <a:schemeClr val="tx2"/>
          </a:solidFill>
          <a:latin typeface="+mn-lt"/>
        </a:defRPr>
      </a:lvl6pPr>
      <a:lvl7pPr marL="2513013" indent="-223838" algn="l" rtl="0" fontAlgn="base">
        <a:spcBef>
          <a:spcPct val="25000"/>
        </a:spcBef>
        <a:spcAft>
          <a:spcPct val="0"/>
        </a:spcAft>
        <a:buClr>
          <a:schemeClr val="bg2"/>
        </a:buClr>
        <a:buSzPct val="120000"/>
        <a:buFont typeface="Arial" charset="0"/>
        <a:defRPr sz="2000">
          <a:solidFill>
            <a:schemeClr val="tx2"/>
          </a:solidFill>
          <a:latin typeface="+mn-lt"/>
        </a:defRPr>
      </a:lvl7pPr>
      <a:lvl8pPr marL="2970213" indent="-223838" algn="l" rtl="0" fontAlgn="base">
        <a:spcBef>
          <a:spcPct val="25000"/>
        </a:spcBef>
        <a:spcAft>
          <a:spcPct val="0"/>
        </a:spcAft>
        <a:buClr>
          <a:schemeClr val="bg2"/>
        </a:buClr>
        <a:buSzPct val="120000"/>
        <a:buFont typeface="Arial" charset="0"/>
        <a:defRPr sz="2000">
          <a:solidFill>
            <a:schemeClr val="tx2"/>
          </a:solidFill>
          <a:latin typeface="+mn-lt"/>
        </a:defRPr>
      </a:lvl8pPr>
      <a:lvl9pPr marL="3427413" indent="-223838" algn="l" rtl="0" fontAlgn="base">
        <a:spcBef>
          <a:spcPct val="25000"/>
        </a:spcBef>
        <a:spcAft>
          <a:spcPct val="0"/>
        </a:spcAft>
        <a:buClr>
          <a:schemeClr val="bg2"/>
        </a:buClr>
        <a:buSzPct val="120000"/>
        <a:buFont typeface="Arial" charset="0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4.png"/><Relationship Id="rId4" Type="http://schemas.openxmlformats.org/officeDocument/2006/relationships/diagramData" Target="../diagrams/data1.xml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pog.org/surgicalregistrie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>
            <a:extLst>
              <a:ext uri="{FF2B5EF4-FFF2-40B4-BE49-F238E27FC236}">
                <a16:creationId xmlns:a16="http://schemas.microsoft.com/office/drawing/2014/main" id="{9167D03A-4339-4FD4-9C86-CF23B52A8428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990600" y="4495800"/>
            <a:ext cx="4953000" cy="1260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sz="2000" i="1" dirty="0" smtClean="0"/>
              <a:t>Michael Mathis, MD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sz="2000" i="1" dirty="0" smtClean="0"/>
              <a:t>Assistant Professor of Anesthesiology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sz="2000" i="1" dirty="0" smtClean="0"/>
              <a:t>Associate Research Director, MPOG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C079393-C2F8-494D-ADF0-57772E79A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609600"/>
            <a:ext cx="9296400" cy="1384980"/>
          </a:xfrm>
        </p:spPr>
        <p:txBody>
          <a:bodyPr/>
          <a:lstStyle/>
          <a:p>
            <a:pPr algn="ctr"/>
            <a:r>
              <a:rPr lang="en-US" sz="4200" b="1" dirty="0" smtClean="0"/>
              <a:t>Integrating your MPOG Data with Surgical Registry &amp; </a:t>
            </a:r>
            <a:r>
              <a:rPr lang="en-US" sz="4200" b="1" dirty="0" err="1" smtClean="0"/>
              <a:t>Payor</a:t>
            </a:r>
            <a:r>
              <a:rPr lang="en-US" sz="4200" b="1" dirty="0" smtClean="0"/>
              <a:t> Data</a:t>
            </a:r>
            <a:endParaRPr lang="en-US" sz="4200" dirty="0"/>
          </a:p>
        </p:txBody>
      </p:sp>
      <p:pic>
        <p:nvPicPr>
          <p:cNvPr id="8" name="Picture 4" descr="STS Develops Resource Utilization Tool for Cardiac Surgery During COVID-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2667000"/>
            <a:ext cx="3557324" cy="143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2313" y="2727247"/>
            <a:ext cx="3429000" cy="1439492"/>
          </a:xfrm>
          <a:prstGeom prst="rect">
            <a:avLst/>
          </a:prstGeom>
        </p:spPr>
      </p:pic>
      <p:pic>
        <p:nvPicPr>
          <p:cNvPr id="10" name="Picture 6" descr="File:Centers for Medicare and Medicaid Services logo 2014.png - Wikimedia  Common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188064"/>
            <a:ext cx="3998913" cy="199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086890"/>
      </p:ext>
    </p:extLst>
  </p:cSld>
  <p:clrMapOvr>
    <a:masterClrMapping/>
  </p:clrMapOvr>
  <p:transition spd="med" advTm="3758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/>
          <p:cNvSpPr/>
          <p:nvPr/>
        </p:nvSpPr>
        <p:spPr>
          <a:xfrm>
            <a:off x="8107551" y="519954"/>
            <a:ext cx="345141" cy="618564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459352" y="519953"/>
            <a:ext cx="345141" cy="618564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53594" y="359659"/>
            <a:ext cx="3487580" cy="421234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7747700" y="4800600"/>
            <a:ext cx="72077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https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983387"/>
              </p:ext>
            </p:extLst>
          </p:nvPr>
        </p:nvGraphicFramePr>
        <p:xfrm>
          <a:off x="914400" y="4419601"/>
          <a:ext cx="2345314" cy="17389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2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2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7900">
                <a:tc>
                  <a:txBody>
                    <a:bodyPr/>
                    <a:lstStyle/>
                    <a:p>
                      <a:r>
                        <a:rPr lang="en-US" sz="1600" dirty="0"/>
                        <a:t>Hash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Code 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900">
                <a:tc>
                  <a:txBody>
                    <a:bodyPr/>
                    <a:lstStyle/>
                    <a:p>
                      <a:r>
                        <a:rPr lang="en-US" sz="1600" dirty="0"/>
                        <a:t>Hash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Code 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89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7900">
                <a:tc>
                  <a:txBody>
                    <a:bodyPr/>
                    <a:lstStyle/>
                    <a:p>
                      <a:r>
                        <a:rPr lang="en-US" sz="1600" dirty="0"/>
                        <a:t>Hash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Code X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9" name="Can 28"/>
          <p:cNvSpPr/>
          <p:nvPr/>
        </p:nvSpPr>
        <p:spPr>
          <a:xfrm>
            <a:off x="5179770" y="1676400"/>
            <a:ext cx="1628925" cy="2743200"/>
          </a:xfrm>
          <a:prstGeom prst="ca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686800" y="159603"/>
            <a:ext cx="1626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Data Source 2</a:t>
            </a:r>
          </a:p>
        </p:txBody>
      </p:sp>
      <p:sp>
        <p:nvSpPr>
          <p:cNvPr id="70" name="Can 69"/>
          <p:cNvSpPr/>
          <p:nvPr/>
        </p:nvSpPr>
        <p:spPr>
          <a:xfrm>
            <a:off x="8872818" y="685801"/>
            <a:ext cx="1295400" cy="1442620"/>
          </a:xfrm>
          <a:prstGeom prst="ca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71" name="Straight Arrow Connector 70"/>
          <p:cNvCxnSpPr>
            <a:stCxn id="70" idx="3"/>
          </p:cNvCxnSpPr>
          <p:nvPr/>
        </p:nvCxnSpPr>
        <p:spPr>
          <a:xfrm>
            <a:off x="9520518" y="2128421"/>
            <a:ext cx="0" cy="47646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3" name="Table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3939836"/>
              </p:ext>
            </p:extLst>
          </p:nvPr>
        </p:nvGraphicFramePr>
        <p:xfrm>
          <a:off x="8915400" y="4419601"/>
          <a:ext cx="2029606" cy="1456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20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7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9391">
                <a:tc>
                  <a:txBody>
                    <a:bodyPr/>
                    <a:lstStyle/>
                    <a:p>
                      <a:r>
                        <a:rPr lang="en-US" sz="1600" dirty="0"/>
                        <a:t>Hash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Code 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sz="1600" dirty="0"/>
                        <a:t>Hash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Code 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Hash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Code X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6" name="TextBox 75"/>
          <p:cNvSpPr txBox="1"/>
          <p:nvPr/>
        </p:nvSpPr>
        <p:spPr>
          <a:xfrm>
            <a:off x="8795278" y="2128421"/>
            <a:ext cx="12317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Secure   Key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4204448" y="519953"/>
            <a:ext cx="3536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Blinded Record Index (BRI)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At University of Michigan</a:t>
            </a:r>
          </a:p>
        </p:txBody>
      </p:sp>
      <p:cxnSp>
        <p:nvCxnSpPr>
          <p:cNvPr id="90" name="Straight Arrow Connector 89"/>
          <p:cNvCxnSpPr>
            <a:endCxn id="123" idx="0"/>
          </p:cNvCxnSpPr>
          <p:nvPr/>
        </p:nvCxnSpPr>
        <p:spPr>
          <a:xfrm flipH="1" flipV="1">
            <a:off x="7715405" y="5134531"/>
            <a:ext cx="999440" cy="272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3287198" y="4800600"/>
            <a:ext cx="966396" cy="400110"/>
            <a:chOff x="1763198" y="4800600"/>
            <a:chExt cx="966396" cy="400110"/>
          </a:xfrm>
        </p:grpSpPr>
        <p:sp>
          <p:nvSpPr>
            <p:cNvPr id="91" name="TextBox 90"/>
            <p:cNvSpPr txBox="1"/>
            <p:nvPr/>
          </p:nvSpPr>
          <p:spPr>
            <a:xfrm>
              <a:off x="1790652" y="4800600"/>
              <a:ext cx="720775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https</a:t>
              </a:r>
            </a:p>
          </p:txBody>
        </p:sp>
        <p:cxnSp>
          <p:nvCxnSpPr>
            <p:cNvPr id="92" name="Straight Arrow Connector 91"/>
            <p:cNvCxnSpPr>
              <a:endCxn id="84" idx="2"/>
            </p:cNvCxnSpPr>
            <p:nvPr/>
          </p:nvCxnSpPr>
          <p:spPr>
            <a:xfrm flipV="1">
              <a:off x="1763198" y="5134531"/>
              <a:ext cx="966396" cy="11204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6" name="TextBox 95"/>
          <p:cNvSpPr txBox="1"/>
          <p:nvPr/>
        </p:nvSpPr>
        <p:spPr>
          <a:xfrm>
            <a:off x="8763000" y="1114345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Death Master File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(Identifiers)</a:t>
            </a:r>
          </a:p>
        </p:txBody>
      </p:sp>
      <p:cxnSp>
        <p:nvCxnSpPr>
          <p:cNvPr id="55" name="Straight Arrow Connector 54"/>
          <p:cNvCxnSpPr>
            <a:endCxn id="4" idx="2"/>
          </p:cNvCxnSpPr>
          <p:nvPr/>
        </p:nvCxnSpPr>
        <p:spPr>
          <a:xfrm flipV="1">
            <a:off x="5205804" y="4572002"/>
            <a:ext cx="791580" cy="54460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4" idx="2"/>
          </p:cNvCxnSpPr>
          <p:nvPr/>
        </p:nvCxnSpPr>
        <p:spPr>
          <a:xfrm flipH="1" flipV="1">
            <a:off x="5997384" y="4572002"/>
            <a:ext cx="784416" cy="54460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752600" y="160475"/>
            <a:ext cx="1626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Data Source 1</a:t>
            </a:r>
          </a:p>
        </p:txBody>
      </p:sp>
      <p:sp>
        <p:nvSpPr>
          <p:cNvPr id="58" name="TextBox 57"/>
          <p:cNvSpPr txBox="1"/>
          <p:nvPr/>
        </p:nvSpPr>
        <p:spPr>
          <a:xfrm rot="16200000">
            <a:off x="6665666" y="2463436"/>
            <a:ext cx="1504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Fire Wall</a:t>
            </a:r>
          </a:p>
        </p:txBody>
      </p:sp>
      <p:sp>
        <p:nvSpPr>
          <p:cNvPr id="59" name="TextBox 58"/>
          <p:cNvSpPr txBox="1"/>
          <p:nvPr/>
        </p:nvSpPr>
        <p:spPr>
          <a:xfrm rot="16200000">
            <a:off x="3710576" y="2457160"/>
            <a:ext cx="1504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Fire Wall</a:t>
            </a:r>
          </a:p>
        </p:txBody>
      </p:sp>
      <p:sp>
        <p:nvSpPr>
          <p:cNvPr id="67" name="TextBox 66"/>
          <p:cNvSpPr txBox="1"/>
          <p:nvPr/>
        </p:nvSpPr>
        <p:spPr>
          <a:xfrm rot="16200000">
            <a:off x="2872377" y="3419952"/>
            <a:ext cx="1504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Fire Wall</a:t>
            </a:r>
          </a:p>
        </p:txBody>
      </p:sp>
      <p:sp>
        <p:nvSpPr>
          <p:cNvPr id="69" name="TextBox 68"/>
          <p:cNvSpPr txBox="1"/>
          <p:nvPr/>
        </p:nvSpPr>
        <p:spPr>
          <a:xfrm rot="16200000">
            <a:off x="7520576" y="3419953"/>
            <a:ext cx="1504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Fire Wall</a:t>
            </a:r>
          </a:p>
        </p:txBody>
      </p:sp>
      <p:grpSp>
        <p:nvGrpSpPr>
          <p:cNvPr id="97" name="Group 96"/>
          <p:cNvGrpSpPr/>
          <p:nvPr/>
        </p:nvGrpSpPr>
        <p:grpSpPr>
          <a:xfrm>
            <a:off x="1752600" y="2625207"/>
            <a:ext cx="1484702" cy="1704747"/>
            <a:chOff x="277906" y="2625206"/>
            <a:chExt cx="1484702" cy="1704747"/>
          </a:xfrm>
        </p:grpSpPr>
        <p:cxnSp>
          <p:nvCxnSpPr>
            <p:cNvPr id="98" name="Straight Arrow Connector 97"/>
            <p:cNvCxnSpPr>
              <a:stCxn id="102" idx="2"/>
            </p:cNvCxnSpPr>
            <p:nvPr/>
          </p:nvCxnSpPr>
          <p:spPr>
            <a:xfrm>
              <a:off x="1126114" y="3563779"/>
              <a:ext cx="6771" cy="76617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99" name="Group 98"/>
            <p:cNvGrpSpPr/>
            <p:nvPr/>
          </p:nvGrpSpPr>
          <p:grpSpPr>
            <a:xfrm>
              <a:off x="277906" y="2625206"/>
              <a:ext cx="1484702" cy="1142348"/>
              <a:chOff x="277906" y="2625206"/>
              <a:chExt cx="1484702" cy="1142348"/>
            </a:xfrm>
          </p:grpSpPr>
          <p:sp>
            <p:nvSpPr>
              <p:cNvPr id="100" name="TextBox 99"/>
              <p:cNvSpPr txBox="1"/>
              <p:nvPr/>
            </p:nvSpPr>
            <p:spPr>
              <a:xfrm>
                <a:off x="277906" y="3429000"/>
                <a:ext cx="148470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>
                    <a:solidFill>
                      <a:prstClr val="black"/>
                    </a:solidFill>
                    <a:latin typeface="Calibri"/>
                  </a:rPr>
                  <a:t>Multiple   Hash</a:t>
                </a:r>
              </a:p>
            </p:txBody>
          </p:sp>
          <p:grpSp>
            <p:nvGrpSpPr>
              <p:cNvPr id="101" name="Group 100"/>
              <p:cNvGrpSpPr/>
              <p:nvPr/>
            </p:nvGrpSpPr>
            <p:grpSpPr>
              <a:xfrm>
                <a:off x="533400" y="2625206"/>
                <a:ext cx="1126114" cy="938573"/>
                <a:chOff x="533400" y="2625206"/>
                <a:chExt cx="1126114" cy="938573"/>
              </a:xfrm>
            </p:grpSpPr>
            <p:sp>
              <p:nvSpPr>
                <p:cNvPr id="102" name="Rectangle 101"/>
                <p:cNvSpPr/>
                <p:nvPr/>
              </p:nvSpPr>
              <p:spPr>
                <a:xfrm>
                  <a:off x="592714" y="2732782"/>
                  <a:ext cx="1066800" cy="8309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prstClr val="black"/>
                      </a:solidFill>
                      <a:latin typeface="Calibri"/>
                    </a:rPr>
                    <a:t>BRI Software</a:t>
                  </a:r>
                  <a:br>
                    <a:rPr lang="en-US" sz="1600" dirty="0">
                      <a:solidFill>
                        <a:prstClr val="black"/>
                      </a:solidFill>
                      <a:latin typeface="Calibri"/>
                    </a:rPr>
                  </a:br>
                  <a:endParaRPr lang="en-US" sz="16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03" name="Cloud 102"/>
                <p:cNvSpPr/>
                <p:nvPr/>
              </p:nvSpPr>
              <p:spPr>
                <a:xfrm>
                  <a:off x="533400" y="2625206"/>
                  <a:ext cx="1116009" cy="855169"/>
                </a:xfrm>
                <a:prstGeom prst="cloud">
                  <a:avLst/>
                </a:prstGeom>
                <a:solidFill>
                  <a:srgbClr val="00B0F0">
                    <a:alpha val="13000"/>
                  </a:srgb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600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grpSp>
        <p:nvGrpSpPr>
          <p:cNvPr id="104" name="Group 103"/>
          <p:cNvGrpSpPr/>
          <p:nvPr/>
        </p:nvGrpSpPr>
        <p:grpSpPr>
          <a:xfrm>
            <a:off x="8686800" y="2638654"/>
            <a:ext cx="1484702" cy="1704747"/>
            <a:chOff x="277906" y="2625206"/>
            <a:chExt cx="1484702" cy="1704747"/>
          </a:xfrm>
        </p:grpSpPr>
        <p:cxnSp>
          <p:nvCxnSpPr>
            <p:cNvPr id="105" name="Straight Arrow Connector 104"/>
            <p:cNvCxnSpPr>
              <a:stCxn id="109" idx="2"/>
            </p:cNvCxnSpPr>
            <p:nvPr/>
          </p:nvCxnSpPr>
          <p:spPr>
            <a:xfrm>
              <a:off x="1126114" y="3563779"/>
              <a:ext cx="6771" cy="76617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06" name="Group 105"/>
            <p:cNvGrpSpPr/>
            <p:nvPr/>
          </p:nvGrpSpPr>
          <p:grpSpPr>
            <a:xfrm>
              <a:off x="277906" y="2625206"/>
              <a:ext cx="1484702" cy="1142348"/>
              <a:chOff x="277906" y="2625206"/>
              <a:chExt cx="1484702" cy="1142348"/>
            </a:xfrm>
          </p:grpSpPr>
          <p:sp>
            <p:nvSpPr>
              <p:cNvPr id="107" name="TextBox 106"/>
              <p:cNvSpPr txBox="1"/>
              <p:nvPr/>
            </p:nvSpPr>
            <p:spPr>
              <a:xfrm>
                <a:off x="277906" y="3429000"/>
                <a:ext cx="148470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>
                    <a:solidFill>
                      <a:prstClr val="black"/>
                    </a:solidFill>
                    <a:latin typeface="Calibri"/>
                  </a:rPr>
                  <a:t>Multiple   Hash</a:t>
                </a:r>
              </a:p>
            </p:txBody>
          </p:sp>
          <p:grpSp>
            <p:nvGrpSpPr>
              <p:cNvPr id="108" name="Group 107"/>
              <p:cNvGrpSpPr/>
              <p:nvPr/>
            </p:nvGrpSpPr>
            <p:grpSpPr>
              <a:xfrm>
                <a:off x="533400" y="2625206"/>
                <a:ext cx="1126114" cy="938573"/>
                <a:chOff x="533400" y="2625206"/>
                <a:chExt cx="1126114" cy="938573"/>
              </a:xfrm>
            </p:grpSpPr>
            <p:sp>
              <p:nvSpPr>
                <p:cNvPr id="109" name="Rectangle 108"/>
                <p:cNvSpPr/>
                <p:nvPr/>
              </p:nvSpPr>
              <p:spPr>
                <a:xfrm>
                  <a:off x="592714" y="2732782"/>
                  <a:ext cx="1066800" cy="8309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prstClr val="black"/>
                      </a:solidFill>
                      <a:latin typeface="Calibri"/>
                    </a:rPr>
                    <a:t>BRI Software</a:t>
                  </a:r>
                  <a:br>
                    <a:rPr lang="en-US" sz="1600" dirty="0">
                      <a:solidFill>
                        <a:prstClr val="black"/>
                      </a:solidFill>
                      <a:latin typeface="Calibri"/>
                    </a:rPr>
                  </a:br>
                  <a:endParaRPr lang="en-US" sz="16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10" name="Cloud 109"/>
                <p:cNvSpPr/>
                <p:nvPr/>
              </p:nvSpPr>
              <p:spPr>
                <a:xfrm>
                  <a:off x="533400" y="2625206"/>
                  <a:ext cx="1116009" cy="855169"/>
                </a:xfrm>
                <a:prstGeom prst="cloud">
                  <a:avLst/>
                </a:prstGeom>
                <a:solidFill>
                  <a:srgbClr val="00B0F0">
                    <a:alpha val="13000"/>
                  </a:srgb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600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grpSp>
        <p:nvGrpSpPr>
          <p:cNvPr id="111" name="Group 110"/>
          <p:cNvGrpSpPr/>
          <p:nvPr/>
        </p:nvGrpSpPr>
        <p:grpSpPr>
          <a:xfrm>
            <a:off x="4114800" y="4572001"/>
            <a:ext cx="1882584" cy="1575374"/>
            <a:chOff x="2590800" y="4572001"/>
            <a:chExt cx="1882584" cy="1575374"/>
          </a:xfrm>
        </p:grpSpPr>
        <p:grpSp>
          <p:nvGrpSpPr>
            <p:cNvPr id="112" name="Group 111"/>
            <p:cNvGrpSpPr/>
            <p:nvPr/>
          </p:nvGrpSpPr>
          <p:grpSpPr>
            <a:xfrm>
              <a:off x="2590800" y="4724400"/>
              <a:ext cx="1066800" cy="1422975"/>
              <a:chOff x="2590800" y="4724400"/>
              <a:chExt cx="1066800" cy="1422975"/>
            </a:xfrm>
          </p:grpSpPr>
          <p:grpSp>
            <p:nvGrpSpPr>
              <p:cNvPr id="114" name="Group 113"/>
              <p:cNvGrpSpPr/>
              <p:nvPr/>
            </p:nvGrpSpPr>
            <p:grpSpPr>
              <a:xfrm>
                <a:off x="2590800" y="4724400"/>
                <a:ext cx="1066800" cy="857891"/>
                <a:chOff x="2334424" y="4735209"/>
                <a:chExt cx="1066800" cy="857891"/>
              </a:xfrm>
            </p:grpSpPr>
            <p:sp>
              <p:nvSpPr>
                <p:cNvPr id="116" name="Cloud 115"/>
                <p:cNvSpPr/>
                <p:nvPr/>
              </p:nvSpPr>
              <p:spPr>
                <a:xfrm>
                  <a:off x="2470575" y="4735209"/>
                  <a:ext cx="851948" cy="820261"/>
                </a:xfrm>
                <a:prstGeom prst="cloud">
                  <a:avLst/>
                </a:prstGeom>
                <a:solidFill>
                  <a:srgbClr val="00B0F0">
                    <a:alpha val="33000"/>
                  </a:srgb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Rectangle 116"/>
                <p:cNvSpPr/>
                <p:nvPr/>
              </p:nvSpPr>
              <p:spPr>
                <a:xfrm>
                  <a:off x="2334424" y="4946769"/>
                  <a:ext cx="1066800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800" dirty="0">
                      <a:solidFill>
                        <a:prstClr val="black"/>
                      </a:solidFill>
                      <a:latin typeface="Calibri"/>
                    </a:rPr>
                    <a:t>BRI</a:t>
                  </a:r>
                  <a:br>
                    <a:rPr lang="en-US" sz="1800" dirty="0">
                      <a:solidFill>
                        <a:prstClr val="black"/>
                      </a:solidFill>
                      <a:latin typeface="Calibri"/>
                    </a:rPr>
                  </a:br>
                  <a:endParaRPr lang="en-US" sz="18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15" name="TextBox 114"/>
              <p:cNvSpPr txBox="1"/>
              <p:nvPr/>
            </p:nvSpPr>
            <p:spPr>
              <a:xfrm>
                <a:off x="2772422" y="5562600"/>
                <a:ext cx="88517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>
                    <a:solidFill>
                      <a:prstClr val="black"/>
                    </a:solidFill>
                    <a:latin typeface="Calibri"/>
                  </a:rPr>
                  <a:t>Multiple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>
                    <a:solidFill>
                      <a:prstClr val="black"/>
                    </a:solidFill>
                    <a:latin typeface="Calibri"/>
                  </a:rPr>
                  <a:t>Hash</a:t>
                </a:r>
              </a:p>
            </p:txBody>
          </p:sp>
        </p:grpSp>
        <p:cxnSp>
          <p:nvCxnSpPr>
            <p:cNvPr id="113" name="Straight Arrow Connector 112"/>
            <p:cNvCxnSpPr/>
            <p:nvPr/>
          </p:nvCxnSpPr>
          <p:spPr>
            <a:xfrm flipV="1">
              <a:off x="3681804" y="4572001"/>
              <a:ext cx="791580" cy="54460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9" name="Group 118"/>
          <p:cNvGrpSpPr/>
          <p:nvPr/>
        </p:nvGrpSpPr>
        <p:grpSpPr>
          <a:xfrm>
            <a:off x="6728016" y="4724400"/>
            <a:ext cx="1066800" cy="1422975"/>
            <a:chOff x="2590800" y="4724400"/>
            <a:chExt cx="1066800" cy="1422975"/>
          </a:xfrm>
        </p:grpSpPr>
        <p:grpSp>
          <p:nvGrpSpPr>
            <p:cNvPr id="121" name="Group 120"/>
            <p:cNvGrpSpPr/>
            <p:nvPr/>
          </p:nvGrpSpPr>
          <p:grpSpPr>
            <a:xfrm>
              <a:off x="2590800" y="4724400"/>
              <a:ext cx="1066800" cy="857891"/>
              <a:chOff x="2334424" y="4735209"/>
              <a:chExt cx="1066800" cy="857891"/>
            </a:xfrm>
          </p:grpSpPr>
          <p:sp>
            <p:nvSpPr>
              <p:cNvPr id="123" name="Cloud 122"/>
              <p:cNvSpPr/>
              <p:nvPr/>
            </p:nvSpPr>
            <p:spPr>
              <a:xfrm>
                <a:off x="2470575" y="4735209"/>
                <a:ext cx="851948" cy="820261"/>
              </a:xfrm>
              <a:prstGeom prst="cloud">
                <a:avLst/>
              </a:prstGeom>
              <a:solidFill>
                <a:srgbClr val="00B0F0">
                  <a:alpha val="33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2334424" y="4946769"/>
                <a:ext cx="106680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>
                    <a:solidFill>
                      <a:prstClr val="black"/>
                    </a:solidFill>
                    <a:latin typeface="Calibri"/>
                  </a:rPr>
                  <a:t>BRI</a:t>
                </a:r>
                <a:br>
                  <a:rPr lang="en-US" sz="1800" dirty="0">
                    <a:solidFill>
                      <a:prstClr val="black"/>
                    </a:solidFill>
                    <a:latin typeface="Calibri"/>
                  </a:rPr>
                </a:br>
                <a:endParaRPr lang="en-US" sz="1800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22" name="TextBox 121"/>
            <p:cNvSpPr txBox="1"/>
            <p:nvPr/>
          </p:nvSpPr>
          <p:spPr>
            <a:xfrm>
              <a:off x="2772422" y="5562600"/>
              <a:ext cx="8851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Multiple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Hash</a:t>
              </a: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1842247" y="685801"/>
            <a:ext cx="1524000" cy="1442620"/>
            <a:chOff x="367553" y="685801"/>
            <a:chExt cx="1524000" cy="1442620"/>
          </a:xfrm>
        </p:grpSpPr>
        <p:sp>
          <p:nvSpPr>
            <p:cNvPr id="126" name="Can 125"/>
            <p:cNvSpPr/>
            <p:nvPr/>
          </p:nvSpPr>
          <p:spPr>
            <a:xfrm>
              <a:off x="485138" y="685801"/>
              <a:ext cx="1295400" cy="1442620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367553" y="1114344"/>
              <a:ext cx="1524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MPOG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Database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(Identifiers)</a:t>
              </a: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1828801" y="2128421"/>
            <a:ext cx="1231747" cy="476468"/>
            <a:chOff x="354106" y="2128421"/>
            <a:chExt cx="1231747" cy="476468"/>
          </a:xfrm>
        </p:grpSpPr>
        <p:cxnSp>
          <p:nvCxnSpPr>
            <p:cNvPr id="129" name="Straight Arrow Connector 128"/>
            <p:cNvCxnSpPr>
              <a:stCxn id="126" idx="3"/>
            </p:cNvCxnSpPr>
            <p:nvPr/>
          </p:nvCxnSpPr>
          <p:spPr>
            <a:xfrm>
              <a:off x="1083532" y="2128421"/>
              <a:ext cx="0" cy="47646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0" name="TextBox 129"/>
            <p:cNvSpPr txBox="1"/>
            <p:nvPr/>
          </p:nvSpPr>
          <p:spPr>
            <a:xfrm>
              <a:off x="354106" y="2128421"/>
              <a:ext cx="12317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Secure   Key</a:t>
              </a:r>
            </a:p>
          </p:txBody>
        </p:sp>
      </p:grpSp>
      <p:graphicFrame>
        <p:nvGraphicFramePr>
          <p:cNvPr id="132" name="Table 131"/>
          <p:cNvGraphicFramePr>
            <a:graphicFrameLocks noGrp="1"/>
          </p:cNvGraphicFramePr>
          <p:nvPr>
            <p:extLst/>
          </p:nvPr>
        </p:nvGraphicFramePr>
        <p:xfrm>
          <a:off x="5271097" y="2174641"/>
          <a:ext cx="1447951" cy="2743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79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7693">
                <a:tc>
                  <a:txBody>
                    <a:bodyPr/>
                    <a:lstStyle/>
                    <a:p>
                      <a:r>
                        <a:rPr lang="en-US" sz="1600" dirty="0"/>
                        <a:t>Source1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dirty="0"/>
                        <a:t>Code1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133">
                <a:tc>
                  <a:txBody>
                    <a:bodyPr/>
                    <a:lstStyle/>
                    <a:p>
                      <a:r>
                        <a:rPr lang="en-US" sz="1600" dirty="0"/>
                        <a:t>Source2</a:t>
                      </a:r>
                      <a:r>
                        <a:rPr lang="en-US" sz="1600" baseline="0" dirty="0"/>
                        <a:t> Code2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173">
                <a:tc>
                  <a:txBody>
                    <a:bodyPr/>
                    <a:lstStyle/>
                    <a:p>
                      <a:r>
                        <a:rPr lang="en-US" sz="1600" dirty="0"/>
                        <a:t>Source2 Code3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213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2453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69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 PHI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3" name="TextBox 132"/>
          <p:cNvSpPr txBox="1"/>
          <p:nvPr/>
        </p:nvSpPr>
        <p:spPr>
          <a:xfrm>
            <a:off x="5410201" y="4919246"/>
            <a:ext cx="12317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Secure   Key</a:t>
            </a:r>
          </a:p>
        </p:txBody>
      </p:sp>
    </p:spTree>
    <p:extLst>
      <p:ext uri="{BB962C8B-B14F-4D97-AF65-F5344CB8AC3E}">
        <p14:creationId xmlns:p14="http://schemas.microsoft.com/office/powerpoint/2010/main" val="107858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54" y="830976"/>
            <a:ext cx="3048000" cy="705673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064700937"/>
              </p:ext>
            </p:extLst>
          </p:nvPr>
        </p:nvGraphicFramePr>
        <p:xfrm>
          <a:off x="420254" y="1653704"/>
          <a:ext cx="11466945" cy="4452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403551" y="2356701"/>
            <a:ext cx="345363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sz="2600" b="1" u="sng" dirty="0" smtClean="0"/>
              <a:t>Pre/Post-op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600" dirty="0" smtClean="0"/>
              <a:t>Structured H&amp;P</a:t>
            </a:r>
            <a:endParaRPr lang="en-US" sz="2600" dirty="0"/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600" dirty="0" smtClean="0"/>
              <a:t>Surgical Procedure Details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600" b="1" i="1" dirty="0"/>
              <a:t>Outcomes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600" dirty="0" smtClean="0"/>
          </a:p>
        </p:txBody>
      </p:sp>
      <p:pic>
        <p:nvPicPr>
          <p:cNvPr id="11" name="Picture 4" descr="STS Develops Resource Utilization Tool for Cardiac Surgery During COVID-1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81000"/>
            <a:ext cx="2581563" cy="104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41565" y="973175"/>
            <a:ext cx="2134980" cy="89626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648200" y="3395447"/>
            <a:ext cx="3453631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600" dirty="0" smtClean="0"/>
              <a:t>Laboratory / Testing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600" dirty="0" smtClean="0"/>
              <a:t>Demographics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99369" y="2144285"/>
            <a:ext cx="3453631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sz="2600" b="1" u="sng" dirty="0" smtClean="0"/>
              <a:t>Intra-op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600" dirty="0" smtClean="0"/>
              <a:t>Physiologic / Vent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600" dirty="0" smtClean="0"/>
              <a:t>Times/Providers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Meds/Fluids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600" dirty="0" smtClean="0"/>
              <a:t>Interventions</a:t>
            </a:r>
          </a:p>
          <a:p>
            <a:pPr lvl="0">
              <a:spcBef>
                <a:spcPts val="600"/>
              </a:spcBef>
            </a:pPr>
            <a:r>
              <a:rPr lang="en-US" sz="2600" b="1" u="sng" dirty="0" smtClean="0"/>
              <a:t>Administrative</a:t>
            </a:r>
            <a:endParaRPr lang="en-US" sz="2600" b="1" u="sng" dirty="0"/>
          </a:p>
          <a:p>
            <a:pPr marL="457200" lvl="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600" dirty="0" smtClean="0"/>
              <a:t>ICD-9/10</a:t>
            </a:r>
          </a:p>
        </p:txBody>
      </p:sp>
    </p:spTree>
    <p:extLst>
      <p:ext uri="{BB962C8B-B14F-4D97-AF65-F5344CB8AC3E}">
        <p14:creationId xmlns:p14="http://schemas.microsoft.com/office/powerpoint/2010/main" val="41832634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DA07C58-DD6A-4201-834E-7752814DCF8C}"/>
              </a:ext>
            </a:extLst>
          </p:cNvPr>
          <p:cNvSpPr txBox="1">
            <a:spLocks/>
          </p:cNvSpPr>
          <p:nvPr/>
        </p:nvSpPr>
        <p:spPr>
          <a:xfrm>
            <a:off x="669425" y="695714"/>
            <a:ext cx="10719378" cy="4613172"/>
          </a:xfrm>
          <a:prstGeom prst="rect">
            <a:avLst/>
          </a:prstGeom>
        </p:spPr>
        <p:txBody>
          <a:bodyPr>
            <a:normAutofit/>
          </a:bodyPr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3000" dirty="0">
              <a:cs typeface="Helvetica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F9E5C11-D822-403E-AAAF-50ED588E598B}"/>
              </a:ext>
            </a:extLst>
          </p:cNvPr>
          <p:cNvSpPr txBox="1">
            <a:spLocks/>
          </p:cNvSpPr>
          <p:nvPr/>
        </p:nvSpPr>
        <p:spPr>
          <a:xfrm>
            <a:off x="393352" y="304800"/>
            <a:ext cx="9941775" cy="1014873"/>
          </a:xfrm>
          <a:prstGeom prst="rect">
            <a:avLst/>
          </a:prstGeom>
        </p:spPr>
        <p:txBody>
          <a:bodyPr>
            <a:normAutofit/>
          </a:bodyPr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000" dirty="0" smtClean="0">
                <a:cs typeface="Helvetica" panose="020B0604020202020204" pitchFamily="34" charset="0"/>
              </a:rPr>
              <a:t>Opportunities via </a:t>
            </a:r>
            <a:r>
              <a:rPr lang="en-US" sz="4000" b="1" u="sng" dirty="0">
                <a:cs typeface="Helvetica" panose="020B0604020202020204" pitchFamily="34" charset="0"/>
              </a:rPr>
              <a:t>database integration: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5913" y="3643295"/>
            <a:ext cx="4654628" cy="789960"/>
          </a:xfrm>
          <a:prstGeom prst="rect">
            <a:avLst/>
          </a:prstGeom>
          <a:noFill/>
          <a:ln w="381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latin typeface="Calibri (Body)"/>
                <a:sym typeface="Helvetica Light"/>
              </a:rPr>
              <a:t>Physiologic</a:t>
            </a:r>
            <a:r>
              <a:rPr lang="en-US" sz="2400" dirty="0">
                <a:latin typeface="Calibri (Body)"/>
              </a:rPr>
              <a:t>	</a:t>
            </a:r>
            <a:r>
              <a:rPr lang="en-US" sz="2400" dirty="0" smtClean="0">
                <a:latin typeface="Calibri (Body)"/>
              </a:rPr>
              <a:t>    Inputs/Outputs</a:t>
            </a:r>
          </a:p>
          <a:p>
            <a:pPr algn="l"/>
            <a:r>
              <a:rPr lang="en-US" sz="2400" dirty="0" smtClean="0">
                <a:latin typeface="Calibri (Body)"/>
              </a:rPr>
              <a:t>Medications	    </a:t>
            </a:r>
            <a:r>
              <a:rPr lang="en-US" sz="2400" dirty="0" err="1" smtClean="0">
                <a:latin typeface="Calibri (Body)"/>
              </a:rPr>
              <a:t>Intraop</a:t>
            </a:r>
            <a:r>
              <a:rPr lang="en-US" sz="2400" dirty="0" smtClean="0">
                <a:latin typeface="Calibri (Body)"/>
              </a:rPr>
              <a:t> Events	</a:t>
            </a:r>
            <a:endParaRPr lang="en-US" sz="2400" dirty="0">
              <a:latin typeface="Calibri (Body)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5913" y="2987625"/>
            <a:ext cx="4670792" cy="666849"/>
          </a:xfrm>
          <a:prstGeom prst="rect">
            <a:avLst/>
          </a:prstGeom>
          <a:solidFill>
            <a:srgbClr val="6BC0F9"/>
          </a:solidFill>
          <a:ln w="381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latin typeface="Calibri (Body)"/>
                <a:ea typeface="Helvetica Light"/>
                <a:cs typeface="Helvetica Light"/>
                <a:sym typeface="Helvetica Light"/>
              </a:rPr>
              <a:t>MPOG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9749" y="5538633"/>
            <a:ext cx="4670792" cy="543739"/>
          </a:xfrm>
          <a:prstGeom prst="rect">
            <a:avLst/>
          </a:prstGeom>
          <a:noFill/>
          <a:ln w="381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/>
            <a:r>
              <a:rPr lang="en-US" sz="3200" dirty="0">
                <a:latin typeface="Calibri (Body)"/>
              </a:rPr>
              <a:t>H&amp;P / Outcomes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9749" y="4864121"/>
            <a:ext cx="4670792" cy="666849"/>
          </a:xfrm>
          <a:prstGeom prst="rect">
            <a:avLst/>
          </a:prstGeom>
          <a:solidFill>
            <a:srgbClr val="FFC1C1"/>
          </a:solidFill>
          <a:ln w="381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latin typeface="Calibri (Body)"/>
                <a:ea typeface="Helvetica Light"/>
                <a:cs typeface="Helvetica Light"/>
                <a:sym typeface="Helvetica Light"/>
              </a:rPr>
              <a:t>Surgical Registry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920541" y="3643295"/>
            <a:ext cx="1213060" cy="868165"/>
          </a:xfrm>
          <a:prstGeom prst="straightConnector1">
            <a:avLst/>
          </a:prstGeom>
          <a:ln w="139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895141" y="5025464"/>
            <a:ext cx="1238460" cy="655282"/>
          </a:xfrm>
          <a:prstGeom prst="straightConnector1">
            <a:avLst/>
          </a:prstGeom>
          <a:ln w="139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620" y="2438636"/>
            <a:ext cx="5100204" cy="121583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8F9E5C11-D822-403E-AAAF-50ED588E598B}"/>
              </a:ext>
            </a:extLst>
          </p:cNvPr>
          <p:cNvSpPr txBox="1">
            <a:spLocks/>
          </p:cNvSpPr>
          <p:nvPr/>
        </p:nvSpPr>
        <p:spPr>
          <a:xfrm>
            <a:off x="6456464" y="1397878"/>
            <a:ext cx="5100204" cy="1014873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300" dirty="0" err="1">
                <a:cs typeface="Helvetica" panose="020B0604020202020204" pitchFamily="34" charset="0"/>
              </a:rPr>
              <a:t>Intraop</a:t>
            </a:r>
            <a:r>
              <a:rPr lang="en-US" sz="3300" dirty="0">
                <a:cs typeface="Helvetica" panose="020B0604020202020204" pitchFamily="34" charset="0"/>
              </a:rPr>
              <a:t> Practice Patterns &amp; Postop Outcomes </a:t>
            </a:r>
            <a:endParaRPr lang="en-US" sz="3000" b="1" u="sng" dirty="0">
              <a:cs typeface="Helvetica" panose="020B0604020202020204" pitchFamily="34" charset="0"/>
            </a:endParaRPr>
          </a:p>
          <a:p>
            <a:pPr marL="317500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800" b="1" u="sng" dirty="0">
              <a:cs typeface="Helvetica" panose="020B0604020202020204" pitchFamily="34" charset="0"/>
            </a:endParaRPr>
          </a:p>
        </p:txBody>
      </p:sp>
      <p:pic>
        <p:nvPicPr>
          <p:cNvPr id="2050" name="Picture 2" descr="Image result for database icon">
            <a:extLst>
              <a:ext uri="{FF2B5EF4-FFF2-40B4-BE49-F238E27FC236}">
                <a16:creationId xmlns:a16="http://schemas.microsoft.com/office/drawing/2014/main" id="{E0668093-B4A8-4AC7-B0EC-722EEA7C4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601" y="3975509"/>
            <a:ext cx="1555461" cy="155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6690809-376B-4FCC-8C44-61B9FAC6CA31}"/>
              </a:ext>
            </a:extLst>
          </p:cNvPr>
          <p:cNvSpPr/>
          <p:nvPr/>
        </p:nvSpPr>
        <p:spPr>
          <a:xfrm>
            <a:off x="7844642" y="4585821"/>
            <a:ext cx="40062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alibri (Body)"/>
              </a:rPr>
              <a:t>Central Repository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EC7A93B-A289-4E94-90FC-56FC9BC0F472}"/>
              </a:ext>
            </a:extLst>
          </p:cNvPr>
          <p:cNvCxnSpPr>
            <a:cxnSpLocks/>
          </p:cNvCxnSpPr>
          <p:nvPr/>
        </p:nvCxnSpPr>
        <p:spPr>
          <a:xfrm flipV="1">
            <a:off x="9592420" y="3680359"/>
            <a:ext cx="0" cy="879578"/>
          </a:xfrm>
          <a:prstGeom prst="straightConnector1">
            <a:avLst/>
          </a:prstGeom>
          <a:ln w="139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400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337797"/>
            <a:ext cx="10972801" cy="523206"/>
          </a:xfrm>
        </p:spPr>
        <p:txBody>
          <a:bodyPr/>
          <a:lstStyle/>
          <a:p>
            <a:r>
              <a:rPr lang="en-US" dirty="0" smtClean="0"/>
              <a:t>Current Status of NSQIP and STS Integrations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2" y="1009650"/>
            <a:ext cx="9753598" cy="4866494"/>
          </a:xfrm>
        </p:spPr>
        <p:txBody>
          <a:bodyPr/>
          <a:lstStyle/>
          <a:p>
            <a:r>
              <a:rPr lang="en-US" sz="2400" dirty="0" smtClean="0"/>
              <a:t>NSQIP</a:t>
            </a:r>
          </a:p>
          <a:p>
            <a:pPr lvl="1"/>
            <a:r>
              <a:rPr lang="en-US" sz="2400" dirty="0" smtClean="0"/>
              <a:t>12 sites completed</a:t>
            </a:r>
          </a:p>
          <a:p>
            <a:r>
              <a:rPr lang="en-US" sz="2400" dirty="0" smtClean="0"/>
              <a:t>STS-Adult </a:t>
            </a:r>
            <a:r>
              <a:rPr lang="en-US" sz="2400" dirty="0"/>
              <a:t>Cardiac Surgical Database (STS-ACSD, aka “STS Cardiac</a:t>
            </a:r>
            <a:r>
              <a:rPr lang="en-US" sz="2400" dirty="0" smtClean="0"/>
              <a:t>”)</a:t>
            </a:r>
          </a:p>
          <a:p>
            <a:pPr lvl="1"/>
            <a:r>
              <a:rPr lang="en-US" sz="2400" dirty="0" smtClean="0"/>
              <a:t> 3 sites completed, 5 in process</a:t>
            </a:r>
            <a:endParaRPr lang="en-US" sz="2400" dirty="0"/>
          </a:p>
          <a:p>
            <a:r>
              <a:rPr lang="en-US" sz="2400" dirty="0"/>
              <a:t>STS-General Thoracic Surgical Database (STS-GTSD, “STS Thoracic</a:t>
            </a:r>
            <a:r>
              <a:rPr lang="en-US" sz="2400" dirty="0" smtClean="0"/>
              <a:t>”)</a:t>
            </a:r>
          </a:p>
          <a:p>
            <a:pPr lvl="1"/>
            <a:r>
              <a:rPr lang="en-US" sz="2400" dirty="0" smtClean="0"/>
              <a:t> 8 sites completed</a:t>
            </a:r>
            <a:endParaRPr lang="en-US" sz="2400" dirty="0"/>
          </a:p>
          <a:p>
            <a:r>
              <a:rPr lang="en-US" sz="2400" dirty="0" smtClean="0"/>
              <a:t>STS-INTERMACS </a:t>
            </a:r>
            <a:r>
              <a:rPr lang="en-US" sz="2400" dirty="0"/>
              <a:t>(LVAD database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 Tentative, in process @ coordinating center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616808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0B601-1495-4618-8585-00A9DF733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337797"/>
            <a:ext cx="10972801" cy="523206"/>
          </a:xfrm>
        </p:spPr>
        <p:txBody>
          <a:bodyPr/>
          <a:lstStyle/>
          <a:p>
            <a:r>
              <a:rPr lang="en-US" dirty="0" smtClean="0"/>
              <a:t>Where to start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B1A1C-1C2D-41FF-A48B-83C5478A1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861003"/>
            <a:ext cx="10972799" cy="5311197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Integration “Playbook”: MPOG </a:t>
            </a:r>
            <a:r>
              <a:rPr lang="en-US" sz="2400" dirty="0" smtClean="0">
                <a:sym typeface="Wingdings" panose="05000000000000000000" pitchFamily="2" charset="2"/>
              </a:rPr>
              <a:t> Join  </a:t>
            </a:r>
            <a:r>
              <a:rPr lang="en-US" sz="2400" dirty="0" smtClean="0">
                <a:sym typeface="Wingdings" panose="05000000000000000000" pitchFamily="2" charset="2"/>
                <a:hlinkClick r:id="rId3"/>
              </a:rPr>
              <a:t>Surgical Registry Integration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 smtClean="0"/>
              <a:t>Surgeon Champions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 smtClean="0"/>
              <a:t>IRB leads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 smtClean="0"/>
              <a:t>IT leads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10000" r="1449" b="17706"/>
          <a:stretch/>
        </p:blipFill>
        <p:spPr>
          <a:xfrm>
            <a:off x="1600200" y="2638425"/>
            <a:ext cx="9067800" cy="35337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5791601" y="5181600"/>
            <a:ext cx="4953000" cy="762000"/>
          </a:xfrm>
          <a:prstGeom prst="rect">
            <a:avLst/>
          </a:prstGeom>
          <a:noFill/>
          <a:ln w="698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200" y="3427876"/>
            <a:ext cx="10440202" cy="274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70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 txBox="1">
            <a:spLocks/>
          </p:cNvSpPr>
          <p:nvPr/>
        </p:nvSpPr>
        <p:spPr bwMode="auto">
          <a:xfrm>
            <a:off x="360875" y="192974"/>
            <a:ext cx="9505936" cy="151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2301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2301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2301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2301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2301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endParaRPr lang="en-US" sz="2800" dirty="0">
              <a:latin typeface="Arial"/>
              <a:cs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0880" y="192975"/>
            <a:ext cx="11503919" cy="772112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Can MPOG-ASPIRE Participation </a:t>
            </a:r>
            <a:r>
              <a:rPr lang="en-US" sz="2800" dirty="0">
                <a:latin typeface="Arial"/>
                <a:cs typeface="Arial"/>
              </a:rPr>
              <a:t>Lead </a:t>
            </a:r>
            <a:r>
              <a:rPr lang="en-US" sz="2800" dirty="0" smtClean="0">
                <a:latin typeface="Arial"/>
                <a:cs typeface="Arial"/>
              </a:rPr>
              <a:t>to Reduced Healthcare Costs?</a:t>
            </a:r>
            <a:endParaRPr lang="en-US" sz="2800" dirty="0"/>
          </a:p>
        </p:txBody>
      </p:sp>
      <p:pic>
        <p:nvPicPr>
          <p:cNvPr id="6" name="Picture 6" descr="File:Centers for Medicare and Medicaid Services logo 2014.png - Wikimedia  Comm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11243"/>
            <a:ext cx="3048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lue Cross Blue Shield Drug Rehab Coverage | Crest View Recover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725" y="1279666"/>
            <a:ext cx="3121025" cy="175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embers and Initiatives | Learning Health Sciences | Michigan Medicine |  University of Michig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775" y="1279666"/>
            <a:ext cx="1682071" cy="168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145131"/>
              </p:ext>
            </p:extLst>
          </p:nvPr>
        </p:nvGraphicFramePr>
        <p:xfrm>
          <a:off x="789757" y="3429000"/>
          <a:ext cx="10945041" cy="2718924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3020243">
                  <a:extLst>
                    <a:ext uri="{9D8B030D-6E8A-4147-A177-3AD203B41FA5}">
                      <a16:colId xmlns:a16="http://schemas.microsoft.com/office/drawing/2014/main" val="2256173148"/>
                    </a:ext>
                  </a:extLst>
                </a:gridCol>
                <a:gridCol w="5181600">
                  <a:extLst>
                    <a:ext uri="{9D8B030D-6E8A-4147-A177-3AD203B41FA5}">
                      <a16:colId xmlns:a16="http://schemas.microsoft.com/office/drawing/2014/main" val="3770172001"/>
                    </a:ext>
                  </a:extLst>
                </a:gridCol>
                <a:gridCol w="2743198">
                  <a:extLst>
                    <a:ext uri="{9D8B030D-6E8A-4147-A177-3AD203B41FA5}">
                      <a16:colId xmlns:a16="http://schemas.microsoft.com/office/drawing/2014/main" val="1877529966"/>
                    </a:ext>
                  </a:extLst>
                </a:gridCol>
              </a:tblGrid>
              <a:tr h="4191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Payment Type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5" marR="63505" marT="63509" marB="6350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Difference-in-differences estimate ($)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5" marR="63505" marT="63509" marB="6350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p-value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5" marR="63505" marT="63509" marB="6350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5846035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Index Episode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5" marR="63505" marT="63509" marB="63509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-346.05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5" marR="63505" marT="63509" marB="63509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0.110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5" marR="63505" marT="63509" marB="63509"/>
                </a:tc>
                <a:extLst>
                  <a:ext uri="{0D108BD9-81ED-4DB2-BD59-A6C34878D82A}">
                    <a16:rowId xmlns:a16="http://schemas.microsoft.com/office/drawing/2014/main" val="1558736079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Post Discharge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5" marR="63505" marT="63509" marB="63509">
                    <a:solidFill>
                      <a:srgbClr val="FBF4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-354.30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5" marR="63505" marT="63509" marB="63509">
                    <a:solidFill>
                      <a:srgbClr val="FBF4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0.002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5" marR="63505" marT="63509" marB="63509">
                    <a:solidFill>
                      <a:srgbClr val="FBF4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9023778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Readmission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5" marR="63505" marT="63509" marB="63509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45.57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5" marR="63505" marT="63509" marB="63509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0.580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5" marR="63505" marT="63509" marB="63509"/>
                </a:tc>
                <a:extLst>
                  <a:ext uri="{0D108BD9-81ED-4DB2-BD59-A6C34878D82A}">
                    <a16:rowId xmlns:a16="http://schemas.microsoft.com/office/drawing/2014/main" val="1188457995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Professional Fee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5" marR="63505" marT="63509" marB="63509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-</a:t>
                      </a:r>
                      <a:r>
                        <a:rPr lang="en-US" sz="2000" dirty="0" smtClean="0">
                          <a:effectLst/>
                        </a:rPr>
                        <a:t>54.22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5" marR="63505" marT="63509" marB="63509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0.192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5" marR="63505" marT="63509" marB="63509"/>
                </a:tc>
                <a:extLst>
                  <a:ext uri="{0D108BD9-81ED-4DB2-BD59-A6C34878D82A}">
                    <a16:rowId xmlns:a16="http://schemas.microsoft.com/office/drawing/2014/main" val="4244571832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Total Episode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5" marR="63505" marT="63509" marB="63509">
                    <a:solidFill>
                      <a:srgbClr val="FBF4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-</a:t>
                      </a:r>
                      <a:r>
                        <a:rPr lang="en-US" sz="2000" dirty="0" smtClean="0">
                          <a:effectLst/>
                        </a:rPr>
                        <a:t>718.62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5" marR="63505" marT="63509" marB="63509">
                    <a:solidFill>
                      <a:srgbClr val="FBF4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0.023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5" marR="63505" marT="63509" marB="63509">
                    <a:solidFill>
                      <a:srgbClr val="FBF4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7753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63862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0"/>
            <a:ext cx="8382000" cy="2031311"/>
          </a:xfrm>
        </p:spPr>
        <p:txBody>
          <a:bodyPr/>
          <a:lstStyle/>
          <a:p>
            <a:pPr algn="ctr"/>
            <a:r>
              <a:rPr lang="en-US" sz="4200" dirty="0" smtClean="0"/>
              <a:t>Questions / Discussion</a:t>
            </a:r>
            <a:br>
              <a:rPr lang="en-US" sz="4200" dirty="0" smtClean="0"/>
            </a:br>
            <a:r>
              <a:rPr lang="en-US" sz="4200" dirty="0" smtClean="0"/>
              <a:t/>
            </a:r>
            <a:br>
              <a:rPr lang="en-US" sz="4200" dirty="0" smtClean="0"/>
            </a:br>
            <a:r>
              <a:rPr lang="en-US" sz="4200" dirty="0" smtClean="0"/>
              <a:t>(Additional Slides on BRI)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16149221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Integration Privacy &amp;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The need</a:t>
            </a:r>
            <a:r>
              <a:rPr lang="en-US" dirty="0" smtClean="0"/>
              <a:t>: </a:t>
            </a:r>
            <a:r>
              <a:rPr lang="en-US" b="1" dirty="0" smtClean="0">
                <a:solidFill>
                  <a:srgbClr val="FF0000"/>
                </a:solidFill>
              </a:rPr>
              <a:t>link</a:t>
            </a:r>
            <a:r>
              <a:rPr lang="en-US" dirty="0" smtClean="0"/>
              <a:t> data sources but </a:t>
            </a:r>
            <a:r>
              <a:rPr lang="en-US" b="1" dirty="0" smtClean="0">
                <a:solidFill>
                  <a:srgbClr val="FF0000"/>
                </a:solidFill>
              </a:rPr>
              <a:t>remove</a:t>
            </a:r>
            <a:r>
              <a:rPr lang="en-US" dirty="0" smtClean="0"/>
              <a:t> identifiers</a:t>
            </a:r>
          </a:p>
          <a:p>
            <a:pPr lvl="1"/>
            <a:r>
              <a:rPr lang="en-US" dirty="0"/>
              <a:t>IRB requirements</a:t>
            </a:r>
          </a:p>
          <a:p>
            <a:pPr lvl="1"/>
            <a:r>
              <a:rPr lang="en-US" dirty="0"/>
              <a:t>Ethical – if you don’t need the identifiers, you shouldn’t use </a:t>
            </a:r>
            <a:r>
              <a:rPr lang="en-US" dirty="0" smtClean="0"/>
              <a:t>them</a:t>
            </a:r>
            <a:endParaRPr lang="en-US" dirty="0" smtClean="0"/>
          </a:p>
          <a:p>
            <a:r>
              <a:rPr lang="en-US" b="1" u="sng" dirty="0" smtClean="0"/>
              <a:t>The solution</a:t>
            </a:r>
            <a:r>
              <a:rPr lang="en-US" dirty="0" smtClean="0"/>
              <a:t>: Blinded </a:t>
            </a:r>
            <a:r>
              <a:rPr lang="en-US" dirty="0"/>
              <a:t>record linking</a:t>
            </a:r>
          </a:p>
          <a:p>
            <a:pPr lvl="1"/>
            <a:r>
              <a:rPr lang="en-US" dirty="0"/>
              <a:t>For merging datasets across sites without PHI </a:t>
            </a:r>
          </a:p>
          <a:p>
            <a:pPr lvl="1"/>
            <a:r>
              <a:rPr lang="en-US" dirty="0"/>
              <a:t>Using NIST Secure Hashing Algorithm</a:t>
            </a:r>
          </a:p>
          <a:p>
            <a:pPr lvl="1"/>
            <a:r>
              <a:rPr lang="en-US" dirty="0"/>
              <a:t>Incorporate RSA secure key</a:t>
            </a:r>
          </a:p>
          <a:p>
            <a:pPr lvl="1"/>
            <a:r>
              <a:rPr lang="en-US" dirty="0"/>
              <a:t>Keep the hashed codes centrally, no source identifiers</a:t>
            </a:r>
          </a:p>
          <a:p>
            <a:pPr lvl="1"/>
            <a:r>
              <a:rPr lang="en-US" dirty="0"/>
              <a:t>Hashed </a:t>
            </a:r>
            <a:r>
              <a:rPr lang="en-US" dirty="0" smtClean="0"/>
              <a:t>codes are one-way (cannot be “undone”) but can </a:t>
            </a:r>
            <a:r>
              <a:rPr lang="en-US" dirty="0"/>
              <a:t>be linked across data sources</a:t>
            </a:r>
          </a:p>
          <a:p>
            <a:r>
              <a:rPr lang="en-US" b="1" u="sng" dirty="0"/>
              <a:t>Established</a:t>
            </a:r>
          </a:p>
          <a:p>
            <a:pPr lvl="1"/>
            <a:r>
              <a:rPr lang="en-US" dirty="0"/>
              <a:t>Public domain hashing algorithm</a:t>
            </a:r>
          </a:p>
          <a:p>
            <a:pPr lvl="1"/>
            <a:r>
              <a:rPr lang="en-US" dirty="0"/>
              <a:t>“blessed” by AHRQ in registries manual as non-PHI</a:t>
            </a:r>
          </a:p>
          <a:p>
            <a:pPr lvl="1"/>
            <a:r>
              <a:rPr lang="en-US" dirty="0"/>
              <a:t>Approved by IRBs, DUA at all MPOG institutions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2290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204448" y="359659"/>
            <a:ext cx="3536726" cy="4212342"/>
            <a:chOff x="2680448" y="359659"/>
            <a:chExt cx="3536726" cy="4212342"/>
          </a:xfrm>
        </p:grpSpPr>
        <p:sp>
          <p:nvSpPr>
            <p:cNvPr id="4" name="Rectangle 3"/>
            <p:cNvSpPr/>
            <p:nvPr/>
          </p:nvSpPr>
          <p:spPr>
            <a:xfrm>
              <a:off x="2729594" y="359659"/>
              <a:ext cx="3487580" cy="421234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Can 28"/>
            <p:cNvSpPr/>
            <p:nvPr/>
          </p:nvSpPr>
          <p:spPr>
            <a:xfrm>
              <a:off x="3655769" y="1676400"/>
              <a:ext cx="1628925" cy="2743200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680448" y="519952"/>
              <a:ext cx="353672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>
                  <a:solidFill>
                    <a:prstClr val="black"/>
                  </a:solidFill>
                  <a:latin typeface="Calibri"/>
                </a:rPr>
                <a:t>Blinded Record Index (BRI)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>
                  <a:solidFill>
                    <a:prstClr val="black"/>
                  </a:solidFill>
                  <a:latin typeface="Calibri"/>
                </a:rPr>
                <a:t>At University of Michigan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 rot="16200000">
              <a:off x="5141665" y="2463436"/>
              <a:ext cx="15044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Fire Wall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 rot="16200000">
              <a:off x="2186575" y="2457160"/>
              <a:ext cx="15044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Fire Wall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842247" y="685801"/>
            <a:ext cx="1524000" cy="1442620"/>
            <a:chOff x="367553" y="685801"/>
            <a:chExt cx="1524000" cy="1442620"/>
          </a:xfrm>
        </p:grpSpPr>
        <p:sp>
          <p:nvSpPr>
            <p:cNvPr id="17" name="Can 16"/>
            <p:cNvSpPr/>
            <p:nvPr/>
          </p:nvSpPr>
          <p:spPr>
            <a:xfrm>
              <a:off x="485138" y="685801"/>
              <a:ext cx="1295400" cy="1442620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67553" y="1114344"/>
              <a:ext cx="1524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MPOG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Database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(Identifiers)</a:t>
              </a:r>
            </a:p>
          </p:txBody>
        </p:sp>
      </p:grp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688614"/>
              </p:ext>
            </p:extLst>
          </p:nvPr>
        </p:nvGraphicFramePr>
        <p:xfrm>
          <a:off x="1143000" y="4419601"/>
          <a:ext cx="2116714" cy="1456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40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5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9391">
                <a:tc>
                  <a:txBody>
                    <a:bodyPr/>
                    <a:lstStyle/>
                    <a:p>
                      <a:r>
                        <a:rPr lang="en-US" sz="1600" dirty="0"/>
                        <a:t>Hash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Code 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sz="1600" dirty="0"/>
                        <a:t>Hash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Code 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Hash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Code X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1828801" y="2128421"/>
            <a:ext cx="1231747" cy="476468"/>
            <a:chOff x="354106" y="2128421"/>
            <a:chExt cx="1231747" cy="476468"/>
          </a:xfrm>
        </p:grpSpPr>
        <p:cxnSp>
          <p:nvCxnSpPr>
            <p:cNvPr id="19" name="Straight Arrow Connector 18"/>
            <p:cNvCxnSpPr>
              <a:stCxn id="17" idx="3"/>
            </p:cNvCxnSpPr>
            <p:nvPr/>
          </p:nvCxnSpPr>
          <p:spPr>
            <a:xfrm>
              <a:off x="1083532" y="2128421"/>
              <a:ext cx="0" cy="47646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354106" y="2128421"/>
              <a:ext cx="12317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Secure   Key</a:t>
              </a:r>
            </a:p>
          </p:txBody>
        </p:sp>
      </p:grpSp>
      <p:graphicFrame>
        <p:nvGraphicFramePr>
          <p:cNvPr id="42" name="Table 41"/>
          <p:cNvGraphicFramePr>
            <a:graphicFrameLocks noGrp="1"/>
          </p:cNvGraphicFramePr>
          <p:nvPr>
            <p:extLst/>
          </p:nvPr>
        </p:nvGraphicFramePr>
        <p:xfrm>
          <a:off x="5271097" y="2174641"/>
          <a:ext cx="1447951" cy="22693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79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7693">
                <a:tc>
                  <a:txBody>
                    <a:bodyPr/>
                    <a:lstStyle/>
                    <a:p>
                      <a:r>
                        <a:rPr lang="en-US" sz="1600" dirty="0"/>
                        <a:t>Source1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dirty="0"/>
                        <a:t>Code1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133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173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213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2453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69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 PHI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1752600" y="2625207"/>
            <a:ext cx="1484702" cy="1704747"/>
            <a:chOff x="277906" y="2625206"/>
            <a:chExt cx="1484702" cy="1704747"/>
          </a:xfrm>
        </p:grpSpPr>
        <p:cxnSp>
          <p:nvCxnSpPr>
            <p:cNvPr id="23" name="Straight Arrow Connector 22"/>
            <p:cNvCxnSpPr>
              <a:stCxn id="21" idx="2"/>
            </p:cNvCxnSpPr>
            <p:nvPr/>
          </p:nvCxnSpPr>
          <p:spPr>
            <a:xfrm>
              <a:off x="1126114" y="3563779"/>
              <a:ext cx="6771" cy="76617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7" name="Group 6"/>
            <p:cNvGrpSpPr/>
            <p:nvPr/>
          </p:nvGrpSpPr>
          <p:grpSpPr>
            <a:xfrm>
              <a:off x="277906" y="2625206"/>
              <a:ext cx="1484702" cy="1142348"/>
              <a:chOff x="277906" y="2625206"/>
              <a:chExt cx="1484702" cy="1142348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277906" y="3429000"/>
                <a:ext cx="148470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>
                    <a:solidFill>
                      <a:prstClr val="black"/>
                    </a:solidFill>
                    <a:latin typeface="Calibri"/>
                  </a:rPr>
                  <a:t>Multiple   Hash</a:t>
                </a:r>
              </a:p>
            </p:txBody>
          </p:sp>
          <p:grpSp>
            <p:nvGrpSpPr>
              <p:cNvPr id="3" name="Group 2"/>
              <p:cNvGrpSpPr/>
              <p:nvPr/>
            </p:nvGrpSpPr>
            <p:grpSpPr>
              <a:xfrm>
                <a:off x="533400" y="2625206"/>
                <a:ext cx="1126114" cy="938573"/>
                <a:chOff x="533400" y="2625206"/>
                <a:chExt cx="1126114" cy="938573"/>
              </a:xfrm>
            </p:grpSpPr>
            <p:sp>
              <p:nvSpPr>
                <p:cNvPr id="21" name="Rectangle 20"/>
                <p:cNvSpPr/>
                <p:nvPr/>
              </p:nvSpPr>
              <p:spPr>
                <a:xfrm>
                  <a:off x="592714" y="2732782"/>
                  <a:ext cx="1066800" cy="8309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prstClr val="black"/>
                      </a:solidFill>
                      <a:latin typeface="Calibri"/>
                    </a:rPr>
                    <a:t>BRI Software</a:t>
                  </a:r>
                  <a:br>
                    <a:rPr lang="en-US" sz="1600" dirty="0">
                      <a:solidFill>
                        <a:prstClr val="black"/>
                      </a:solidFill>
                      <a:latin typeface="Calibri"/>
                    </a:rPr>
                  </a:br>
                  <a:endParaRPr lang="en-US" sz="16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0" name="Cloud 49"/>
                <p:cNvSpPr/>
                <p:nvPr/>
              </p:nvSpPr>
              <p:spPr>
                <a:xfrm>
                  <a:off x="533400" y="2625206"/>
                  <a:ext cx="1116009" cy="855169"/>
                </a:xfrm>
                <a:prstGeom prst="cloud">
                  <a:avLst/>
                </a:prstGeom>
                <a:solidFill>
                  <a:srgbClr val="00B0F0">
                    <a:alpha val="13000"/>
                  </a:srgb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600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sp>
        <p:nvSpPr>
          <p:cNvPr id="53" name="TextBox 52"/>
          <p:cNvSpPr txBox="1"/>
          <p:nvPr/>
        </p:nvSpPr>
        <p:spPr>
          <a:xfrm>
            <a:off x="1752600" y="160475"/>
            <a:ext cx="1626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Data Source 1</a:t>
            </a:r>
          </a:p>
        </p:txBody>
      </p:sp>
      <p:sp>
        <p:nvSpPr>
          <p:cNvPr id="64" name="Rectangle 63"/>
          <p:cNvSpPr/>
          <p:nvPr/>
        </p:nvSpPr>
        <p:spPr>
          <a:xfrm>
            <a:off x="3459352" y="519953"/>
            <a:ext cx="345141" cy="618564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287198" y="4800600"/>
            <a:ext cx="966396" cy="400110"/>
            <a:chOff x="1763198" y="4800600"/>
            <a:chExt cx="966396" cy="400110"/>
          </a:xfrm>
        </p:grpSpPr>
        <p:sp>
          <p:nvSpPr>
            <p:cNvPr id="91" name="TextBox 90"/>
            <p:cNvSpPr txBox="1"/>
            <p:nvPr/>
          </p:nvSpPr>
          <p:spPr>
            <a:xfrm>
              <a:off x="1790652" y="4800600"/>
              <a:ext cx="720775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https</a:t>
              </a:r>
            </a:p>
          </p:txBody>
        </p:sp>
        <p:cxnSp>
          <p:nvCxnSpPr>
            <p:cNvPr id="92" name="Straight Arrow Connector 91"/>
            <p:cNvCxnSpPr>
              <a:endCxn id="84" idx="2"/>
            </p:cNvCxnSpPr>
            <p:nvPr/>
          </p:nvCxnSpPr>
          <p:spPr>
            <a:xfrm flipV="1">
              <a:off x="1763198" y="5134531"/>
              <a:ext cx="966396" cy="11204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4114800" y="4572001"/>
            <a:ext cx="1882584" cy="1575374"/>
            <a:chOff x="2590800" y="4572001"/>
            <a:chExt cx="1882584" cy="1575374"/>
          </a:xfrm>
        </p:grpSpPr>
        <p:grpSp>
          <p:nvGrpSpPr>
            <p:cNvPr id="8" name="Group 7"/>
            <p:cNvGrpSpPr/>
            <p:nvPr/>
          </p:nvGrpSpPr>
          <p:grpSpPr>
            <a:xfrm>
              <a:off x="2590800" y="4724400"/>
              <a:ext cx="1066800" cy="1422975"/>
              <a:chOff x="2590800" y="4724400"/>
              <a:chExt cx="1066800" cy="1422975"/>
            </a:xfrm>
          </p:grpSpPr>
          <p:grpSp>
            <p:nvGrpSpPr>
              <p:cNvPr id="83" name="Group 82"/>
              <p:cNvGrpSpPr/>
              <p:nvPr/>
            </p:nvGrpSpPr>
            <p:grpSpPr>
              <a:xfrm>
                <a:off x="2590800" y="4724400"/>
                <a:ext cx="1066800" cy="857891"/>
                <a:chOff x="2334424" y="4735209"/>
                <a:chExt cx="1066800" cy="857891"/>
              </a:xfrm>
            </p:grpSpPr>
            <p:sp>
              <p:nvSpPr>
                <p:cNvPr id="84" name="Cloud 83"/>
                <p:cNvSpPr/>
                <p:nvPr/>
              </p:nvSpPr>
              <p:spPr>
                <a:xfrm>
                  <a:off x="2470575" y="4735209"/>
                  <a:ext cx="851948" cy="820261"/>
                </a:xfrm>
                <a:prstGeom prst="cloud">
                  <a:avLst/>
                </a:prstGeom>
                <a:solidFill>
                  <a:srgbClr val="00B0F0">
                    <a:alpha val="33000"/>
                  </a:srgb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2334424" y="4946769"/>
                  <a:ext cx="1066800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800" dirty="0">
                      <a:solidFill>
                        <a:prstClr val="black"/>
                      </a:solidFill>
                      <a:latin typeface="Calibri"/>
                    </a:rPr>
                    <a:t>BRI</a:t>
                  </a:r>
                  <a:br>
                    <a:rPr lang="en-US" sz="1800" dirty="0">
                      <a:solidFill>
                        <a:prstClr val="black"/>
                      </a:solidFill>
                      <a:latin typeface="Calibri"/>
                    </a:rPr>
                  </a:br>
                  <a:endParaRPr lang="en-US" sz="18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52" name="TextBox 51"/>
              <p:cNvSpPr txBox="1"/>
              <p:nvPr/>
            </p:nvSpPr>
            <p:spPr>
              <a:xfrm>
                <a:off x="2772422" y="5562600"/>
                <a:ext cx="88517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>
                    <a:solidFill>
                      <a:prstClr val="black"/>
                    </a:solidFill>
                    <a:latin typeface="Calibri"/>
                  </a:rPr>
                  <a:t>Multiple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>
                    <a:solidFill>
                      <a:prstClr val="black"/>
                    </a:solidFill>
                    <a:latin typeface="Calibri"/>
                  </a:rPr>
                  <a:t>Hash</a:t>
                </a:r>
              </a:p>
            </p:txBody>
          </p:sp>
        </p:grpSp>
        <p:cxnSp>
          <p:nvCxnSpPr>
            <p:cNvPr id="55" name="Straight Arrow Connector 54"/>
            <p:cNvCxnSpPr>
              <a:endCxn id="4" idx="2"/>
            </p:cNvCxnSpPr>
            <p:nvPr/>
          </p:nvCxnSpPr>
          <p:spPr>
            <a:xfrm flipV="1">
              <a:off x="3681804" y="4572001"/>
              <a:ext cx="791580" cy="54460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3" name="TextBox 62"/>
          <p:cNvSpPr txBox="1"/>
          <p:nvPr/>
        </p:nvSpPr>
        <p:spPr>
          <a:xfrm rot="16200000">
            <a:off x="2872377" y="3419952"/>
            <a:ext cx="1504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Fire Wall</a:t>
            </a:r>
          </a:p>
        </p:txBody>
      </p:sp>
    </p:spTree>
    <p:extLst>
      <p:ext uri="{BB962C8B-B14F-4D97-AF65-F5344CB8AC3E}">
        <p14:creationId xmlns:p14="http://schemas.microsoft.com/office/powerpoint/2010/main" val="171035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C_std">
  <a:themeElements>
    <a:clrScheme name="">
      <a:dk1>
        <a:srgbClr val="000000"/>
      </a:dk1>
      <a:lt1>
        <a:srgbClr val="FFFFFF"/>
      </a:lt1>
      <a:dk2>
        <a:srgbClr val="0768A9"/>
      </a:dk2>
      <a:lt2>
        <a:srgbClr val="016A3A"/>
      </a:lt2>
      <a:accent1>
        <a:srgbClr val="A8034F"/>
      </a:accent1>
      <a:accent2>
        <a:srgbClr val="611759"/>
      </a:accent2>
      <a:accent3>
        <a:srgbClr val="FFFFFF"/>
      </a:accent3>
      <a:accent4>
        <a:srgbClr val="000000"/>
      </a:accent4>
      <a:accent5>
        <a:srgbClr val="D1AAB2"/>
      </a:accent5>
      <a:accent6>
        <a:srgbClr val="571450"/>
      </a:accent6>
      <a:hlink>
        <a:srgbClr val="F27D00"/>
      </a:hlink>
      <a:folHlink>
        <a:srgbClr val="EBB700"/>
      </a:folHlink>
    </a:clrScheme>
    <a:fontScheme name="CC_st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C_std 1">
        <a:dk1>
          <a:srgbClr val="061844"/>
        </a:dk1>
        <a:lt1>
          <a:srgbClr val="FFFFFF"/>
        </a:lt1>
        <a:dk2>
          <a:srgbClr val="474747"/>
        </a:dk2>
        <a:lt2>
          <a:srgbClr val="80A7A5"/>
        </a:lt2>
        <a:accent1>
          <a:srgbClr val="0768A9"/>
        </a:accent1>
        <a:accent2>
          <a:srgbClr val="6EBB1F"/>
        </a:accent2>
        <a:accent3>
          <a:srgbClr val="B1B1B1"/>
        </a:accent3>
        <a:accent4>
          <a:srgbClr val="DADADA"/>
        </a:accent4>
        <a:accent5>
          <a:srgbClr val="AAB9D1"/>
        </a:accent5>
        <a:accent6>
          <a:srgbClr val="63A91B"/>
        </a:accent6>
        <a:hlink>
          <a:srgbClr val="EE014C"/>
        </a:hlink>
        <a:folHlink>
          <a:srgbClr val="FFD1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_std 2">
        <a:dk1>
          <a:srgbClr val="000000"/>
        </a:dk1>
        <a:lt1>
          <a:srgbClr val="FFFFFF"/>
        </a:lt1>
        <a:dk2>
          <a:srgbClr val="B7D30B"/>
        </a:dk2>
        <a:lt2>
          <a:srgbClr val="084887"/>
        </a:lt2>
        <a:accent1>
          <a:srgbClr val="646464"/>
        </a:accent1>
        <a:accent2>
          <a:srgbClr val="2B85BB"/>
        </a:accent2>
        <a:accent3>
          <a:srgbClr val="FFFFFF"/>
        </a:accent3>
        <a:accent4>
          <a:srgbClr val="000000"/>
        </a:accent4>
        <a:accent5>
          <a:srgbClr val="B8B8B8"/>
        </a:accent5>
        <a:accent6>
          <a:srgbClr val="2678A9"/>
        </a:accent6>
        <a:hlink>
          <a:srgbClr val="FFD600"/>
        </a:hlink>
        <a:folHlink>
          <a:srgbClr val="A7AC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_std 3">
        <a:dk1>
          <a:srgbClr val="000000"/>
        </a:dk1>
        <a:lt1>
          <a:srgbClr val="000000"/>
        </a:lt1>
        <a:dk2>
          <a:srgbClr val="FFFFFF"/>
        </a:dk2>
        <a:lt2>
          <a:srgbClr val="9B9C70"/>
        </a:lt2>
        <a:accent1>
          <a:srgbClr val="FFA616"/>
        </a:accent1>
        <a:accent2>
          <a:srgbClr val="666666"/>
        </a:accent2>
        <a:accent3>
          <a:srgbClr val="AAAAAA"/>
        </a:accent3>
        <a:accent4>
          <a:srgbClr val="000000"/>
        </a:accent4>
        <a:accent5>
          <a:srgbClr val="FFD0AB"/>
        </a:accent5>
        <a:accent6>
          <a:srgbClr val="5C5C5C"/>
        </a:accent6>
        <a:hlink>
          <a:srgbClr val="BD3826"/>
        </a:hlink>
        <a:folHlink>
          <a:srgbClr val="45637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474747"/>
      </a:dk1>
      <a:lt1>
        <a:srgbClr val="FFFFFF"/>
      </a:lt1>
      <a:dk2>
        <a:srgbClr val="80A7A5"/>
      </a:dk2>
      <a:lt2>
        <a:srgbClr val="061844"/>
      </a:lt2>
      <a:accent1>
        <a:srgbClr val="0768A9"/>
      </a:accent1>
      <a:accent2>
        <a:srgbClr val="6EBB1F"/>
      </a:accent2>
      <a:accent3>
        <a:srgbClr val="FFFFFF"/>
      </a:accent3>
      <a:accent4>
        <a:srgbClr val="3B3B3B"/>
      </a:accent4>
      <a:accent5>
        <a:srgbClr val="AAB9D1"/>
      </a:accent5>
      <a:accent6>
        <a:srgbClr val="63A91B"/>
      </a:accent6>
      <a:hlink>
        <a:srgbClr val="EE014C"/>
      </a:hlink>
      <a:folHlink>
        <a:srgbClr val="FFD1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474747"/>
      </a:dk1>
      <a:lt1>
        <a:srgbClr val="FFFFFF"/>
      </a:lt1>
      <a:dk2>
        <a:srgbClr val="80A7A5"/>
      </a:dk2>
      <a:lt2>
        <a:srgbClr val="061844"/>
      </a:lt2>
      <a:accent1>
        <a:srgbClr val="0768A9"/>
      </a:accent1>
      <a:accent2>
        <a:srgbClr val="6EBB1F"/>
      </a:accent2>
      <a:accent3>
        <a:srgbClr val="FFFFFF"/>
      </a:accent3>
      <a:accent4>
        <a:srgbClr val="3B3B3B"/>
      </a:accent4>
      <a:accent5>
        <a:srgbClr val="AAB9D1"/>
      </a:accent5>
      <a:accent6>
        <a:srgbClr val="63A91B"/>
      </a:accent6>
      <a:hlink>
        <a:srgbClr val="EE014C"/>
      </a:hlink>
      <a:folHlink>
        <a:srgbClr val="FFD1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CC_std</Template>
  <TotalTime>0</TotalTime>
  <Words>1240</Words>
  <Application>Microsoft Office PowerPoint</Application>
  <PresentationFormat>Widescreen</PresentationFormat>
  <Paragraphs>240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MS PGothic</vt:lpstr>
      <vt:lpstr>MS PGothic</vt:lpstr>
      <vt:lpstr>Arial</vt:lpstr>
      <vt:lpstr>Calibri</vt:lpstr>
      <vt:lpstr>Calibri (Body)</vt:lpstr>
      <vt:lpstr>Helvetica</vt:lpstr>
      <vt:lpstr>Helvetica Light</vt:lpstr>
      <vt:lpstr>Times New Roman</vt:lpstr>
      <vt:lpstr>Wingdings</vt:lpstr>
      <vt:lpstr>CC_std</vt:lpstr>
      <vt:lpstr>Integrating your MPOG Data with Surgical Registry &amp; Payor Data</vt:lpstr>
      <vt:lpstr>PowerPoint Presentation</vt:lpstr>
      <vt:lpstr>PowerPoint Presentation</vt:lpstr>
      <vt:lpstr>Current Status of NSQIP and STS Integrations</vt:lpstr>
      <vt:lpstr>Where to start</vt:lpstr>
      <vt:lpstr>Can MPOG-ASPIRE Participation Lead to Reduced Healthcare Costs?</vt:lpstr>
      <vt:lpstr>Questions / Discussion  (Additional Slides on BRI)</vt:lpstr>
      <vt:lpstr>Database Integration Privacy &amp; Security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2011-12-11T03:43:08Z</dcterms:created>
  <dcterms:modified xsi:type="dcterms:W3CDTF">2020-10-02T17:09:10Z</dcterms:modified>
</cp:coreProperties>
</file>