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820" r:id="rId2"/>
    <p:sldId id="821" r:id="rId3"/>
    <p:sldId id="822" r:id="rId4"/>
    <p:sldId id="823" r:id="rId5"/>
    <p:sldId id="824" r:id="rId6"/>
    <p:sldId id="831" r:id="rId7"/>
    <p:sldId id="832" r:id="rId8"/>
    <p:sldId id="825" r:id="rId9"/>
    <p:sldId id="833" r:id="rId10"/>
    <p:sldId id="826" r:id="rId11"/>
    <p:sldId id="827" r:id="rId12"/>
    <p:sldId id="830" r:id="rId13"/>
    <p:sldId id="829" r:id="rId14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312" userDrawn="1">
          <p15:clr>
            <a:srgbClr val="A4A3A4"/>
          </p15:clr>
        </p15:guide>
        <p15:guide id="3" orient="horz" pos="14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5F5F5"/>
    <a:srgbClr val="D9D9D9"/>
    <a:srgbClr val="FF9393"/>
    <a:srgbClr val="31CC00"/>
    <a:srgbClr val="28A800"/>
    <a:srgbClr val="333399"/>
    <a:srgbClr val="A8034F"/>
    <a:srgbClr val="FFA616"/>
    <a:srgbClr val="0E284B"/>
    <a:srgbClr val="001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8" autoAdjust="0"/>
    <p:restoredTop sz="77429" autoAdjust="0"/>
  </p:normalViewPr>
  <p:slideViewPr>
    <p:cSldViewPr snapToObjects="1" showGuides="1">
      <p:cViewPr varScale="1">
        <p:scale>
          <a:sx n="91" d="100"/>
          <a:sy n="91" d="100"/>
        </p:scale>
        <p:origin x="1800" y="56"/>
      </p:cViewPr>
      <p:guideLst>
        <p:guide pos="3312"/>
        <p:guide orient="horz"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notesViewPr>
    <p:cSldViewPr snapToObjects="1" showGuides="1">
      <p:cViewPr varScale="1">
        <p:scale>
          <a:sx n="85" d="100"/>
          <a:sy n="85" d="100"/>
        </p:scale>
        <p:origin x="2298" y="10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747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3957"/>
            <a:ext cx="3012329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747" y="8773957"/>
            <a:ext cx="3012329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/>
            </a:lvl1pPr>
          </a:lstStyle>
          <a:p>
            <a:fld id="{7C1994C7-E747-4F6C-8E7F-88DAEB129A8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004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747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992" y="4387767"/>
            <a:ext cx="5096092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3957"/>
            <a:ext cx="3012329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747" y="8773957"/>
            <a:ext cx="3012329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/>
            </a:lvl1pPr>
          </a:lstStyle>
          <a:p>
            <a:fld id="{47A63D42-C47A-45C5-B616-715CC7CBDE6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20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63D42-C47A-45C5-B616-715CC7CBDE6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043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B9406-C7B8-47F5-BEA0-26A7F56244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2057400"/>
            <a:ext cx="8229600" cy="1217718"/>
          </a:xfrm>
        </p:spPr>
        <p:txBody>
          <a:bodyPr anchor="t"/>
          <a:lstStyle>
            <a:lvl1pPr algn="l">
              <a:defRPr sz="36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4" name="Line 39">
            <a:extLst>
              <a:ext uri="{FF2B5EF4-FFF2-40B4-BE49-F238E27FC236}">
                <a16:creationId xmlns:a16="http://schemas.microsoft.com/office/drawing/2014/main" id="{FE055A90-BB08-4078-911A-83E55D6148C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200" y="6248400"/>
            <a:ext cx="50292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D645B7-5B24-4B50-B02F-AFF13EEE72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906085"/>
            <a:ext cx="3124200" cy="723316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69471D-3B37-4227-AB75-FC96AF21876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4648200"/>
            <a:ext cx="8229599" cy="1524000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/>
            </a:lvl2pPr>
            <a:lvl3pPr marL="682625" indent="0">
              <a:buNone/>
              <a:defRPr/>
            </a:lvl3pPr>
            <a:lvl4pPr marL="1027112" indent="0">
              <a:buNone/>
              <a:defRPr/>
            </a:lvl4pPr>
          </a:lstStyle>
          <a:p>
            <a:pPr lvl="0"/>
            <a:r>
              <a:rPr lang="en-US" dirty="0"/>
              <a:t>First Last Name, MD, PhD</a:t>
            </a:r>
            <a:br>
              <a:rPr lang="en-US" dirty="0"/>
            </a:br>
            <a:r>
              <a:rPr lang="en-US" dirty="0"/>
              <a:t>Position/Title</a:t>
            </a:r>
            <a:br>
              <a:rPr lang="en-US" dirty="0"/>
            </a:br>
            <a:r>
              <a:rPr lang="en-US" dirty="0"/>
              <a:t>Department</a:t>
            </a:r>
            <a:br>
              <a:rPr lang="en-US" dirty="0"/>
            </a:br>
            <a:r>
              <a:rPr lang="en-US" dirty="0"/>
              <a:t>Institution</a:t>
            </a:r>
          </a:p>
        </p:txBody>
      </p:sp>
    </p:spTree>
    <p:extLst>
      <p:ext uri="{BB962C8B-B14F-4D97-AF65-F5344CB8AC3E}">
        <p14:creationId xmlns:p14="http://schemas.microsoft.com/office/powerpoint/2010/main" val="2783319211"/>
      </p:ext>
    </p:extLst>
  </p:cSld>
  <p:clrMapOvr>
    <a:masterClrMapping/>
  </p:clrMapOvr>
  <p:transition spd="med"/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Line 39">
            <a:extLst>
              <a:ext uri="{FF2B5EF4-FFF2-40B4-BE49-F238E27FC236}">
                <a16:creationId xmlns:a16="http://schemas.microsoft.com/office/drawing/2014/main" id="{CECA6D0B-F196-46BC-A9F5-6D6317787A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199" y="6248400"/>
            <a:ext cx="6324601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D645B7-5B24-4B50-B02F-AFF13EEE72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492" y="6032765"/>
            <a:ext cx="1843308" cy="42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74435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7213" y="1265238"/>
            <a:ext cx="2068512" cy="494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1675" y="1265238"/>
            <a:ext cx="6053138" cy="494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Line 39">
            <a:extLst>
              <a:ext uri="{FF2B5EF4-FFF2-40B4-BE49-F238E27FC236}">
                <a16:creationId xmlns:a16="http://schemas.microsoft.com/office/drawing/2014/main" id="{CECA6D0B-F196-46BC-A9F5-6D6317787A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199" y="6248400"/>
            <a:ext cx="6324601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D645B7-5B24-4B50-B02F-AFF13EEE72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492" y="6032765"/>
            <a:ext cx="1843308" cy="42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56672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250" y="1265238"/>
            <a:ext cx="8245475" cy="4730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01675" y="2176463"/>
            <a:ext cx="7239000" cy="40354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Line 39">
            <a:extLst>
              <a:ext uri="{FF2B5EF4-FFF2-40B4-BE49-F238E27FC236}">
                <a16:creationId xmlns:a16="http://schemas.microsoft.com/office/drawing/2014/main" id="{CECA6D0B-F196-46BC-A9F5-6D6317787A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199" y="6248400"/>
            <a:ext cx="6324601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D645B7-5B24-4B50-B02F-AFF13EEE72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492" y="6032765"/>
            <a:ext cx="1843308" cy="42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74485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250" y="1265238"/>
            <a:ext cx="8245475" cy="4730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01675" y="2176463"/>
            <a:ext cx="3543300" cy="4035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7375" y="2176463"/>
            <a:ext cx="3543300" cy="4035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Line 39">
            <a:extLst>
              <a:ext uri="{FF2B5EF4-FFF2-40B4-BE49-F238E27FC236}">
                <a16:creationId xmlns:a16="http://schemas.microsoft.com/office/drawing/2014/main" id="{CECA6D0B-F196-46BC-A9F5-6D6317787A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199" y="6248400"/>
            <a:ext cx="6324601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D645B7-5B24-4B50-B02F-AFF13EEE72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492" y="6032765"/>
            <a:ext cx="1843308" cy="42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61423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927"/>
            <a:ext cx="8229601" cy="4730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599" cy="4953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Line 39">
            <a:extLst>
              <a:ext uri="{FF2B5EF4-FFF2-40B4-BE49-F238E27FC236}">
                <a16:creationId xmlns:a16="http://schemas.microsoft.com/office/drawing/2014/main" id="{CECA6D0B-F196-46BC-A9F5-6D6317787A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199" y="6248400"/>
            <a:ext cx="6324601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8D645B7-5B24-4B50-B02F-AFF13EEE72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492" y="6032765"/>
            <a:ext cx="1843308" cy="42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115953"/>
      </p:ext>
    </p:extLst>
  </p:cSld>
  <p:clrMapOvr>
    <a:masterClrMapping/>
  </p:clrMapOvr>
  <p:transition spd="med"/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Line 39">
            <a:extLst>
              <a:ext uri="{FF2B5EF4-FFF2-40B4-BE49-F238E27FC236}">
                <a16:creationId xmlns:a16="http://schemas.microsoft.com/office/drawing/2014/main" id="{CECA6D0B-F196-46BC-A9F5-6D6317787A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199" y="6248400"/>
            <a:ext cx="6324601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8D645B7-5B24-4B50-B02F-AFF13EEE72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492" y="6032765"/>
            <a:ext cx="1843308" cy="42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80928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1675" y="2176463"/>
            <a:ext cx="3543300" cy="4035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7375" y="2176463"/>
            <a:ext cx="3543300" cy="4035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Line 39">
            <a:extLst>
              <a:ext uri="{FF2B5EF4-FFF2-40B4-BE49-F238E27FC236}">
                <a16:creationId xmlns:a16="http://schemas.microsoft.com/office/drawing/2014/main" id="{CECA6D0B-F196-46BC-A9F5-6D6317787A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199" y="6248400"/>
            <a:ext cx="6324601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D645B7-5B24-4B50-B02F-AFF13EEE72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492" y="6032765"/>
            <a:ext cx="1843308" cy="42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6805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Line 39">
            <a:extLst>
              <a:ext uri="{FF2B5EF4-FFF2-40B4-BE49-F238E27FC236}">
                <a16:creationId xmlns:a16="http://schemas.microsoft.com/office/drawing/2014/main" id="{CECA6D0B-F196-46BC-A9F5-6D6317787A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199" y="6248400"/>
            <a:ext cx="6324601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8D645B7-5B24-4B50-B02F-AFF13EEE72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492" y="6032765"/>
            <a:ext cx="1843308" cy="42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25664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Line 39">
            <a:extLst>
              <a:ext uri="{FF2B5EF4-FFF2-40B4-BE49-F238E27FC236}">
                <a16:creationId xmlns:a16="http://schemas.microsoft.com/office/drawing/2014/main" id="{CECA6D0B-F196-46BC-A9F5-6D6317787A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199" y="6248400"/>
            <a:ext cx="6324601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D645B7-5B24-4B50-B02F-AFF13EEE72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492" y="6032765"/>
            <a:ext cx="1843308" cy="42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56527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9">
            <a:extLst>
              <a:ext uri="{FF2B5EF4-FFF2-40B4-BE49-F238E27FC236}">
                <a16:creationId xmlns:a16="http://schemas.microsoft.com/office/drawing/2014/main" id="{CECA6D0B-F196-46BC-A9F5-6D6317787A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199" y="6248400"/>
            <a:ext cx="6324601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D645B7-5B24-4B50-B02F-AFF13EEE72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492" y="6032765"/>
            <a:ext cx="1843308" cy="42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50038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Line 39">
            <a:extLst>
              <a:ext uri="{FF2B5EF4-FFF2-40B4-BE49-F238E27FC236}">
                <a16:creationId xmlns:a16="http://schemas.microsoft.com/office/drawing/2014/main" id="{CECA6D0B-F196-46BC-A9F5-6D6317787A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199" y="6248400"/>
            <a:ext cx="6324601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D645B7-5B24-4B50-B02F-AFF13EEE72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492" y="6032765"/>
            <a:ext cx="1843308" cy="42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3407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Line 39">
            <a:extLst>
              <a:ext uri="{FF2B5EF4-FFF2-40B4-BE49-F238E27FC236}">
                <a16:creationId xmlns:a16="http://schemas.microsoft.com/office/drawing/2014/main" id="{CECA6D0B-F196-46BC-A9F5-6D6317787A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199" y="6248400"/>
            <a:ext cx="6324601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D645B7-5B24-4B50-B02F-AFF13EEE72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492" y="6032765"/>
            <a:ext cx="1843308" cy="42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61316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381000"/>
            <a:ext cx="82296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219200"/>
            <a:ext cx="8229600" cy="499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ransition spd="med"/>
  <p:txStyles>
    <p:titleStyle>
      <a:lvl1pPr algn="l" rtl="0" eaLnBrk="0" fontAlgn="base" hangingPunct="0">
        <a:spcBef>
          <a:spcPct val="30000"/>
        </a:spcBef>
        <a:spcAft>
          <a:spcPct val="0"/>
        </a:spcAft>
        <a:defRPr sz="2500">
          <a:solidFill>
            <a:srgbClr val="002060"/>
          </a:solidFill>
          <a:latin typeface="Cambria" panose="02040503050406030204" pitchFamily="18" charset="0"/>
          <a:ea typeface="ＭＳ Ｐゴシック" charset="0"/>
          <a:cs typeface="Cambria" panose="02040503050406030204" pitchFamily="18" charset="0"/>
        </a:defRPr>
      </a:lvl1pPr>
      <a:lvl2pPr algn="l" rtl="0" eaLnBrk="0" fontAlgn="base" hangingPunct="0">
        <a:spcBef>
          <a:spcPct val="30000"/>
        </a:spcBef>
        <a:spcAft>
          <a:spcPct val="0"/>
        </a:spcAft>
        <a:defRPr sz="25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30000"/>
        </a:spcBef>
        <a:spcAft>
          <a:spcPct val="0"/>
        </a:spcAft>
        <a:defRPr sz="25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30000"/>
        </a:spcBef>
        <a:spcAft>
          <a:spcPct val="0"/>
        </a:spcAft>
        <a:defRPr sz="25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30000"/>
        </a:spcBef>
        <a:spcAft>
          <a:spcPct val="0"/>
        </a:spcAft>
        <a:defRPr sz="25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3000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3000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3000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3000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50000"/>
        </a:spcBef>
        <a:spcAft>
          <a:spcPct val="0"/>
        </a:spcAft>
        <a:buClr>
          <a:srgbClr val="002060"/>
        </a:buClr>
        <a:buSzPct val="100000"/>
        <a:buFont typeface="Arial" pitchFamily="34" charset="0"/>
        <a:buChar char="•"/>
        <a:defRPr sz="2200">
          <a:solidFill>
            <a:srgbClr val="002060"/>
          </a:solidFill>
          <a:latin typeface="Calibri" panose="020F0502020204030204" pitchFamily="34" charset="0"/>
          <a:ea typeface="ＭＳ Ｐゴシック" charset="0"/>
          <a:cs typeface="Calibri" panose="020F0502020204030204" pitchFamily="34" charset="0"/>
        </a:defRPr>
      </a:lvl1pPr>
      <a:lvl2pPr marL="568325" indent="-225425" algn="l" rtl="0" eaLnBrk="0" fontAlgn="base" hangingPunct="0">
        <a:spcBef>
          <a:spcPct val="25000"/>
        </a:spcBef>
        <a:spcAft>
          <a:spcPct val="0"/>
        </a:spcAft>
        <a:buClr>
          <a:srgbClr val="002060"/>
        </a:buClr>
        <a:buSzPct val="100000"/>
        <a:buFont typeface="Arial" pitchFamily="34" charset="0"/>
        <a:buChar char="–"/>
        <a:defRPr>
          <a:solidFill>
            <a:srgbClr val="002060"/>
          </a:solidFill>
          <a:latin typeface="Calibri" panose="020F0502020204030204" pitchFamily="34" charset="0"/>
          <a:ea typeface="ＭＳ Ｐゴシック" charset="-128"/>
          <a:cs typeface="Calibri" panose="020F0502020204030204" pitchFamily="34" charset="0"/>
        </a:defRPr>
      </a:lvl2pPr>
      <a:lvl3pPr marL="863600" indent="-180975" algn="l" rtl="0" eaLnBrk="0" fontAlgn="base" hangingPunct="0">
        <a:spcBef>
          <a:spcPct val="25000"/>
        </a:spcBef>
        <a:spcAft>
          <a:spcPct val="0"/>
        </a:spcAft>
        <a:buClr>
          <a:srgbClr val="002060"/>
        </a:buClr>
        <a:buSzPct val="100000"/>
        <a:buChar char="–"/>
        <a:defRPr>
          <a:solidFill>
            <a:srgbClr val="002060"/>
          </a:solidFill>
          <a:latin typeface="Calibri" panose="020F0502020204030204" pitchFamily="34" charset="0"/>
          <a:ea typeface="ＭＳ Ｐゴシック" charset="-128"/>
          <a:cs typeface="Calibri" panose="020F0502020204030204" pitchFamily="34" charset="0"/>
        </a:defRPr>
      </a:lvl3pPr>
      <a:lvl4pPr marL="1206500" indent="-179388" algn="l" rtl="0" eaLnBrk="0" fontAlgn="base" hangingPunct="0">
        <a:spcBef>
          <a:spcPct val="25000"/>
        </a:spcBef>
        <a:spcAft>
          <a:spcPct val="0"/>
        </a:spcAft>
        <a:buClr>
          <a:srgbClr val="002060"/>
        </a:buClr>
        <a:buSzPct val="100000"/>
        <a:buFont typeface="Arial" pitchFamily="34" charset="0"/>
        <a:buChar char="–"/>
        <a:defRPr>
          <a:solidFill>
            <a:srgbClr val="002060"/>
          </a:solidFill>
          <a:latin typeface="Calibri" panose="020F0502020204030204" pitchFamily="34" charset="0"/>
          <a:ea typeface="ＭＳ Ｐゴシック" charset="-128"/>
          <a:cs typeface="Calibri" panose="020F0502020204030204" pitchFamily="34" charset="0"/>
        </a:defRPr>
      </a:lvl4pPr>
      <a:lvl5pPr marL="1598613" indent="-223838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SzPct val="120000"/>
        <a:buFont typeface="Arial" pitchFamily="34" charset="0"/>
        <a:defRPr sz="2000">
          <a:solidFill>
            <a:srgbClr val="002060"/>
          </a:solidFill>
          <a:latin typeface="Calibri" panose="020F0502020204030204" pitchFamily="34" charset="0"/>
          <a:ea typeface="ＭＳ Ｐゴシック" charset="-128"/>
          <a:cs typeface="Calibri" panose="020F0502020204030204" pitchFamily="34" charset="0"/>
        </a:defRPr>
      </a:lvl5pPr>
      <a:lvl6pPr marL="2055813" indent="-223838" algn="l" rtl="0" fontAlgn="base">
        <a:spcBef>
          <a:spcPct val="25000"/>
        </a:spcBef>
        <a:spcAft>
          <a:spcPct val="0"/>
        </a:spcAft>
        <a:buClr>
          <a:schemeClr val="bg2"/>
        </a:buClr>
        <a:buSzPct val="120000"/>
        <a:buFont typeface="Arial" charset="0"/>
        <a:defRPr sz="2000">
          <a:solidFill>
            <a:schemeClr val="tx2"/>
          </a:solidFill>
          <a:latin typeface="+mn-lt"/>
        </a:defRPr>
      </a:lvl6pPr>
      <a:lvl7pPr marL="2513013" indent="-223838" algn="l" rtl="0" fontAlgn="base">
        <a:spcBef>
          <a:spcPct val="25000"/>
        </a:spcBef>
        <a:spcAft>
          <a:spcPct val="0"/>
        </a:spcAft>
        <a:buClr>
          <a:schemeClr val="bg2"/>
        </a:buClr>
        <a:buSzPct val="120000"/>
        <a:buFont typeface="Arial" charset="0"/>
        <a:defRPr sz="2000">
          <a:solidFill>
            <a:schemeClr val="tx2"/>
          </a:solidFill>
          <a:latin typeface="+mn-lt"/>
        </a:defRPr>
      </a:lvl7pPr>
      <a:lvl8pPr marL="2970213" indent="-223838" algn="l" rtl="0" fontAlgn="base">
        <a:spcBef>
          <a:spcPct val="25000"/>
        </a:spcBef>
        <a:spcAft>
          <a:spcPct val="0"/>
        </a:spcAft>
        <a:buClr>
          <a:schemeClr val="bg2"/>
        </a:buClr>
        <a:buSzPct val="120000"/>
        <a:buFont typeface="Arial" charset="0"/>
        <a:defRPr sz="2000">
          <a:solidFill>
            <a:schemeClr val="tx2"/>
          </a:solidFill>
          <a:latin typeface="+mn-lt"/>
        </a:defRPr>
      </a:lvl8pPr>
      <a:lvl9pPr marL="3427413" indent="-223838" algn="l" rtl="0" fontAlgn="base">
        <a:spcBef>
          <a:spcPct val="25000"/>
        </a:spcBef>
        <a:spcAft>
          <a:spcPct val="0"/>
        </a:spcAft>
        <a:buClr>
          <a:schemeClr val="bg2"/>
        </a:buClr>
        <a:buSzPct val="120000"/>
        <a:buFont typeface="Arial" charset="0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79393-C2F8-494D-ADF0-57772E79A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077204"/>
          </a:xfrm>
        </p:spPr>
        <p:txBody>
          <a:bodyPr/>
          <a:lstStyle/>
          <a:p>
            <a:r>
              <a:rPr lang="en-US" sz="3200" dirty="0" smtClean="0"/>
              <a:t>The impact of the COVID-19 pandemic on surgical case volumes at MPOG hospitals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ED675-A623-4407-852C-CFED46B9F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0"/>
            <a:ext cx="8229599" cy="1600200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Orestes Mavrothalassitis, </a:t>
            </a:r>
            <a:r>
              <a:rPr lang="en-US" dirty="0"/>
              <a:t>MD</a:t>
            </a:r>
          </a:p>
          <a:p>
            <a:r>
              <a:rPr lang="en-US" dirty="0" smtClean="0"/>
              <a:t>Resident Physician, Department of Anesthesia and Perioperative Care</a:t>
            </a:r>
            <a:endParaRPr lang="en-US" dirty="0"/>
          </a:p>
          <a:p>
            <a:r>
              <a:rPr lang="en-US" dirty="0" smtClean="0"/>
              <a:t>University of California San Francisco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201" y="228601"/>
            <a:ext cx="164066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0536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case mix analysis</a:t>
            </a:r>
          </a:p>
          <a:p>
            <a:r>
              <a:rPr lang="en-US" dirty="0" smtClean="0"/>
              <a:t>Questionnaire for each center to understand site-specific factors influencing changes in case volume and case mix</a:t>
            </a:r>
          </a:p>
          <a:p>
            <a:r>
              <a:rPr lang="en-US" dirty="0" smtClean="0"/>
              <a:t>Evaluate impact of major public health events/recommendations/mandates on observed national perioperative trends</a:t>
            </a:r>
          </a:p>
          <a:p>
            <a:r>
              <a:rPr lang="en-US" dirty="0" smtClean="0"/>
              <a:t>Possible addition of patient-level COVID19 status MPOG data</a:t>
            </a:r>
          </a:p>
          <a:p>
            <a:r>
              <a:rPr lang="en-US" dirty="0" smtClean="0"/>
              <a:t>Follow-up outcomes study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201" y="228601"/>
            <a:ext cx="164066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1300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53000"/>
          </a:xfrm>
        </p:spPr>
        <p:txBody>
          <a:bodyPr/>
          <a:lstStyle/>
          <a:p>
            <a:r>
              <a:rPr lang="en-US" dirty="0" smtClean="0"/>
              <a:t>Wrestling </a:t>
            </a:r>
            <a:r>
              <a:rPr lang="en-US" dirty="0" smtClean="0"/>
              <a:t>with </a:t>
            </a:r>
            <a:r>
              <a:rPr lang="en-US" dirty="0" err="1" smtClean="0"/>
              <a:t>DataDirect</a:t>
            </a:r>
            <a:endParaRPr lang="en-US" dirty="0" smtClean="0"/>
          </a:p>
          <a:p>
            <a:pPr lvl="1"/>
            <a:r>
              <a:rPr lang="en-US" dirty="0" smtClean="0"/>
              <a:t>Tool continues to evolve – MPOG central receptive to feedback on bugs or enhancements; </a:t>
            </a:r>
            <a:r>
              <a:rPr lang="en-US" i="1" dirty="0" smtClean="0"/>
              <a:t>communicate early and often</a:t>
            </a:r>
          </a:p>
          <a:p>
            <a:r>
              <a:rPr lang="en-US" dirty="0" smtClean="0"/>
              <a:t>Not all variables are created equal</a:t>
            </a:r>
          </a:p>
          <a:p>
            <a:pPr lvl="1"/>
            <a:r>
              <a:rPr lang="en-US" dirty="0" smtClean="0"/>
              <a:t>Some </a:t>
            </a:r>
            <a:r>
              <a:rPr lang="en-US" dirty="0" smtClean="0"/>
              <a:t>variables exist in </a:t>
            </a:r>
            <a:r>
              <a:rPr lang="en-US" dirty="0" smtClean="0"/>
              <a:t>principle, but…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ust keep in mind that the quality of real-world EHR data reflects the intended primary use (e.g. clinical care / billing, rather than controlled experiment)</a:t>
            </a:r>
            <a:endParaRPr lang="en-US" dirty="0"/>
          </a:p>
          <a:p>
            <a:pPr lvl="1"/>
            <a:r>
              <a:rPr lang="en-US" kern="100" spc="-30" dirty="0" smtClean="0"/>
              <a:t>Feedback from </a:t>
            </a:r>
            <a:r>
              <a:rPr lang="en-US" kern="100" spc="-30" dirty="0" smtClean="0"/>
              <a:t>experienced MPOG </a:t>
            </a:r>
            <a:r>
              <a:rPr lang="en-US" kern="100" spc="-30" dirty="0" smtClean="0"/>
              <a:t>collaborators is crucial! Don’t re-invent the wheel</a:t>
            </a:r>
            <a:endParaRPr lang="en-US" kern="100" spc="-30" dirty="0" smtClean="0"/>
          </a:p>
          <a:p>
            <a:r>
              <a:rPr lang="en-US" dirty="0" smtClean="0"/>
              <a:t>Recent rapid expansion of MPOG member hospitals</a:t>
            </a:r>
          </a:p>
          <a:p>
            <a:pPr lvl="1"/>
            <a:r>
              <a:rPr lang="en-US" dirty="0" smtClean="0"/>
              <a:t>Currently 51 and counting, great for the present and future of MPOG!</a:t>
            </a:r>
          </a:p>
          <a:p>
            <a:pPr lvl="1"/>
            <a:r>
              <a:rPr lang="en-US" dirty="0" smtClean="0"/>
              <a:t>Keep in mind there may be far fewer sites available for inclusion in your study if you are looking back prior to 2019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201" y="228601"/>
            <a:ext cx="164066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4069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UCSF</a:t>
            </a:r>
          </a:p>
          <a:p>
            <a:r>
              <a:rPr lang="en-US" sz="1600" b="1" dirty="0" err="1" smtClean="0"/>
              <a:t>Matthieu</a:t>
            </a:r>
            <a:r>
              <a:rPr lang="en-US" sz="1600" b="1" dirty="0" smtClean="0"/>
              <a:t> Legrand, MD, PhD (study PI)</a:t>
            </a:r>
          </a:p>
          <a:p>
            <a:r>
              <a:rPr lang="en-US" sz="1600" dirty="0" err="1" smtClean="0"/>
              <a:t>Romain</a:t>
            </a:r>
            <a:r>
              <a:rPr lang="en-US" sz="1600" dirty="0" smtClean="0"/>
              <a:t> </a:t>
            </a:r>
            <a:r>
              <a:rPr lang="en-US" sz="1600" dirty="0" err="1" smtClean="0"/>
              <a:t>Pirracchio</a:t>
            </a:r>
            <a:r>
              <a:rPr lang="en-US" sz="1600" dirty="0" smtClean="0"/>
              <a:t>, MD, PhD (lead statistician)</a:t>
            </a:r>
          </a:p>
          <a:p>
            <a:r>
              <a:rPr lang="en-US" sz="1600" dirty="0" smtClean="0"/>
              <a:t>Daniel </a:t>
            </a:r>
            <a:r>
              <a:rPr lang="en-US" sz="1600" dirty="0" err="1" smtClean="0"/>
              <a:t>Lazzareschi</a:t>
            </a:r>
            <a:r>
              <a:rPr lang="en-US" sz="1600" dirty="0" smtClean="0"/>
              <a:t>, MD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University of Michigan/MPOG support</a:t>
            </a:r>
          </a:p>
          <a:p>
            <a:r>
              <a:rPr lang="en-US" sz="1600" dirty="0" smtClean="0"/>
              <a:t>Michael Mathis, MD</a:t>
            </a:r>
          </a:p>
          <a:p>
            <a:r>
              <a:rPr lang="en-US" sz="1600" dirty="0" err="1" smtClean="0"/>
              <a:t>Sachin</a:t>
            </a:r>
            <a:r>
              <a:rPr lang="en-US" sz="1600" dirty="0" smtClean="0"/>
              <a:t> </a:t>
            </a:r>
            <a:r>
              <a:rPr lang="en-US" sz="1600" dirty="0" err="1" smtClean="0"/>
              <a:t>Kheterpal</a:t>
            </a:r>
            <a:r>
              <a:rPr lang="en-US" sz="1600" dirty="0" smtClean="0"/>
              <a:t>, MD, MBA</a:t>
            </a:r>
          </a:p>
          <a:p>
            <a:r>
              <a:rPr lang="en-US" sz="1600" dirty="0" smtClean="0"/>
              <a:t>Shelley Vaughn</a:t>
            </a:r>
          </a:p>
          <a:p>
            <a:r>
              <a:rPr lang="en-US" sz="1600" dirty="0" smtClean="0"/>
              <a:t>Mark </a:t>
            </a:r>
            <a:r>
              <a:rPr lang="en-US" sz="1600" dirty="0" err="1" smtClean="0"/>
              <a:t>Dehring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Washington University St. Louis</a:t>
            </a:r>
          </a:p>
          <a:p>
            <a:r>
              <a:rPr lang="en-US" sz="1600" dirty="0" err="1" smtClean="0"/>
              <a:t>Anshuman</a:t>
            </a:r>
            <a:r>
              <a:rPr lang="en-US" sz="1600" dirty="0" smtClean="0"/>
              <a:t> Sharma, MD, MBA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201" y="228601"/>
            <a:ext cx="164066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6435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 err="1" smtClean="0"/>
              <a:t>COVIDSurg</a:t>
            </a:r>
            <a:r>
              <a:rPr lang="en-US" sz="1600" dirty="0" smtClean="0"/>
              <a:t> </a:t>
            </a:r>
            <a:r>
              <a:rPr lang="en-US" sz="1600" dirty="0"/>
              <a:t>Collaborative. Global guidance for surgical care during the COVID-19 pandemic. Br J </a:t>
            </a:r>
            <a:r>
              <a:rPr lang="en-US" sz="1600" dirty="0" err="1"/>
              <a:t>Surg</a:t>
            </a:r>
            <a:r>
              <a:rPr lang="en-US" sz="1600" dirty="0"/>
              <a:t> 2020;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CMS </a:t>
            </a:r>
            <a:r>
              <a:rPr lang="en-US" sz="1600" dirty="0"/>
              <a:t>Releases Recommendations on Adult Elective Surgeries, Non-Essential Medical, Surgical, and Dental Procedures During COVID-19 Response | CMS [Internet]. [cited 2020 Aug 7];Available from: https://www.cms.gov/newsroom/press-releases/cms-releases-recommendations-adult-elective-surgeries-non-essential-medical-surgical-and-dental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Sun </a:t>
            </a:r>
            <a:r>
              <a:rPr lang="en-US" sz="1600" dirty="0"/>
              <a:t>E, Mello MM, </a:t>
            </a:r>
            <a:r>
              <a:rPr lang="en-US" sz="1600" dirty="0" err="1"/>
              <a:t>Rishel</a:t>
            </a:r>
            <a:r>
              <a:rPr lang="en-US" sz="1600" dirty="0"/>
              <a:t> CA, et al. Association of Overlapping Surgery With Perioperative Outcomes. JAMA 2019;321(8):762–72.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Dong </a:t>
            </a:r>
            <a:r>
              <a:rPr lang="en-US" sz="1600" dirty="0"/>
              <a:t>E, Du H, Gardner L. An interactive web-based dashboard to track COVID-19 in real time. Lancet Infect Dis 2020;20(5):533–4.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De </a:t>
            </a:r>
            <a:r>
              <a:rPr lang="en-US" sz="1600" dirty="0"/>
              <a:t>Filippo O, </a:t>
            </a:r>
            <a:r>
              <a:rPr lang="en-US" sz="1600" dirty="0" err="1"/>
              <a:t>D’Ascenzo</a:t>
            </a:r>
            <a:r>
              <a:rPr lang="en-US" sz="1600" dirty="0"/>
              <a:t> F, </a:t>
            </a:r>
            <a:r>
              <a:rPr lang="en-US" sz="1600" dirty="0" err="1"/>
              <a:t>Angelini</a:t>
            </a:r>
            <a:r>
              <a:rPr lang="en-US" sz="1600" dirty="0"/>
              <a:t> F, et al. Reduced Rate of Hospital Admissions for ACS during Covid-19 Outbreak in Northern Italy. N </a:t>
            </a:r>
            <a:r>
              <a:rPr lang="en-US" sz="1600" dirty="0" err="1"/>
              <a:t>Engl</a:t>
            </a:r>
            <a:r>
              <a:rPr lang="en-US" sz="1600" dirty="0"/>
              <a:t> J Med 2020;383(1):88–9. 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201" y="228601"/>
            <a:ext cx="164066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822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national COVID-19 morbidity and mortality</a:t>
            </a:r>
          </a:p>
          <a:p>
            <a:pPr lvl="1"/>
            <a:r>
              <a:rPr lang="en-US" dirty="0" smtClean="0"/>
              <a:t>7M confirmed cases in the US so far</a:t>
            </a:r>
          </a:p>
          <a:p>
            <a:pPr lvl="1"/>
            <a:r>
              <a:rPr lang="en-US" dirty="0" smtClean="0"/>
              <a:t>Over 200,000 deaths in the US so far</a:t>
            </a:r>
          </a:p>
          <a:p>
            <a:pPr lvl="1"/>
            <a:endParaRPr lang="en-US" dirty="0"/>
          </a:p>
          <a:p>
            <a:r>
              <a:rPr lang="en-US" dirty="0" smtClean="0"/>
              <a:t>Routine hospital operations have been disrupted</a:t>
            </a:r>
          </a:p>
          <a:p>
            <a:pPr lvl="1"/>
            <a:r>
              <a:rPr lang="en-US" dirty="0" smtClean="0"/>
              <a:t>Elective surgeries cancelled/postponed</a:t>
            </a:r>
          </a:p>
          <a:p>
            <a:pPr lvl="1"/>
            <a:r>
              <a:rPr lang="en-US" dirty="0" smtClean="0"/>
              <a:t>PACUs and operating rooms converted to ICUs</a:t>
            </a:r>
          </a:p>
          <a:p>
            <a:pPr lvl="1"/>
            <a:r>
              <a:rPr lang="en-US" dirty="0" smtClean="0"/>
              <a:t>Medical and non-medical staff reassigned to new roles</a:t>
            </a:r>
          </a:p>
          <a:p>
            <a:pPr lvl="1"/>
            <a:endParaRPr lang="en-US" dirty="0"/>
          </a:p>
          <a:p>
            <a:r>
              <a:rPr lang="en-US" dirty="0" smtClean="0"/>
              <a:t>Unclear timing, scope, variance, and consequences of changes to perioperative patient care across the country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201" y="228601"/>
            <a:ext cx="164066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0937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Observational study – 33 MPOG academic/private centers</a:t>
            </a:r>
          </a:p>
          <a:p>
            <a:r>
              <a:rPr lang="en-US" dirty="0" smtClean="0"/>
              <a:t>Inclusions</a:t>
            </a:r>
          </a:p>
          <a:p>
            <a:pPr lvl="1"/>
            <a:r>
              <a:rPr lang="en-US" dirty="0" smtClean="0"/>
              <a:t>Surgical procedures 01/2019 to 05/31/2020 (most recently available data)</a:t>
            </a:r>
          </a:p>
          <a:p>
            <a:pPr lvl="1"/>
            <a:r>
              <a:rPr lang="en-US" dirty="0" smtClean="0"/>
              <a:t>Adults (&gt;=18yo)</a:t>
            </a:r>
          </a:p>
          <a:p>
            <a:pPr lvl="1"/>
            <a:r>
              <a:rPr lang="en-US" dirty="0" smtClean="0"/>
              <a:t>Patients from sites continuously submitting data through the study period</a:t>
            </a:r>
          </a:p>
          <a:p>
            <a:pPr lvl="1"/>
            <a:endParaRPr lang="en-US" dirty="0"/>
          </a:p>
          <a:p>
            <a:r>
              <a:rPr lang="en-US" dirty="0" smtClean="0"/>
              <a:t>Exclusions</a:t>
            </a:r>
          </a:p>
          <a:p>
            <a:pPr lvl="1"/>
            <a:r>
              <a:rPr lang="en-US" dirty="0" smtClean="0"/>
              <a:t>Patients without outcome status available (mortality)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201" y="228601"/>
            <a:ext cx="164066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4920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and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Primary outcome</a:t>
            </a:r>
          </a:p>
          <a:p>
            <a:r>
              <a:rPr lang="en-US" sz="2000" dirty="0" smtClean="0"/>
              <a:t>Weekly surgical volume (total and by center)</a:t>
            </a:r>
          </a:p>
          <a:p>
            <a:pPr marL="0" indent="0">
              <a:buNone/>
            </a:pPr>
            <a:r>
              <a:rPr lang="en-US" sz="2000" b="1" dirty="0" smtClean="0"/>
              <a:t>Secondary outcome</a:t>
            </a:r>
          </a:p>
          <a:p>
            <a:r>
              <a:rPr lang="en-US" sz="2000" dirty="0" smtClean="0"/>
              <a:t>Case mix (proportion of each procedure and absolute numbers)</a:t>
            </a:r>
          </a:p>
          <a:p>
            <a:pPr marL="0" indent="0">
              <a:buNone/>
            </a:pPr>
            <a:r>
              <a:rPr lang="en-US" sz="2000" b="1" dirty="0" smtClean="0"/>
              <a:t>Exposure</a:t>
            </a:r>
          </a:p>
          <a:p>
            <a:r>
              <a:rPr lang="en-US" sz="2000" dirty="0" smtClean="0"/>
              <a:t>Date of surgery</a:t>
            </a:r>
          </a:p>
          <a:p>
            <a:r>
              <a:rPr lang="en-US" sz="2000" dirty="0" smtClean="0"/>
              <a:t>National COVID data</a:t>
            </a:r>
          </a:p>
          <a:p>
            <a:r>
              <a:rPr lang="en-US" sz="2000" dirty="0" smtClean="0"/>
              <a:t>Pandemic period (pre-, intra-, and ultimately post-pandemic)</a:t>
            </a:r>
          </a:p>
          <a:p>
            <a:pPr marL="0" indent="0">
              <a:buNone/>
            </a:pPr>
            <a:r>
              <a:rPr lang="en-US" sz="2000" b="1" dirty="0" smtClean="0"/>
              <a:t>Covariates</a:t>
            </a:r>
          </a:p>
          <a:p>
            <a:r>
              <a:rPr lang="en-US" sz="2000" dirty="0" smtClean="0"/>
              <a:t>Demographic data</a:t>
            </a:r>
          </a:p>
          <a:p>
            <a:r>
              <a:rPr lang="en-US" sz="2000" dirty="0" smtClean="0"/>
              <a:t>ASA status, comorbidities, </a:t>
            </a:r>
            <a:r>
              <a:rPr lang="en-US" sz="2000" dirty="0" err="1" smtClean="0"/>
              <a:t>preop</a:t>
            </a:r>
            <a:r>
              <a:rPr lang="en-US" sz="2000" dirty="0" smtClean="0"/>
              <a:t> lab and vitals data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201" y="228601"/>
            <a:ext cx="164066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5830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 point regression to identify significant time points</a:t>
            </a:r>
          </a:p>
          <a:p>
            <a:r>
              <a:rPr lang="en-US" dirty="0" smtClean="0"/>
              <a:t>Causal analysis with target maximum likelihood estimate (TMLE)</a:t>
            </a:r>
          </a:p>
          <a:p>
            <a:r>
              <a:rPr lang="en-US" dirty="0" smtClean="0"/>
              <a:t>Bias: unmeasured confounders</a:t>
            </a:r>
          </a:p>
          <a:p>
            <a:r>
              <a:rPr lang="en-US" dirty="0" smtClean="0"/>
              <a:t>Missing data: MICE and </a:t>
            </a:r>
            <a:r>
              <a:rPr lang="en-US" dirty="0" err="1" smtClean="0"/>
              <a:t>missingness</a:t>
            </a:r>
            <a:r>
              <a:rPr lang="en-US" dirty="0" smtClean="0"/>
              <a:t> indicators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201" y="228601"/>
            <a:ext cx="164066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3137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3962"/>
            <a:ext cx="8229601" cy="477040"/>
          </a:xfrm>
        </p:spPr>
        <p:txBody>
          <a:bodyPr/>
          <a:lstStyle/>
          <a:p>
            <a:r>
              <a:rPr lang="en-US" dirty="0" smtClean="0"/>
              <a:t>Preliminary Results: Timeline of surgical volume reduction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8229601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0207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Results: Weekly surgical volume by center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143000"/>
            <a:ext cx="8229601" cy="472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8351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3962"/>
            <a:ext cx="8229601" cy="477040"/>
          </a:xfrm>
        </p:spPr>
        <p:txBody>
          <a:bodyPr/>
          <a:lstStyle/>
          <a:p>
            <a:r>
              <a:rPr lang="en-US" dirty="0" smtClean="0"/>
              <a:t>Preliminary Results: Heterogeneity in volume reduction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844275"/>
            <a:ext cx="8229602" cy="509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7630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Preliminary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Dramatic decline in national surgical case volume during the week of March 16</a:t>
            </a:r>
            <a:r>
              <a:rPr lang="en-US" baseline="30000" dirty="0" smtClean="0"/>
              <a:t>th</a:t>
            </a:r>
            <a:r>
              <a:rPr lang="en-US" dirty="0" smtClean="0"/>
              <a:t>, 2020</a:t>
            </a:r>
          </a:p>
          <a:p>
            <a:r>
              <a:rPr lang="en-US" dirty="0" smtClean="0"/>
              <a:t>Nadir of national case volumes the week of April 6</a:t>
            </a:r>
            <a:r>
              <a:rPr lang="en-US" baseline="30000" dirty="0" smtClean="0"/>
              <a:t>th</a:t>
            </a:r>
            <a:r>
              <a:rPr lang="en-US" dirty="0" smtClean="0"/>
              <a:t>, 2020 (71% reduction compared to same week in 2019)</a:t>
            </a:r>
          </a:p>
          <a:p>
            <a:r>
              <a:rPr lang="en-US" dirty="0" smtClean="0"/>
              <a:t>Heterogeneity of volume reduction, with per-institution reductions ranging from 33% to 72%</a:t>
            </a:r>
          </a:p>
          <a:p>
            <a:r>
              <a:rPr lang="en-US" dirty="0" smtClean="0"/>
              <a:t>Surprisingly, dramatic rebound in national surgical case volume to near baseline by 05/31/2020 (despite surging COVID cases)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4213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_std">
  <a:themeElements>
    <a:clrScheme name="">
      <a:dk1>
        <a:srgbClr val="000000"/>
      </a:dk1>
      <a:lt1>
        <a:srgbClr val="FFFFFF"/>
      </a:lt1>
      <a:dk2>
        <a:srgbClr val="0768A9"/>
      </a:dk2>
      <a:lt2>
        <a:srgbClr val="016A3A"/>
      </a:lt2>
      <a:accent1>
        <a:srgbClr val="A8034F"/>
      </a:accent1>
      <a:accent2>
        <a:srgbClr val="611759"/>
      </a:accent2>
      <a:accent3>
        <a:srgbClr val="FFFFFF"/>
      </a:accent3>
      <a:accent4>
        <a:srgbClr val="000000"/>
      </a:accent4>
      <a:accent5>
        <a:srgbClr val="D1AAB2"/>
      </a:accent5>
      <a:accent6>
        <a:srgbClr val="571450"/>
      </a:accent6>
      <a:hlink>
        <a:srgbClr val="F27D00"/>
      </a:hlink>
      <a:folHlink>
        <a:srgbClr val="EBB700"/>
      </a:folHlink>
    </a:clrScheme>
    <a:fontScheme name="CC_s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C_std 1">
        <a:dk1>
          <a:srgbClr val="061844"/>
        </a:dk1>
        <a:lt1>
          <a:srgbClr val="FFFFFF"/>
        </a:lt1>
        <a:dk2>
          <a:srgbClr val="474747"/>
        </a:dk2>
        <a:lt2>
          <a:srgbClr val="80A7A5"/>
        </a:lt2>
        <a:accent1>
          <a:srgbClr val="0768A9"/>
        </a:accent1>
        <a:accent2>
          <a:srgbClr val="6EBB1F"/>
        </a:accent2>
        <a:accent3>
          <a:srgbClr val="B1B1B1"/>
        </a:accent3>
        <a:accent4>
          <a:srgbClr val="DADADA"/>
        </a:accent4>
        <a:accent5>
          <a:srgbClr val="AAB9D1"/>
        </a:accent5>
        <a:accent6>
          <a:srgbClr val="63A91B"/>
        </a:accent6>
        <a:hlink>
          <a:srgbClr val="EE014C"/>
        </a:hlink>
        <a:folHlink>
          <a:srgbClr val="FFD1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_std 2">
        <a:dk1>
          <a:srgbClr val="000000"/>
        </a:dk1>
        <a:lt1>
          <a:srgbClr val="FFFFFF"/>
        </a:lt1>
        <a:dk2>
          <a:srgbClr val="B7D30B"/>
        </a:dk2>
        <a:lt2>
          <a:srgbClr val="084887"/>
        </a:lt2>
        <a:accent1>
          <a:srgbClr val="646464"/>
        </a:accent1>
        <a:accent2>
          <a:srgbClr val="2B85BB"/>
        </a:accent2>
        <a:accent3>
          <a:srgbClr val="FFFFFF"/>
        </a:accent3>
        <a:accent4>
          <a:srgbClr val="000000"/>
        </a:accent4>
        <a:accent5>
          <a:srgbClr val="B8B8B8"/>
        </a:accent5>
        <a:accent6>
          <a:srgbClr val="2678A9"/>
        </a:accent6>
        <a:hlink>
          <a:srgbClr val="FFD600"/>
        </a:hlink>
        <a:folHlink>
          <a:srgbClr val="A7AC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_std 3">
        <a:dk1>
          <a:srgbClr val="000000"/>
        </a:dk1>
        <a:lt1>
          <a:srgbClr val="000000"/>
        </a:lt1>
        <a:dk2>
          <a:srgbClr val="FFFFFF"/>
        </a:dk2>
        <a:lt2>
          <a:srgbClr val="9B9C70"/>
        </a:lt2>
        <a:accent1>
          <a:srgbClr val="FFA616"/>
        </a:accent1>
        <a:accent2>
          <a:srgbClr val="666666"/>
        </a:accent2>
        <a:accent3>
          <a:srgbClr val="AAAAAA"/>
        </a:accent3>
        <a:accent4>
          <a:srgbClr val="000000"/>
        </a:accent4>
        <a:accent5>
          <a:srgbClr val="FFD0AB"/>
        </a:accent5>
        <a:accent6>
          <a:srgbClr val="5C5C5C"/>
        </a:accent6>
        <a:hlink>
          <a:srgbClr val="BD3826"/>
        </a:hlink>
        <a:folHlink>
          <a:srgbClr val="4563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474747"/>
      </a:dk1>
      <a:lt1>
        <a:srgbClr val="FFFFFF"/>
      </a:lt1>
      <a:dk2>
        <a:srgbClr val="80A7A5"/>
      </a:dk2>
      <a:lt2>
        <a:srgbClr val="061844"/>
      </a:lt2>
      <a:accent1>
        <a:srgbClr val="0768A9"/>
      </a:accent1>
      <a:accent2>
        <a:srgbClr val="6EBB1F"/>
      </a:accent2>
      <a:accent3>
        <a:srgbClr val="FFFFFF"/>
      </a:accent3>
      <a:accent4>
        <a:srgbClr val="3B3B3B"/>
      </a:accent4>
      <a:accent5>
        <a:srgbClr val="AAB9D1"/>
      </a:accent5>
      <a:accent6>
        <a:srgbClr val="63A91B"/>
      </a:accent6>
      <a:hlink>
        <a:srgbClr val="EE014C"/>
      </a:hlink>
      <a:folHlink>
        <a:srgbClr val="FFD1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474747"/>
      </a:dk1>
      <a:lt1>
        <a:srgbClr val="FFFFFF"/>
      </a:lt1>
      <a:dk2>
        <a:srgbClr val="80A7A5"/>
      </a:dk2>
      <a:lt2>
        <a:srgbClr val="061844"/>
      </a:lt2>
      <a:accent1>
        <a:srgbClr val="0768A9"/>
      </a:accent1>
      <a:accent2>
        <a:srgbClr val="6EBB1F"/>
      </a:accent2>
      <a:accent3>
        <a:srgbClr val="FFFFFF"/>
      </a:accent3>
      <a:accent4>
        <a:srgbClr val="3B3B3B"/>
      </a:accent4>
      <a:accent5>
        <a:srgbClr val="AAB9D1"/>
      </a:accent5>
      <a:accent6>
        <a:srgbClr val="63A91B"/>
      </a:accent6>
      <a:hlink>
        <a:srgbClr val="EE014C"/>
      </a:hlink>
      <a:folHlink>
        <a:srgbClr val="FFD1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CC_std</Template>
  <TotalTime>0</TotalTime>
  <Words>695</Words>
  <Application>Microsoft Office PowerPoint</Application>
  <PresentationFormat>On-screen Show (4:3)</PresentationFormat>
  <Paragraphs>90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Calibri</vt:lpstr>
      <vt:lpstr>Cambria</vt:lpstr>
      <vt:lpstr>CC_std</vt:lpstr>
      <vt:lpstr>The impact of the COVID-19 pandemic on surgical case volumes at MPOG hospitals</vt:lpstr>
      <vt:lpstr>Introduction</vt:lpstr>
      <vt:lpstr>Study Design</vt:lpstr>
      <vt:lpstr>Outcomes and Variables</vt:lpstr>
      <vt:lpstr>Statistical Analysis</vt:lpstr>
      <vt:lpstr>Preliminary Results: Timeline of surgical volume reduction</vt:lpstr>
      <vt:lpstr>Preliminary Results: Weekly surgical volume by center</vt:lpstr>
      <vt:lpstr>Preliminary Results: Heterogeneity in volume reduction</vt:lpstr>
      <vt:lpstr>Summary of Preliminary Results</vt:lpstr>
      <vt:lpstr>Next Steps</vt:lpstr>
      <vt:lpstr>Lessons Learned</vt:lpstr>
      <vt:lpstr>Acknowledgements</vt:lpstr>
      <vt:lpstr>References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2011-12-11T03:43:08Z</dcterms:created>
  <dcterms:modified xsi:type="dcterms:W3CDTF">2020-09-29T15:21:01Z</dcterms:modified>
</cp:coreProperties>
</file>