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6"/>
  </p:notesMasterIdLst>
  <p:sldIdLst>
    <p:sldId id="256" r:id="rId2"/>
    <p:sldId id="342" r:id="rId3"/>
    <p:sldId id="334" r:id="rId4"/>
    <p:sldId id="335" r:id="rId5"/>
    <p:sldId id="336" r:id="rId6"/>
    <p:sldId id="345" r:id="rId7"/>
    <p:sldId id="344" r:id="rId8"/>
    <p:sldId id="343" r:id="rId9"/>
    <p:sldId id="346" r:id="rId10"/>
    <p:sldId id="339" r:id="rId11"/>
    <p:sldId id="337" r:id="rId12"/>
    <p:sldId id="347" r:id="rId13"/>
    <p:sldId id="340" r:id="rId14"/>
    <p:sldId id="341" r:id="rId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99"/>
    <a:srgbClr val="37B9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88"/>
    <p:restoredTop sz="66745"/>
  </p:normalViewPr>
  <p:slideViewPr>
    <p:cSldViewPr snapToGrid="0">
      <p:cViewPr varScale="1">
        <p:scale>
          <a:sx n="94" d="100"/>
          <a:sy n="94" d="100"/>
        </p:scale>
        <p:origin x="1880" y="192"/>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6c5c0deb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6c5c0deb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c5c0debe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c5c0debe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42950" lvl="0" indent="-285750" algn="l" rtl="0">
              <a:spcBef>
                <a:spcPts val="0"/>
              </a:spcBef>
              <a:spcAft>
                <a:spcPts val="0"/>
              </a:spcAft>
            </a:pPr>
            <a:r>
              <a:rPr lang="en-US" sz="1100" dirty="0">
                <a:latin typeface="Georgia"/>
                <a:ea typeface="Georgia"/>
                <a:cs typeface="Georgia"/>
                <a:sym typeface="Georgia"/>
              </a:rPr>
              <a:t>We explored 20 different patient characteristics for a potential association with difficult intubation. Displayed here are the risk factors with point estimates showing a greater than 20% increase in the risk of difficult intubation. </a:t>
            </a:r>
          </a:p>
          <a:p>
            <a:pPr marL="742950" lvl="0" indent="-285750" algn="l" rtl="0">
              <a:spcBef>
                <a:spcPts val="0"/>
              </a:spcBef>
              <a:spcAft>
                <a:spcPts val="0"/>
              </a:spcAft>
            </a:pPr>
            <a:r>
              <a:rPr lang="en-US" sz="1100" dirty="0">
                <a:latin typeface="Georgia"/>
                <a:ea typeface="Georgia"/>
                <a:cs typeface="Georgia"/>
                <a:sym typeface="Georgia"/>
              </a:rPr>
              <a:t>Of patient factors, a BMI of greater than 40, compared to a normal BMI, had an OR of 4.7 for difficult intubation. 1 in 35 women with a BMI greater than 40 experienced a difficult intubation. </a:t>
            </a:r>
          </a:p>
          <a:p>
            <a:pPr marL="742950" lvl="0" indent="-285750" algn="l" rtl="0">
              <a:spcBef>
                <a:spcPts val="0"/>
              </a:spcBef>
              <a:spcAft>
                <a:spcPts val="0"/>
              </a:spcAft>
            </a:pPr>
            <a:r>
              <a:rPr lang="en-US" sz="1100" dirty="0">
                <a:latin typeface="Georgia"/>
                <a:ea typeface="Georgia"/>
                <a:cs typeface="Georgia"/>
                <a:sym typeface="Georgia"/>
              </a:rPr>
              <a:t>There were several airway related factors strongly associated, including </a:t>
            </a:r>
            <a:r>
              <a:rPr lang="en-US" sz="1100" dirty="0" err="1">
                <a:latin typeface="Georgia"/>
                <a:ea typeface="Georgia"/>
                <a:cs typeface="Georgia"/>
                <a:sym typeface="Georgia"/>
              </a:rPr>
              <a:t>Mallampati</a:t>
            </a:r>
            <a:r>
              <a:rPr lang="en-US" sz="1100" dirty="0">
                <a:latin typeface="Georgia"/>
                <a:ea typeface="Georgia"/>
                <a:cs typeface="Georgia"/>
                <a:sym typeface="Georgia"/>
              </a:rPr>
              <a:t> score, small hyoid to mentum distance, limited mouth opening, and cervical spine limitations. 1 in 14 women with a </a:t>
            </a:r>
            <a:r>
              <a:rPr lang="en-US" sz="1100" dirty="0" err="1">
                <a:latin typeface="Georgia"/>
                <a:ea typeface="Georgia"/>
                <a:cs typeface="Georgia"/>
                <a:sym typeface="Georgia"/>
              </a:rPr>
              <a:t>Mallampati</a:t>
            </a:r>
            <a:r>
              <a:rPr lang="en-US" sz="1100" dirty="0">
                <a:latin typeface="Georgia"/>
                <a:ea typeface="Georgia"/>
                <a:cs typeface="Georgia"/>
                <a:sym typeface="Georgia"/>
              </a:rPr>
              <a:t> score of 4 and 1 in 11 women with limited mouth opening had a difficult intubation </a:t>
            </a:r>
          </a:p>
          <a:p>
            <a:pPr marL="742950" lvl="0" indent="-285750" algn="l" rtl="0">
              <a:spcBef>
                <a:spcPts val="0"/>
              </a:spcBef>
              <a:spcAft>
                <a:spcPts val="0"/>
              </a:spcAft>
            </a:pPr>
            <a:r>
              <a:rPr lang="en-US" sz="1100" dirty="0">
                <a:latin typeface="Georgia"/>
                <a:ea typeface="Georgia"/>
                <a:cs typeface="Georgia"/>
                <a:sym typeface="Georgia"/>
              </a:rPr>
              <a:t>Of obstetric factors, induction of labor was the most strongly associated with the risk of difficult intubation; the presence of pre-eclampsia less so </a:t>
            </a:r>
          </a:p>
        </p:txBody>
      </p:sp>
    </p:spTree>
    <p:extLst>
      <p:ext uri="{BB962C8B-B14F-4D97-AF65-F5344CB8AC3E}">
        <p14:creationId xmlns:p14="http://schemas.microsoft.com/office/powerpoint/2010/main" val="515676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c5c0debe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c5c0debe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42950" lvl="0" indent="-285750" algn="l" rtl="0">
              <a:spcBef>
                <a:spcPts val="0"/>
              </a:spcBef>
              <a:spcAft>
                <a:spcPts val="0"/>
              </a:spcAft>
            </a:pPr>
            <a:r>
              <a:rPr lang="en-US" sz="1100" dirty="0">
                <a:latin typeface="Georgia"/>
                <a:ea typeface="Georgia"/>
                <a:cs typeface="Georgia"/>
                <a:sym typeface="Georgia"/>
              </a:rPr>
              <a:t>This table shows the comparison between the general anesthetics for cesarean delivery vs. those for </a:t>
            </a:r>
            <a:r>
              <a:rPr lang="en-US" sz="1100" dirty="0" err="1">
                <a:latin typeface="Georgia"/>
                <a:ea typeface="Georgia"/>
                <a:cs typeface="Georgia"/>
                <a:sym typeface="Georgia"/>
              </a:rPr>
              <a:t>nonobstetric</a:t>
            </a:r>
            <a:r>
              <a:rPr lang="en-US" sz="1100" dirty="0">
                <a:latin typeface="Georgia"/>
                <a:ea typeface="Georgia"/>
                <a:cs typeface="Georgia"/>
                <a:sym typeface="Georgia"/>
              </a:rPr>
              <a:t> surgery. </a:t>
            </a:r>
          </a:p>
          <a:p>
            <a:pPr marL="742950" lvl="0" indent="-285750" algn="l" rtl="0">
              <a:spcBef>
                <a:spcPts val="0"/>
              </a:spcBef>
              <a:spcAft>
                <a:spcPts val="0"/>
              </a:spcAft>
            </a:pPr>
            <a:r>
              <a:rPr lang="en-US" sz="1100" dirty="0">
                <a:latin typeface="Georgia"/>
                <a:ea typeface="Georgia"/>
                <a:cs typeface="Georgia"/>
                <a:sym typeface="Georgia"/>
              </a:rPr>
              <a:t>There were 44,341 general anesthetics for age matched and gender matched patients undergoing non-obstetric surgery. </a:t>
            </a:r>
          </a:p>
          <a:p>
            <a:pPr marL="742950" lvl="0" indent="-285750" algn="l" rtl="0">
              <a:spcBef>
                <a:spcPts val="0"/>
              </a:spcBef>
              <a:spcAft>
                <a:spcPts val="0"/>
              </a:spcAft>
            </a:pPr>
            <a:r>
              <a:rPr lang="en-US" sz="1100" dirty="0">
                <a:latin typeface="Georgia"/>
                <a:ea typeface="Georgia"/>
                <a:cs typeface="Georgia"/>
                <a:sym typeface="Georgia"/>
              </a:rPr>
              <a:t>These surgeries included gyn/</a:t>
            </a:r>
            <a:r>
              <a:rPr lang="en-US" sz="1100" dirty="0" err="1">
                <a:latin typeface="Georgia"/>
                <a:ea typeface="Georgia"/>
                <a:cs typeface="Georgia"/>
                <a:sym typeface="Georgia"/>
              </a:rPr>
              <a:t>onc</a:t>
            </a:r>
            <a:r>
              <a:rPr lang="en-US" sz="1100" dirty="0">
                <a:latin typeface="Georgia"/>
                <a:ea typeface="Georgia"/>
                <a:cs typeface="Georgia"/>
                <a:sym typeface="Georgia"/>
              </a:rPr>
              <a:t> procedures, appendectomies, cholecystectomies, breast procedures, as well as other general surgical procedures. </a:t>
            </a:r>
          </a:p>
          <a:p>
            <a:pPr marL="742950" lvl="0" indent="-285750" algn="l" rtl="0">
              <a:spcBef>
                <a:spcPts val="0"/>
              </a:spcBef>
              <a:spcAft>
                <a:spcPts val="0"/>
              </a:spcAft>
            </a:pPr>
            <a:r>
              <a:rPr lang="en-US" sz="1100" dirty="0">
                <a:latin typeface="Georgia"/>
                <a:ea typeface="Georgia"/>
                <a:cs typeface="Georgia"/>
                <a:sym typeface="Georgia"/>
              </a:rPr>
              <a:t>In this comparison group, there were 356 cases of difficult intubation, a frequency of 0.8%, half that of the obstetric group. There were no failed intubations. </a:t>
            </a:r>
          </a:p>
          <a:p>
            <a:pPr marL="742950" lvl="0" indent="-285750" algn="l" rtl="0">
              <a:spcBef>
                <a:spcPts val="0"/>
              </a:spcBef>
              <a:spcAft>
                <a:spcPts val="0"/>
              </a:spcAft>
            </a:pPr>
            <a:r>
              <a:rPr lang="en-US" sz="1100" dirty="0">
                <a:latin typeface="Georgia"/>
                <a:ea typeface="Georgia"/>
                <a:cs typeface="Georgia"/>
                <a:sym typeface="Georgia"/>
              </a:rPr>
              <a:t>The odds ratio for difficult intubation was 2.3 for the obstetric group vs the general surgical group </a:t>
            </a:r>
          </a:p>
          <a:p>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591361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c5c0debe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c5c0debe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42950" lvl="0" indent="-285750" algn="l" rtl="0">
              <a:spcBef>
                <a:spcPts val="0"/>
              </a:spcBef>
              <a:spcAft>
                <a:spcPts val="0"/>
              </a:spcAft>
            </a:pPr>
            <a:r>
              <a:rPr lang="en-US" sz="1100" dirty="0">
                <a:latin typeface="Georgia"/>
                <a:ea typeface="Georgia"/>
                <a:cs typeface="Georgia"/>
                <a:sym typeface="Georgia"/>
              </a:rPr>
              <a:t>There was significant variability in documentation across MPOG sites, which did require many thousands of data validations/cleanings and there may have still been some incorrect mappings. And this was in the context of many of the mappings for general anesthesia with an endotracheal tube having already been done. Of course, studies that don’t “reinvent the wheel” are more feasible</a:t>
            </a:r>
          </a:p>
          <a:p>
            <a:pPr marL="742950" lvl="0" indent="-285750" algn="l" rtl="0">
              <a:spcBef>
                <a:spcPts val="0"/>
              </a:spcBef>
              <a:spcAft>
                <a:spcPts val="0"/>
              </a:spcAft>
            </a:pPr>
            <a:r>
              <a:rPr lang="en-US" sz="1100" dirty="0">
                <a:latin typeface="Georgia"/>
                <a:ea typeface="Georgia"/>
                <a:cs typeface="Georgia"/>
                <a:sym typeface="Georgia"/>
              </a:rPr>
              <a:t>There were also limitations to the granularity of the data. For example, it would have been nice to know what type of provider (resident, CRNA, attending) was doing the actual intubation, or what time of day the intubation was happening, but we weren’t able to tease out these details, as accessing the actual medical record, beyond what is imported into MPOG, would have required IRB approval from each MPOG site</a:t>
            </a:r>
          </a:p>
          <a:p>
            <a:pPr marL="742950" lvl="0" indent="-285750" algn="l" rtl="0">
              <a:spcBef>
                <a:spcPts val="0"/>
              </a:spcBef>
              <a:spcAft>
                <a:spcPts val="0"/>
              </a:spcAft>
            </a:pPr>
            <a:r>
              <a:rPr lang="en-US" sz="1100" dirty="0">
                <a:latin typeface="Georgia"/>
                <a:ea typeface="Georgia"/>
                <a:cs typeface="Georgia"/>
                <a:sym typeface="Georgia"/>
              </a:rPr>
              <a:t>There were a number of risk factors for difficult intubation we wanted to explore in more depth, including labor to cesarean status, multiple gestation, </a:t>
            </a:r>
            <a:r>
              <a:rPr lang="en-US" sz="1100" dirty="0" err="1">
                <a:latin typeface="Georgia"/>
                <a:ea typeface="Georgia"/>
                <a:cs typeface="Georgia"/>
                <a:sym typeface="Georgia"/>
              </a:rPr>
              <a:t>etc</a:t>
            </a:r>
            <a:r>
              <a:rPr lang="en-US" sz="1100" dirty="0">
                <a:latin typeface="Georgia"/>
                <a:ea typeface="Georgia"/>
                <a:cs typeface="Georgia"/>
                <a:sym typeface="Georgia"/>
              </a:rPr>
              <a:t>, but we found that ICD9/10 codes were not uniformly documented (though CPT codes were better documented)</a:t>
            </a:r>
          </a:p>
          <a:p>
            <a:pPr marL="742950" lvl="0" indent="-285750" algn="l" rtl="0">
              <a:spcBef>
                <a:spcPts val="0"/>
              </a:spcBef>
              <a:spcAft>
                <a:spcPts val="0"/>
              </a:spcAft>
            </a:pPr>
            <a:endParaRPr lang="en-US" sz="1100" dirty="0">
              <a:latin typeface="Georgia"/>
              <a:ea typeface="Georgia"/>
              <a:cs typeface="Georgia"/>
              <a:sym typeface="Georgia"/>
            </a:endParaRPr>
          </a:p>
        </p:txBody>
      </p:sp>
    </p:spTree>
    <p:extLst>
      <p:ext uri="{BB962C8B-B14F-4D97-AF65-F5344CB8AC3E}">
        <p14:creationId xmlns:p14="http://schemas.microsoft.com/office/powerpoint/2010/main" val="2397195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c5c0debe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c5c0debe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42950" lvl="0" indent="-285750" algn="l" rtl="0">
              <a:spcBef>
                <a:spcPts val="0"/>
              </a:spcBef>
              <a:spcAft>
                <a:spcPts val="0"/>
              </a:spcAft>
            </a:pPr>
            <a:r>
              <a:rPr lang="en-US" sz="1100" dirty="0">
                <a:latin typeface="Georgia"/>
                <a:ea typeface="Georgia"/>
                <a:cs typeface="Georgia"/>
                <a:sym typeface="Georgia"/>
              </a:rPr>
              <a:t>In conclusion, in leveraging the large number of cesarean delivery cases in the MPOG database, we found the risk of difficult intubation in obstetric patients to be 1:55 and the risk of failed intubation to be 1:1,235. </a:t>
            </a:r>
          </a:p>
          <a:p>
            <a:pPr marL="742950" lvl="0" indent="-285750" algn="l" rtl="0">
              <a:spcBef>
                <a:spcPts val="0"/>
              </a:spcBef>
              <a:spcAft>
                <a:spcPts val="0"/>
              </a:spcAft>
            </a:pPr>
            <a:r>
              <a:rPr lang="en-US" sz="1100" dirty="0">
                <a:latin typeface="Georgia"/>
                <a:ea typeface="Georgia"/>
                <a:cs typeface="Georgia"/>
                <a:sym typeface="Georgia"/>
              </a:rPr>
              <a:t>The rates of difficult intubation for cesarean delivery were over two fold higher than for age and gender matched controls undergoing non obstetric surgery</a:t>
            </a:r>
          </a:p>
          <a:p>
            <a:pPr marL="742950" lvl="0" indent="-285750" algn="l" rtl="0">
              <a:spcBef>
                <a:spcPts val="0"/>
              </a:spcBef>
              <a:spcAft>
                <a:spcPts val="0"/>
              </a:spcAft>
            </a:pPr>
            <a:r>
              <a:rPr lang="en-US" sz="1100" dirty="0">
                <a:latin typeface="Georgia"/>
                <a:ea typeface="Georgia"/>
                <a:cs typeface="Georgia"/>
                <a:sym typeface="Georgia"/>
              </a:rPr>
              <a:t>We identified several risk factors for difficult intubation in obstetrics. In some of these patients, the risk of difficult intubation was quite substantial- for BMI &gt;40, the risk of difficult intubation was 1:35, for a </a:t>
            </a:r>
            <a:r>
              <a:rPr lang="en-US" sz="1100" dirty="0" err="1">
                <a:latin typeface="Georgia"/>
                <a:ea typeface="Georgia"/>
                <a:cs typeface="Georgia"/>
                <a:sym typeface="Georgia"/>
              </a:rPr>
              <a:t>Mallampati</a:t>
            </a:r>
            <a:r>
              <a:rPr lang="en-US" sz="1100" dirty="0">
                <a:latin typeface="Georgia"/>
                <a:ea typeface="Georgia"/>
                <a:cs typeface="Georgia"/>
                <a:sym typeface="Georgia"/>
              </a:rPr>
              <a:t> score of 4, 1:14, and for limited mouth opening, 1:11</a:t>
            </a:r>
          </a:p>
          <a:p>
            <a:pPr marL="742950" marR="0" lvl="0" indent="-2857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latin typeface="Georgia"/>
                <a:ea typeface="Georgia"/>
                <a:cs typeface="Georgia"/>
                <a:sym typeface="Georgia"/>
              </a:rPr>
              <a:t>These data from the largest multicenter sample from the US suggest that we need to continue to be concerned about and vigilant for the possibility of difficult intubation in obstetrics with a thorough evaluation and early epidural analgesia in order to minimize the need for intubation in the highest risk patients. </a:t>
            </a:r>
          </a:p>
        </p:txBody>
      </p:sp>
    </p:spTree>
    <p:extLst>
      <p:ext uri="{BB962C8B-B14F-4D97-AF65-F5344CB8AC3E}">
        <p14:creationId xmlns:p14="http://schemas.microsoft.com/office/powerpoint/2010/main" val="1482241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c5c0debe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c5c0debe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42950" lvl="0" indent="-285750" algn="l" rtl="0">
              <a:spcBef>
                <a:spcPts val="0"/>
              </a:spcBef>
              <a:spcAft>
                <a:spcPts val="0"/>
              </a:spcAft>
            </a:pPr>
            <a:r>
              <a:rPr lang="en-US" sz="1100" dirty="0">
                <a:latin typeface="Georgia"/>
                <a:ea typeface="Georgia"/>
                <a:cs typeface="Georgia"/>
                <a:sym typeface="Georgia"/>
              </a:rPr>
              <a:t>I'd like to thank my co-investigators and take any questions at this time</a:t>
            </a:r>
          </a:p>
          <a:p>
            <a:pPr marL="742950" lvl="0" indent="-285750" algn="l" rtl="0">
              <a:spcBef>
                <a:spcPts val="0"/>
              </a:spcBef>
              <a:spcAft>
                <a:spcPts val="0"/>
              </a:spcAft>
            </a:pPr>
            <a:endParaRPr lang="en-US" sz="1100" dirty="0">
              <a:latin typeface="Georgia"/>
              <a:ea typeface="Georgia"/>
              <a:cs typeface="Georgia"/>
              <a:sym typeface="Georgia"/>
            </a:endParaRPr>
          </a:p>
          <a:p>
            <a:pPr marL="742950" marR="0" lvl="0" indent="-2857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Univariate associations more informative in this case. We see the airway exam as a screening tool to identify patients at risk for difficult intubation. There may be factors associated with difficult intubation in a univariate model that would drop out in a multivariable model, but in fact we want to capture all the factors anesthesiologists should be aware of to have the most sensitive method for the detection of potential difficult intubation.</a:t>
            </a:r>
          </a:p>
          <a:p>
            <a:pPr marL="742950" marR="0" lvl="0" indent="-2857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The granularity of this database didn’t allow us to differentiate urgent vs. STAT vs. elective case status but we are well aware that urgency can factor into the difficulty in obtaining the airway when a physician is working under the duress of fetal or maternal distress. However, my assumption is that during the time period of our study, most general anesthetics for cesarean delivery were urgent. Future multi-center studies looking into this are critically important. </a:t>
            </a:r>
          </a:p>
          <a:p>
            <a:pPr marL="742950" marR="0" lvl="0" indent="-2857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We didn’t have robust data on aspiration due to issues with documentation. We know there was 1 case of aspiration among the difficult intubation group; the possibility of more cases cannot be excluded.</a:t>
            </a:r>
          </a:p>
          <a:p>
            <a:pPr marL="742950" marR="0" lvl="0" indent="-2857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A limitation of our dataset is that we couldn’t differentiate between anticipated and unanticipated difficult airways. However, I did review manually all cases of FOI, and there were 2 awake FOIs, so certainly those were anticipated. </a:t>
            </a:r>
          </a:p>
          <a:p>
            <a:pPr marL="742950" marR="0" lvl="0" indent="-2857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VL was used in 27% of difficult intubation cases and in 67% of failed intubation cases. Of course, it may not have been available at all centers.</a:t>
            </a:r>
          </a:p>
          <a:p>
            <a:pPr marL="742950" marR="0" lvl="0" indent="-2857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We did see a fairly high rate of difficult intubation and in certain groups, the rates are exceptionally high. Because of this, at BWH, we use VL on the first attempt for </a:t>
            </a:r>
            <a:r>
              <a:rPr lang="en-US" sz="1100" b="0" i="0" u="none" strike="noStrike" cap="none">
                <a:solidFill>
                  <a:srgbClr val="000000"/>
                </a:solidFill>
                <a:effectLst/>
                <a:latin typeface="Arial"/>
                <a:ea typeface="Arial"/>
                <a:cs typeface="Arial"/>
                <a:sym typeface="Arial"/>
              </a:rPr>
              <a:t>all patients. </a:t>
            </a:r>
            <a:endParaRPr lang="en-US" sz="1100" b="0" i="0" u="none" strike="noStrike" cap="none" dirty="0">
              <a:solidFill>
                <a:srgbClr val="000000"/>
              </a:solidFill>
              <a:effectLst/>
              <a:latin typeface="Arial"/>
              <a:ea typeface="Arial"/>
              <a:cs typeface="Arial"/>
              <a:sym typeface="Arial"/>
            </a:endParaRPr>
          </a:p>
          <a:p>
            <a:pPr marL="742950" lvl="0" indent="-285750" algn="l" rtl="0">
              <a:spcBef>
                <a:spcPts val="0"/>
              </a:spcBef>
              <a:spcAft>
                <a:spcPts val="0"/>
              </a:spcAft>
            </a:pPr>
            <a:endParaRPr lang="en-US" sz="1100" dirty="0">
              <a:latin typeface="Georgia"/>
              <a:ea typeface="Georgia"/>
              <a:cs typeface="Georgia"/>
              <a:sym typeface="Georgia"/>
            </a:endParaRPr>
          </a:p>
        </p:txBody>
      </p:sp>
    </p:spTree>
    <p:extLst>
      <p:ext uri="{BB962C8B-B14F-4D97-AF65-F5344CB8AC3E}">
        <p14:creationId xmlns:p14="http://schemas.microsoft.com/office/powerpoint/2010/main" val="2219143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c5c0debe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c5c0debe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Estimates for the incidence of difficult and failed intubation in the obstetric population vary widely and have been estimated to range from 0.25-4% for difficult intubation and up to 0.4% for failed intubation, approximately eight times higher than the general surgical population.</a:t>
            </a:r>
            <a:r>
              <a:rPr lang="en-US" sz="1100" b="0" i="0" u="none" strike="noStrike" cap="none" baseline="30000" dirty="0">
                <a:solidFill>
                  <a:srgbClr val="000000"/>
                </a:solidFill>
                <a:effectLst/>
                <a:latin typeface="Arial"/>
                <a:ea typeface="Arial"/>
                <a:cs typeface="Arial"/>
                <a:sym typeface="Arial"/>
              </a:rPr>
              <a:t> </a:t>
            </a:r>
          </a:p>
          <a:p>
            <a:r>
              <a:rPr lang="en-US" sz="1100" b="0" i="0" u="none" strike="noStrike" cap="none" dirty="0">
                <a:solidFill>
                  <a:srgbClr val="000000"/>
                </a:solidFill>
                <a:effectLst/>
                <a:latin typeface="Arial"/>
                <a:ea typeface="Arial"/>
                <a:cs typeface="Arial"/>
                <a:sym typeface="Arial"/>
              </a:rPr>
              <a:t>However, the studies that have examined the rates of difficult and failed intubation in obstetrics have largely come from countries outside the United States or smaller centers and many are quite dated, and we don’t have great data from a contemporary sample of obstetric patients in a period in which video laryngoscopy was becoming more common</a:t>
            </a:r>
          </a:p>
        </p:txBody>
      </p:sp>
    </p:spTree>
    <p:extLst>
      <p:ext uri="{BB962C8B-B14F-4D97-AF65-F5344CB8AC3E}">
        <p14:creationId xmlns:p14="http://schemas.microsoft.com/office/powerpoint/2010/main" val="1063379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c5c0debe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c5c0debe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Therefore, the aims of this study were to:</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1) Provide an updated estimate of the frequency of difficult and failed intubation in obstetrics in the US</a:t>
            </a:r>
          </a:p>
          <a:p>
            <a:pPr marL="158750" indent="0">
              <a:buNone/>
            </a:pPr>
            <a:r>
              <a:rPr lang="en-US" sz="1100" b="0" i="0" u="none" strike="noStrike" cap="none" dirty="0">
                <a:solidFill>
                  <a:srgbClr val="000000"/>
                </a:solidFill>
                <a:effectLst/>
                <a:latin typeface="Arial"/>
                <a:ea typeface="Arial"/>
                <a:cs typeface="Arial"/>
                <a:sym typeface="Arial"/>
              </a:rPr>
              <a:t>2) Describe the management of difficult intubation cases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3) To elucidate risk factors for difficult intubation, in order to inform risk stratification based on factors that may be unique to obstetric patients</a:t>
            </a:r>
          </a:p>
          <a:p>
            <a:pPr marL="158750" indent="0">
              <a:buNone/>
            </a:pPr>
            <a:r>
              <a:rPr lang="en-US" sz="1100" b="0" i="0" u="none" strike="noStrike" cap="none" dirty="0">
                <a:solidFill>
                  <a:srgbClr val="000000"/>
                </a:solidFill>
                <a:effectLst/>
                <a:latin typeface="Arial"/>
                <a:ea typeface="Arial"/>
                <a:cs typeface="Arial"/>
                <a:sym typeface="Arial"/>
              </a:rPr>
              <a:t>4) To determine whether the frequency of difficult and failed intubation continues to be higher in obstetric patients in contemporary practice and by how much</a:t>
            </a:r>
          </a:p>
        </p:txBody>
      </p:sp>
    </p:spTree>
    <p:extLst>
      <p:ext uri="{BB962C8B-B14F-4D97-AF65-F5344CB8AC3E}">
        <p14:creationId xmlns:p14="http://schemas.microsoft.com/office/powerpoint/2010/main" val="1648837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c5c0debe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c5c0debe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42950" lvl="0" indent="-285750" algn="l" rtl="0">
              <a:spcBef>
                <a:spcPts val="0"/>
              </a:spcBef>
              <a:spcAft>
                <a:spcPts val="0"/>
              </a:spcAft>
            </a:pPr>
            <a:r>
              <a:rPr lang="en-US" sz="1100" b="0" i="0" u="none" strike="noStrike" cap="none" dirty="0">
                <a:solidFill>
                  <a:srgbClr val="000000"/>
                </a:solidFill>
                <a:effectLst/>
                <a:latin typeface="Arial"/>
                <a:ea typeface="Arial"/>
                <a:cs typeface="Arial"/>
                <a:sym typeface="Arial"/>
              </a:rPr>
              <a:t>This is a multicenter, retrospective, observational study utilizing the MPOG database. </a:t>
            </a:r>
          </a:p>
          <a:p>
            <a:pPr marL="742950" lvl="0" indent="-285750" algn="l" rtl="0">
              <a:spcBef>
                <a:spcPts val="0"/>
              </a:spcBef>
              <a:spcAft>
                <a:spcPts val="0"/>
              </a:spcAft>
            </a:pPr>
            <a:r>
              <a:rPr lang="en-US" sz="1100" b="0" i="0" u="none" strike="noStrike" cap="none" dirty="0">
                <a:solidFill>
                  <a:srgbClr val="000000"/>
                </a:solidFill>
                <a:effectLst/>
                <a:latin typeface="Arial"/>
                <a:ea typeface="Arial"/>
                <a:cs typeface="Arial"/>
                <a:sym typeface="Arial"/>
              </a:rPr>
              <a:t>The study population included all women aged 15-44 undergoing general anesthesia for cesarean delivery</a:t>
            </a:r>
            <a:r>
              <a:rPr lang="en-US" sz="1100" b="1"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at 47 centers between 2004 through 2018. </a:t>
            </a:r>
            <a:endParaRPr lang="en-US" sz="1600" dirty="0">
              <a:effectLst/>
            </a:endParaRPr>
          </a:p>
        </p:txBody>
      </p:sp>
    </p:spTree>
    <p:extLst>
      <p:ext uri="{BB962C8B-B14F-4D97-AF65-F5344CB8AC3E}">
        <p14:creationId xmlns:p14="http://schemas.microsoft.com/office/powerpoint/2010/main" val="1122540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c5c0debe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c5c0debe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42950" lvl="0" indent="-285750" algn="l" rtl="0">
              <a:spcBef>
                <a:spcPts val="0"/>
              </a:spcBef>
              <a:spcAft>
                <a:spcPts val="0"/>
              </a:spcAft>
            </a:pPr>
            <a:r>
              <a:rPr lang="en-US" sz="1100" b="0" i="0" u="none" strike="noStrike" cap="none" dirty="0">
                <a:solidFill>
                  <a:srgbClr val="000000"/>
                </a:solidFill>
                <a:effectLst/>
                <a:latin typeface="Arial"/>
                <a:ea typeface="Arial"/>
                <a:cs typeface="Arial"/>
                <a:sym typeface="Arial"/>
              </a:rPr>
              <a:t>We identified potential difficult intubation cases via an electronic search of the database and</a:t>
            </a:r>
            <a:r>
              <a:rPr lang="en-US" sz="1100" b="0" i="0" u="none" strike="noStrike" cap="none" dirty="0">
                <a:solidFill>
                  <a:srgbClr val="000000"/>
                </a:solidFill>
                <a:effectLst/>
                <a:latin typeface="Arial"/>
                <a:ea typeface="Georgia"/>
                <a:cs typeface="Arial"/>
                <a:sym typeface="Arial"/>
              </a:rPr>
              <a:t> then manually </a:t>
            </a:r>
            <a:r>
              <a:rPr lang="en-US" sz="1100" b="0" i="0" u="none" strike="noStrike" cap="none" dirty="0">
                <a:solidFill>
                  <a:srgbClr val="000000"/>
                </a:solidFill>
                <a:effectLst/>
                <a:latin typeface="Arial"/>
                <a:ea typeface="Arial"/>
                <a:cs typeface="Arial"/>
                <a:sym typeface="Arial"/>
              </a:rPr>
              <a:t>reviewed all cases that were electronically identified as a potentially difficult</a:t>
            </a:r>
            <a:endParaRPr lang="en-US" sz="1600" dirty="0">
              <a:effectLst/>
            </a:endParaRPr>
          </a:p>
          <a:p>
            <a:pPr marL="742950" lvl="0" indent="-285750" algn="l" rtl="0">
              <a:spcBef>
                <a:spcPts val="0"/>
              </a:spcBef>
              <a:spcAft>
                <a:spcPts val="0"/>
              </a:spcAft>
            </a:pPr>
            <a:r>
              <a:rPr lang="en-US" sz="1100" b="0" i="0" u="none" strike="noStrike" cap="none" dirty="0">
                <a:solidFill>
                  <a:srgbClr val="000000"/>
                </a:solidFill>
                <a:effectLst/>
                <a:latin typeface="Arial"/>
                <a:ea typeface="Arial"/>
                <a:cs typeface="Arial"/>
                <a:sym typeface="Arial"/>
              </a:rPr>
              <a:t>Difficult intubation was defined as: direct or video laryngoscopy Cormack-</a:t>
            </a:r>
            <a:r>
              <a:rPr lang="en-US" sz="1100" b="0" i="0" u="none" strike="noStrike" cap="none" dirty="0" err="1">
                <a:solidFill>
                  <a:srgbClr val="000000"/>
                </a:solidFill>
                <a:effectLst/>
                <a:latin typeface="Arial"/>
                <a:ea typeface="Arial"/>
                <a:cs typeface="Arial"/>
                <a:sym typeface="Arial"/>
              </a:rPr>
              <a:t>Lehane</a:t>
            </a:r>
            <a:r>
              <a:rPr lang="en-US" sz="1100" b="0" i="0" u="none" strike="noStrike" cap="none" dirty="0">
                <a:solidFill>
                  <a:srgbClr val="000000"/>
                </a:solidFill>
                <a:effectLst/>
                <a:latin typeface="Arial"/>
                <a:ea typeface="Arial"/>
                <a:cs typeface="Arial"/>
                <a:sym typeface="Arial"/>
              </a:rPr>
              <a:t> view ≥3, ≥3 intubation attempts, fiberoptic intubation after failed laryngoscopy, or supraglottic airway placement followed by successful intubation</a:t>
            </a:r>
          </a:p>
          <a:p>
            <a:pPr marL="742950" lvl="0" indent="-285750" algn="l" rtl="0">
              <a:spcBef>
                <a:spcPts val="0"/>
              </a:spcBef>
              <a:spcAft>
                <a:spcPts val="0"/>
              </a:spcAft>
            </a:pPr>
            <a:r>
              <a:rPr lang="en-US" sz="1100" b="0" i="0" u="none" strike="noStrike" cap="none" dirty="0">
                <a:solidFill>
                  <a:srgbClr val="000000"/>
                </a:solidFill>
                <a:effectLst/>
                <a:latin typeface="Arial"/>
                <a:ea typeface="Arial"/>
                <a:cs typeface="Arial"/>
                <a:sym typeface="Arial"/>
              </a:rPr>
              <a:t>Failed intubation was a subset of difficult intubation and was defined as any attempt at intubation without successful endotracheal tube placement, including rescue supraglottic airway, mask ventilation throughout the procedure, or a surgical airway</a:t>
            </a:r>
          </a:p>
        </p:txBody>
      </p:sp>
    </p:spTree>
    <p:extLst>
      <p:ext uri="{BB962C8B-B14F-4D97-AF65-F5344CB8AC3E}">
        <p14:creationId xmlns:p14="http://schemas.microsoft.com/office/powerpoint/2010/main" val="218726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c5c0debe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c5c0debe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We also assessed various potential patient demographic and clinical risk factors for difficult intubation in obstetrics</a:t>
            </a:r>
            <a:r>
              <a:rPr lang="en-US" sz="1600" dirty="0">
                <a:effectLst/>
              </a:rPr>
              <a:t> </a:t>
            </a:r>
            <a:endParaRPr lang="en-US"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And finally, we compared the rate of difficult intubation in obstetrics to the rate of difficult intubation for non-pregnant control patients undergoing non-obstetric surgery</a:t>
            </a:r>
            <a:r>
              <a:rPr lang="en-US" sz="1100" b="1"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with general anesthesia with an endotracheal tube.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We matched control patients 3:1 based on age and gender. </a:t>
            </a:r>
            <a:endParaRPr lang="en-US" sz="1600" dirty="0">
              <a:effectLst/>
            </a:endParaRPr>
          </a:p>
          <a:p>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859712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c5c0debe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c5c0debe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42950" lvl="0" indent="-285750" algn="l" rtl="0">
              <a:spcBef>
                <a:spcPts val="0"/>
              </a:spcBef>
              <a:spcAft>
                <a:spcPts val="0"/>
              </a:spcAft>
            </a:pPr>
            <a:r>
              <a:rPr lang="en-US" sz="1100" dirty="0">
                <a:latin typeface="Georgia"/>
                <a:ea typeface="Georgia"/>
                <a:cs typeface="Georgia"/>
                <a:sym typeface="Georgia"/>
              </a:rPr>
              <a:t>There were almost 15,000 general anesthetics for cesarean delivery. </a:t>
            </a:r>
          </a:p>
          <a:p>
            <a:pPr marL="742950" lvl="0" indent="-285750" algn="l" rtl="0">
              <a:spcBef>
                <a:spcPts val="0"/>
              </a:spcBef>
              <a:spcAft>
                <a:spcPts val="0"/>
              </a:spcAft>
            </a:pPr>
            <a:r>
              <a:rPr lang="en-US" sz="1100" dirty="0">
                <a:latin typeface="Georgia"/>
                <a:ea typeface="Georgia"/>
                <a:cs typeface="Georgia"/>
                <a:sym typeface="Georgia"/>
              </a:rPr>
              <a:t>Of these, there were 267 cases of difficult intubation. The frequency was 1.8%</a:t>
            </a:r>
          </a:p>
          <a:p>
            <a:pPr marL="742950" lvl="0" indent="-285750" algn="l" rtl="0">
              <a:spcBef>
                <a:spcPts val="0"/>
              </a:spcBef>
              <a:spcAft>
                <a:spcPts val="0"/>
              </a:spcAft>
            </a:pPr>
            <a:r>
              <a:rPr lang="en-US" sz="1100" dirty="0">
                <a:latin typeface="Georgia"/>
                <a:ea typeface="Georgia"/>
                <a:cs typeface="Georgia"/>
                <a:sym typeface="Georgia"/>
              </a:rPr>
              <a:t>There were 12 failed intubations. The risk of failed intubation was 0.08%. </a:t>
            </a:r>
          </a:p>
          <a:p>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994676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c5c0debe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c5c0debe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This table shows the proportion of cases that met the various criteria for the definition of difficult intubation. </a:t>
            </a:r>
          </a:p>
          <a:p>
            <a:r>
              <a:rPr lang="en-US" sz="1100" b="0" i="0" u="none" strike="noStrike" cap="none" dirty="0">
                <a:solidFill>
                  <a:srgbClr val="000000"/>
                </a:solidFill>
                <a:effectLst/>
                <a:latin typeface="Arial"/>
                <a:ea typeface="Arial"/>
                <a:cs typeface="Arial"/>
                <a:sym typeface="Arial"/>
              </a:rPr>
              <a:t>Almost all difficult intubation cases involved a Cormack-</a:t>
            </a:r>
            <a:r>
              <a:rPr lang="en-US" sz="1100" b="0" i="0" u="none" strike="noStrike" cap="none" dirty="0" err="1">
                <a:solidFill>
                  <a:srgbClr val="000000"/>
                </a:solidFill>
                <a:effectLst/>
                <a:latin typeface="Arial"/>
                <a:ea typeface="Arial"/>
                <a:cs typeface="Arial"/>
                <a:sym typeface="Arial"/>
              </a:rPr>
              <a:t>Lehane</a:t>
            </a:r>
            <a:r>
              <a:rPr lang="en-US" sz="1100" b="0" i="0" u="none" strike="noStrike" cap="none" dirty="0">
                <a:solidFill>
                  <a:srgbClr val="000000"/>
                </a:solidFill>
                <a:effectLst/>
                <a:latin typeface="Arial"/>
                <a:ea typeface="Arial"/>
                <a:cs typeface="Arial"/>
                <a:sym typeface="Arial"/>
              </a:rPr>
              <a:t> view of greater than or equal to 3, and 17% required 3 or more </a:t>
            </a:r>
            <a:r>
              <a:rPr lang="en-US" sz="1100" b="0" i="0" u="none" strike="noStrike" cap="none">
                <a:solidFill>
                  <a:srgbClr val="000000"/>
                </a:solidFill>
                <a:effectLst/>
                <a:latin typeface="Arial"/>
                <a:ea typeface="Arial"/>
                <a:cs typeface="Arial"/>
                <a:sym typeface="Arial"/>
              </a:rPr>
              <a:t>intubation attempts. </a:t>
            </a: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909187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c5c0debe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c5c0debe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Of the 12 failed intubations, a supraglottic airway was placed in all cases. 1 failed intubation was rescued by a surgical airway. There were no maternal deaths. </a:t>
            </a:r>
          </a:p>
        </p:txBody>
      </p:sp>
    </p:spTree>
    <p:extLst>
      <p:ext uri="{BB962C8B-B14F-4D97-AF65-F5344CB8AC3E}">
        <p14:creationId xmlns:p14="http://schemas.microsoft.com/office/powerpoint/2010/main" val="3226225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4" r:id="rId5"/>
    <p:sldLayoutId id="2147483655" r:id="rId6"/>
    <p:sldLayoutId id="2147483656"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1659750"/>
            <a:ext cx="8520600" cy="1713244"/>
          </a:xfrm>
          <a:prstGeom prst="rect">
            <a:avLst/>
          </a:prstGeom>
        </p:spPr>
        <p:txBody>
          <a:bodyPr spcFirstLastPara="1" wrap="square" lIns="91425" tIns="91425" rIns="91425" bIns="91425" anchor="b" anchorCtr="0">
            <a:noAutofit/>
          </a:bodyPr>
          <a:lstStyle/>
          <a:p>
            <a:pPr algn="l"/>
            <a:r>
              <a:rPr lang="en-US" sz="2800" dirty="0">
                <a:solidFill>
                  <a:schemeClr val="bg2"/>
                </a:solidFill>
              </a:rPr>
              <a:t>The Frequency of Difficult Intubation in Obstetric Patients: A Report from the Multicenter Perioperative Outcomes Group Research Consortium</a:t>
            </a:r>
          </a:p>
        </p:txBody>
      </p:sp>
      <p:sp>
        <p:nvSpPr>
          <p:cNvPr id="55" name="Google Shape;55;p13"/>
          <p:cNvSpPr txBox="1">
            <a:spLocks noGrp="1"/>
          </p:cNvSpPr>
          <p:nvPr>
            <p:ph type="subTitle" idx="1"/>
          </p:nvPr>
        </p:nvSpPr>
        <p:spPr>
          <a:xfrm>
            <a:off x="311700" y="3612841"/>
            <a:ext cx="8520600" cy="11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Sharon Chang Reale, MD</a:t>
            </a:r>
          </a:p>
          <a:p>
            <a:pPr marL="0" lvl="0" indent="0" algn="l" rtl="0">
              <a:spcBef>
                <a:spcPts val="0"/>
              </a:spcBef>
              <a:spcAft>
                <a:spcPts val="0"/>
              </a:spcAft>
              <a:buNone/>
            </a:pPr>
            <a:r>
              <a:rPr lang="en-US" sz="2000" dirty="0"/>
              <a:t>Attending Anesthesiologist | Brigham and Women’s Hospital</a:t>
            </a:r>
          </a:p>
          <a:p>
            <a:pPr marL="0" lvl="0" indent="0" algn="l" rtl="0">
              <a:spcBef>
                <a:spcPts val="0"/>
              </a:spcBef>
              <a:spcAft>
                <a:spcPts val="0"/>
              </a:spcAft>
              <a:buNone/>
            </a:pPr>
            <a:r>
              <a:rPr lang="en-US" sz="2000" dirty="0"/>
              <a:t>Instructor in Anesthesia | Harvard Medical School</a:t>
            </a:r>
          </a:p>
          <a:p>
            <a:pPr marL="0" lvl="0" indent="0" algn="l" rtl="0">
              <a:spcBef>
                <a:spcPts val="0"/>
              </a:spcBef>
              <a:spcAft>
                <a:spcPts val="0"/>
              </a:spcAft>
              <a:buNone/>
            </a:pPr>
            <a:endParaRPr sz="2000" dirty="0"/>
          </a:p>
        </p:txBody>
      </p:sp>
      <p:pic>
        <p:nvPicPr>
          <p:cNvPr id="7" name="Picture 5" descr="logoandharvard.jpg                                             0001085DMacintosh HD                   BB99F94C:">
            <a:extLst>
              <a:ext uri="{FF2B5EF4-FFF2-40B4-BE49-F238E27FC236}">
                <a16:creationId xmlns:a16="http://schemas.microsoft.com/office/drawing/2014/main" id="{E74E9DE4-80DF-3C4E-8D90-682A285C6358}"/>
              </a:ext>
            </a:extLst>
          </p:cNvPr>
          <p:cNvPicPr>
            <a:picLocks noChangeAspect="1" noChangeArrowheads="1"/>
          </p:cNvPicPr>
          <p:nvPr/>
        </p:nvPicPr>
        <p:blipFill>
          <a:blip r:embed="rId3"/>
          <a:srcRect/>
          <a:stretch>
            <a:fillRect/>
          </a:stretch>
        </p:blipFill>
        <p:spPr bwMode="auto">
          <a:xfrm>
            <a:off x="85725" y="102044"/>
            <a:ext cx="8077200" cy="1668463"/>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graphicFrame>
        <p:nvGraphicFramePr>
          <p:cNvPr id="9" name="Table 3">
            <a:extLst>
              <a:ext uri="{FF2B5EF4-FFF2-40B4-BE49-F238E27FC236}">
                <a16:creationId xmlns:a16="http://schemas.microsoft.com/office/drawing/2014/main" id="{48296CE9-16FD-D745-9F1F-C859BD14C0B6}"/>
              </a:ext>
            </a:extLst>
          </p:cNvPr>
          <p:cNvGraphicFramePr>
            <a:graphicFrameLocks noGrp="1"/>
          </p:cNvGraphicFramePr>
          <p:nvPr>
            <p:extLst>
              <p:ext uri="{D42A27DB-BD31-4B8C-83A1-F6EECF244321}">
                <p14:modId xmlns:p14="http://schemas.microsoft.com/office/powerpoint/2010/main" val="1977846066"/>
              </p:ext>
            </p:extLst>
          </p:nvPr>
        </p:nvGraphicFramePr>
        <p:xfrm>
          <a:off x="1175550" y="148590"/>
          <a:ext cx="6792899" cy="4846320"/>
        </p:xfrm>
        <a:graphic>
          <a:graphicData uri="http://schemas.openxmlformats.org/drawingml/2006/table">
            <a:tbl>
              <a:tblPr firstRow="1" bandRow="1">
                <a:tableStyleId>{7DF18680-E054-41AD-8BC1-D1AEF772440D}</a:tableStyleId>
              </a:tblPr>
              <a:tblGrid>
                <a:gridCol w="3098572">
                  <a:extLst>
                    <a:ext uri="{9D8B030D-6E8A-4147-A177-3AD203B41FA5}">
                      <a16:colId xmlns:a16="http://schemas.microsoft.com/office/drawing/2014/main" val="641373531"/>
                    </a:ext>
                  </a:extLst>
                </a:gridCol>
                <a:gridCol w="2174789">
                  <a:extLst>
                    <a:ext uri="{9D8B030D-6E8A-4147-A177-3AD203B41FA5}">
                      <a16:colId xmlns:a16="http://schemas.microsoft.com/office/drawing/2014/main" val="2700249435"/>
                    </a:ext>
                  </a:extLst>
                </a:gridCol>
                <a:gridCol w="1519538">
                  <a:extLst>
                    <a:ext uri="{9D8B030D-6E8A-4147-A177-3AD203B41FA5}">
                      <a16:colId xmlns:a16="http://schemas.microsoft.com/office/drawing/2014/main" val="414855458"/>
                    </a:ext>
                  </a:extLst>
                </a:gridCol>
              </a:tblGrid>
              <a:tr h="510520">
                <a:tc>
                  <a:txBody>
                    <a:bodyPr/>
                    <a:lstStyle/>
                    <a:p>
                      <a:endParaRPr lang="en-US" sz="1400" dirty="0"/>
                    </a:p>
                  </a:txBody>
                  <a:tcPr anchor="ctr"/>
                </a:tc>
                <a:tc>
                  <a:txBody>
                    <a:bodyPr/>
                    <a:lstStyle/>
                    <a:p>
                      <a:r>
                        <a:rPr lang="en-US" sz="1400" dirty="0"/>
                        <a:t>Univariate Odds Ratio (95% CIs)</a:t>
                      </a:r>
                    </a:p>
                  </a:txBody>
                  <a:tcPr anchor="ctr"/>
                </a:tc>
                <a:tc>
                  <a:txBody>
                    <a:bodyPr/>
                    <a:lstStyle/>
                    <a:p>
                      <a:r>
                        <a:rPr lang="en-US" sz="1400" dirty="0"/>
                        <a:t>Risk of Difficult Intubation</a:t>
                      </a:r>
                    </a:p>
                  </a:txBody>
                  <a:tcPr anchor="ctr"/>
                </a:tc>
                <a:extLst>
                  <a:ext uri="{0D108BD9-81ED-4DB2-BD59-A6C34878D82A}">
                    <a16:rowId xmlns:a16="http://schemas.microsoft.com/office/drawing/2014/main" val="4149666788"/>
                  </a:ext>
                </a:extLst>
              </a:tr>
              <a:tr h="300305">
                <a:tc>
                  <a:txBody>
                    <a:bodyPr/>
                    <a:lstStyle/>
                    <a:p>
                      <a:r>
                        <a:rPr lang="en-US" sz="1400" dirty="0"/>
                        <a:t>Overall</a:t>
                      </a:r>
                    </a:p>
                  </a:txBody>
                  <a:tcPr anchor="ctr">
                    <a:lnB w="57150" cap="flat" cmpd="sng" algn="ctr">
                      <a:solidFill>
                        <a:schemeClr val="tx2">
                          <a:lumMod val="50000"/>
                        </a:schemeClr>
                      </a:solidFill>
                      <a:prstDash val="solid"/>
                      <a:round/>
                      <a:headEnd type="none" w="med" len="med"/>
                      <a:tailEnd type="none" w="med" len="med"/>
                    </a:lnB>
                  </a:tcPr>
                </a:tc>
                <a:tc>
                  <a:txBody>
                    <a:bodyPr/>
                    <a:lstStyle/>
                    <a:p>
                      <a:pPr algn="ctr"/>
                      <a:endParaRPr lang="en-US" sz="1400" dirty="0"/>
                    </a:p>
                  </a:txBody>
                  <a:tcPr anchor="ctr">
                    <a:lnB w="57150" cap="flat" cmpd="sng" algn="ctr">
                      <a:solidFill>
                        <a:schemeClr val="tx2">
                          <a:lumMod val="50000"/>
                        </a:schemeClr>
                      </a:solidFill>
                      <a:prstDash val="solid"/>
                      <a:round/>
                      <a:headEnd type="none" w="med" len="med"/>
                      <a:tailEnd type="none" w="med" len="med"/>
                    </a:lnB>
                  </a:tcPr>
                </a:tc>
                <a:tc>
                  <a:txBody>
                    <a:bodyPr/>
                    <a:lstStyle/>
                    <a:p>
                      <a:pPr algn="ctr"/>
                      <a:r>
                        <a:rPr lang="en-US" sz="1400" dirty="0"/>
                        <a:t>1:55</a:t>
                      </a:r>
                    </a:p>
                  </a:txBody>
                  <a:tcPr anchor="ctr">
                    <a:lnB w="5715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3107123756"/>
                  </a:ext>
                </a:extLst>
              </a:tr>
              <a:tr h="738791">
                <a:tc>
                  <a:txBody>
                    <a:bodyPr/>
                    <a:lstStyle/>
                    <a:p>
                      <a:r>
                        <a:rPr lang="en-US" sz="1400" dirty="0"/>
                        <a:t>BMI </a:t>
                      </a:r>
                    </a:p>
                    <a:p>
                      <a:r>
                        <a:rPr lang="en-US" sz="1400" dirty="0"/>
                        <a:t>     &lt;25</a:t>
                      </a:r>
                    </a:p>
                    <a:p>
                      <a:r>
                        <a:rPr lang="en-US" sz="1400" dirty="0"/>
                        <a:t>     25-39.9</a:t>
                      </a:r>
                    </a:p>
                    <a:p>
                      <a:r>
                        <a:rPr lang="en-US" sz="1400" dirty="0"/>
                        <a:t>   </a:t>
                      </a:r>
                      <a:r>
                        <a:rPr lang="en-US" sz="1400" u="none" dirty="0"/>
                        <a:t>  </a:t>
                      </a:r>
                      <a:r>
                        <a:rPr lang="en-US" sz="1400" u="sng" dirty="0"/>
                        <a:t>&gt;</a:t>
                      </a:r>
                      <a:r>
                        <a:rPr lang="en-US" sz="1400" dirty="0"/>
                        <a:t>40</a:t>
                      </a:r>
                    </a:p>
                  </a:txBody>
                  <a:tcPr anchor="ctr">
                    <a:lnT w="57150" cap="flat" cmpd="sng" algn="ctr">
                      <a:solidFill>
                        <a:schemeClr val="tx2">
                          <a:lumMod val="50000"/>
                        </a:schemeClr>
                      </a:solidFill>
                      <a:prstDash val="solid"/>
                      <a:round/>
                      <a:headEnd type="none" w="med" len="med"/>
                      <a:tailEnd type="none" w="med" len="med"/>
                    </a:lnT>
                    <a:lnB w="57150" cap="flat" cmpd="sng" algn="ctr">
                      <a:solidFill>
                        <a:schemeClr val="accent3"/>
                      </a:solidFill>
                      <a:prstDash val="solid"/>
                      <a:round/>
                      <a:headEnd type="none" w="med" len="med"/>
                      <a:tailEnd type="none" w="med" len="med"/>
                    </a:lnB>
                  </a:tcPr>
                </a:tc>
                <a:tc>
                  <a:txBody>
                    <a:bodyPr/>
                    <a:lstStyle/>
                    <a:p>
                      <a:pPr algn="ctr"/>
                      <a:endParaRPr lang="en-US" sz="1400" dirty="0"/>
                    </a:p>
                    <a:p>
                      <a:pPr algn="ctr"/>
                      <a:r>
                        <a:rPr lang="en-US" sz="1400" dirty="0"/>
                        <a:t>Reference</a:t>
                      </a:r>
                    </a:p>
                    <a:p>
                      <a:pPr algn="ctr"/>
                      <a:r>
                        <a:rPr lang="en-US" sz="1400" dirty="0"/>
                        <a:t>2.6 (1.3, 5.4)</a:t>
                      </a:r>
                    </a:p>
                    <a:p>
                      <a:pPr algn="ctr"/>
                      <a:r>
                        <a:rPr lang="en-US" sz="1400" dirty="0"/>
                        <a:t>4.7 (2.2, 10.0)</a:t>
                      </a:r>
                    </a:p>
                  </a:txBody>
                  <a:tcPr anchor="ctr">
                    <a:lnT w="57150" cap="flat" cmpd="sng" algn="ctr">
                      <a:solidFill>
                        <a:schemeClr val="tx2">
                          <a:lumMod val="50000"/>
                        </a:schemeClr>
                      </a:solidFill>
                      <a:prstDash val="solid"/>
                      <a:round/>
                      <a:headEnd type="none" w="med" len="med"/>
                      <a:tailEnd type="none" w="med" len="med"/>
                    </a:lnT>
                    <a:lnB w="57150" cap="flat" cmpd="sng" algn="ctr">
                      <a:solidFill>
                        <a:schemeClr val="accent3"/>
                      </a:solidFill>
                      <a:prstDash val="solid"/>
                      <a:round/>
                      <a:headEnd type="none" w="med" len="med"/>
                      <a:tailEnd type="none" w="med" len="med"/>
                    </a:lnB>
                  </a:tcPr>
                </a:tc>
                <a:tc>
                  <a:txBody>
                    <a:bodyPr/>
                    <a:lstStyle/>
                    <a:p>
                      <a:pPr algn="ctr"/>
                      <a:endParaRPr lang="en-US" sz="1400" dirty="0"/>
                    </a:p>
                    <a:p>
                      <a:pPr algn="ctr"/>
                      <a:r>
                        <a:rPr lang="en-US" sz="1400" dirty="0"/>
                        <a:t>1:161</a:t>
                      </a:r>
                    </a:p>
                    <a:p>
                      <a:pPr algn="ctr"/>
                      <a:r>
                        <a:rPr lang="en-US" sz="1400" dirty="0"/>
                        <a:t>1:62</a:t>
                      </a:r>
                    </a:p>
                    <a:p>
                      <a:pPr algn="ctr"/>
                      <a:r>
                        <a:rPr lang="en-US" sz="1400" dirty="0"/>
                        <a:t>1:35</a:t>
                      </a:r>
                    </a:p>
                  </a:txBody>
                  <a:tcPr anchor="ctr">
                    <a:lnT w="57150" cap="flat" cmpd="sng" algn="ctr">
                      <a:solidFill>
                        <a:schemeClr val="tx2">
                          <a:lumMod val="50000"/>
                        </a:schemeClr>
                      </a:solidFill>
                      <a:prstDash val="solid"/>
                      <a:round/>
                      <a:headEnd type="none" w="med" len="med"/>
                      <a:tailEnd type="none" w="med" len="med"/>
                    </a:lnT>
                    <a:lnB w="5715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149103261"/>
                  </a:ext>
                </a:extLst>
              </a:tr>
              <a:tr h="510520">
                <a:tc>
                  <a:txBody>
                    <a:bodyPr/>
                    <a:lstStyle/>
                    <a:p>
                      <a:r>
                        <a:rPr lang="en-US" sz="1400" dirty="0" err="1"/>
                        <a:t>Mallampati</a:t>
                      </a:r>
                      <a:r>
                        <a:rPr lang="en-US" sz="1400" dirty="0"/>
                        <a:t> Score </a:t>
                      </a:r>
                    </a:p>
                    <a:p>
                      <a:r>
                        <a:rPr lang="en-US" sz="1400" dirty="0"/>
                        <a:t>     1or 2</a:t>
                      </a:r>
                    </a:p>
                    <a:p>
                      <a:r>
                        <a:rPr lang="en-US" sz="1400" dirty="0"/>
                        <a:t>     III</a:t>
                      </a:r>
                    </a:p>
                    <a:p>
                      <a:r>
                        <a:rPr lang="en-US" sz="1400" dirty="0"/>
                        <a:t>     IV</a:t>
                      </a:r>
                    </a:p>
                  </a:txBody>
                  <a:tcPr anchor="ctr">
                    <a:lnT w="57150" cap="flat" cmpd="sng" algn="ctr">
                      <a:solidFill>
                        <a:schemeClr val="accent3"/>
                      </a:solidFill>
                      <a:prstDash val="solid"/>
                      <a:round/>
                      <a:headEnd type="none" w="med" len="med"/>
                      <a:tailEnd type="none" w="med" len="med"/>
                    </a:lnT>
                  </a:tcPr>
                </a:tc>
                <a:tc>
                  <a:txBody>
                    <a:bodyPr/>
                    <a:lstStyle/>
                    <a:p>
                      <a:pPr algn="ctr"/>
                      <a:endParaRPr lang="en-US" sz="1400" dirty="0"/>
                    </a:p>
                    <a:p>
                      <a:pPr algn="ctr"/>
                      <a:r>
                        <a:rPr lang="en-US" sz="1400" dirty="0"/>
                        <a:t>Reference</a:t>
                      </a:r>
                    </a:p>
                    <a:p>
                      <a:pPr algn="ctr"/>
                      <a:r>
                        <a:rPr lang="en-US" sz="1400" dirty="0"/>
                        <a:t>2.0 (1.4, 2.8)</a:t>
                      </a:r>
                    </a:p>
                    <a:p>
                      <a:pPr algn="ctr"/>
                      <a:r>
                        <a:rPr lang="en-US" sz="1400" dirty="0"/>
                        <a:t>5.6 (3.0, 10.3)</a:t>
                      </a:r>
                    </a:p>
                  </a:txBody>
                  <a:tcPr anchor="ctr">
                    <a:lnT w="57150" cap="flat" cmpd="sng" algn="ctr">
                      <a:solidFill>
                        <a:schemeClr val="accent3"/>
                      </a:solidFill>
                      <a:prstDash val="solid"/>
                      <a:round/>
                      <a:headEnd type="none" w="med" len="med"/>
                      <a:tailEnd type="none" w="med" len="med"/>
                    </a:lnT>
                  </a:tcPr>
                </a:tc>
                <a:tc>
                  <a:txBody>
                    <a:bodyPr/>
                    <a:lstStyle/>
                    <a:p>
                      <a:pPr algn="ctr"/>
                      <a:endParaRPr lang="en-US" sz="1400" dirty="0"/>
                    </a:p>
                    <a:p>
                      <a:pPr algn="ctr"/>
                      <a:r>
                        <a:rPr lang="en-US" sz="1400" dirty="0"/>
                        <a:t>1:70</a:t>
                      </a:r>
                    </a:p>
                    <a:p>
                      <a:pPr algn="ctr"/>
                      <a:r>
                        <a:rPr lang="en-US" sz="1400" dirty="0"/>
                        <a:t>1:36</a:t>
                      </a:r>
                    </a:p>
                    <a:p>
                      <a:pPr algn="ctr"/>
                      <a:r>
                        <a:rPr lang="en-US" sz="1400" dirty="0"/>
                        <a:t>1:14</a:t>
                      </a:r>
                    </a:p>
                  </a:txBody>
                  <a:tcPr anchor="ctr">
                    <a:lnT w="57150" cap="flat" cmpd="sng" algn="ctr">
                      <a:solidFill>
                        <a:schemeClr val="accent3"/>
                      </a:solidFill>
                      <a:prstDash val="solid"/>
                      <a:round/>
                      <a:headEnd type="none" w="med" len="med"/>
                      <a:tailEnd type="none" w="med" len="med"/>
                    </a:lnT>
                  </a:tcPr>
                </a:tc>
                <a:extLst>
                  <a:ext uri="{0D108BD9-81ED-4DB2-BD59-A6C34878D82A}">
                    <a16:rowId xmlns:a16="http://schemas.microsoft.com/office/drawing/2014/main" val="924087465"/>
                  </a:ext>
                </a:extLst>
              </a:tr>
              <a:tr h="300305">
                <a:tc>
                  <a:txBody>
                    <a:bodyPr/>
                    <a:lstStyle/>
                    <a:p>
                      <a:r>
                        <a:rPr lang="en-US" sz="1400" dirty="0"/>
                        <a:t>Small hyoid to mentum distance</a:t>
                      </a:r>
                    </a:p>
                  </a:txBody>
                  <a:tcPr anchor="ctr"/>
                </a:tc>
                <a:tc>
                  <a:txBody>
                    <a:bodyPr/>
                    <a:lstStyle/>
                    <a:p>
                      <a:pPr algn="ctr"/>
                      <a:r>
                        <a:rPr lang="en-US" sz="1400" dirty="0"/>
                        <a:t>2.3 (0.8, 6.3)</a:t>
                      </a:r>
                    </a:p>
                  </a:txBody>
                  <a:tcPr anchor="ctr"/>
                </a:tc>
                <a:tc>
                  <a:txBody>
                    <a:bodyPr/>
                    <a:lstStyle/>
                    <a:p>
                      <a:pPr algn="ctr"/>
                      <a:r>
                        <a:rPr lang="en-US" sz="1400" dirty="0"/>
                        <a:t>1:23</a:t>
                      </a:r>
                    </a:p>
                  </a:txBody>
                  <a:tcPr anchor="ctr"/>
                </a:tc>
                <a:extLst>
                  <a:ext uri="{0D108BD9-81ED-4DB2-BD59-A6C34878D82A}">
                    <a16:rowId xmlns:a16="http://schemas.microsoft.com/office/drawing/2014/main" val="391336537"/>
                  </a:ext>
                </a:extLst>
              </a:tr>
              <a:tr h="300305">
                <a:tc>
                  <a:txBody>
                    <a:bodyPr/>
                    <a:lstStyle/>
                    <a:p>
                      <a:r>
                        <a:rPr lang="en-US" sz="1400" dirty="0"/>
                        <a:t>Limited jaw protrusion </a:t>
                      </a:r>
                    </a:p>
                  </a:txBody>
                  <a:tcPr anchor="ctr"/>
                </a:tc>
                <a:tc>
                  <a:txBody>
                    <a:bodyPr/>
                    <a:lstStyle/>
                    <a:p>
                      <a:pPr algn="ctr"/>
                      <a:r>
                        <a:rPr lang="en-US" sz="1400" dirty="0"/>
                        <a:t>2.0 (0.6, 6.5)</a:t>
                      </a:r>
                    </a:p>
                  </a:txBody>
                  <a:tcPr anchor="ctr"/>
                </a:tc>
                <a:tc>
                  <a:txBody>
                    <a:bodyPr/>
                    <a:lstStyle/>
                    <a:p>
                      <a:pPr algn="ctr"/>
                      <a:r>
                        <a:rPr lang="en-US" sz="1400" dirty="0"/>
                        <a:t>1:35</a:t>
                      </a:r>
                    </a:p>
                  </a:txBody>
                  <a:tcPr anchor="ctr"/>
                </a:tc>
                <a:extLst>
                  <a:ext uri="{0D108BD9-81ED-4DB2-BD59-A6C34878D82A}">
                    <a16:rowId xmlns:a16="http://schemas.microsoft.com/office/drawing/2014/main" val="1152148538"/>
                  </a:ext>
                </a:extLst>
              </a:tr>
              <a:tr h="30030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t>Limited mouth opening </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t>7.9 (3.5, 18.0)</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t>1:11</a:t>
                      </a:r>
                    </a:p>
                  </a:txBody>
                  <a:tcPr anchor="ctr"/>
                </a:tc>
                <a:extLst>
                  <a:ext uri="{0D108BD9-81ED-4DB2-BD59-A6C34878D82A}">
                    <a16:rowId xmlns:a16="http://schemas.microsoft.com/office/drawing/2014/main" val="2296128917"/>
                  </a:ext>
                </a:extLst>
              </a:tr>
              <a:tr h="300305">
                <a:tc>
                  <a:txBody>
                    <a:bodyPr/>
                    <a:lstStyle/>
                    <a:p>
                      <a:r>
                        <a:rPr lang="en-US" sz="1400" dirty="0"/>
                        <a:t>Altered neck anatomy</a:t>
                      </a:r>
                    </a:p>
                  </a:txBody>
                  <a:tcPr anchor="ctr"/>
                </a:tc>
                <a:tc>
                  <a:txBody>
                    <a:bodyPr/>
                    <a:lstStyle/>
                    <a:p>
                      <a:pPr algn="ctr"/>
                      <a:r>
                        <a:rPr lang="en-US" sz="1400" dirty="0"/>
                        <a:t>1.5 (0.7, 3.2)</a:t>
                      </a:r>
                    </a:p>
                  </a:txBody>
                  <a:tcPr anchor="ctr"/>
                </a:tc>
                <a:tc>
                  <a:txBody>
                    <a:bodyPr/>
                    <a:lstStyle/>
                    <a:p>
                      <a:pPr algn="ctr"/>
                      <a:r>
                        <a:rPr lang="en-US" sz="1400" dirty="0"/>
                        <a:t>1:48</a:t>
                      </a:r>
                    </a:p>
                  </a:txBody>
                  <a:tcPr anchor="ctr"/>
                </a:tc>
                <a:extLst>
                  <a:ext uri="{0D108BD9-81ED-4DB2-BD59-A6C34878D82A}">
                    <a16:rowId xmlns:a16="http://schemas.microsoft.com/office/drawing/2014/main" val="2141948544"/>
                  </a:ext>
                </a:extLst>
              </a:tr>
              <a:tr h="300305">
                <a:tc>
                  <a:txBody>
                    <a:bodyPr/>
                    <a:lstStyle/>
                    <a:p>
                      <a:r>
                        <a:rPr lang="en-US" sz="1400" dirty="0"/>
                        <a:t>Cervical spine limitations</a:t>
                      </a:r>
                    </a:p>
                  </a:txBody>
                  <a:tcPr anchor="ctr">
                    <a:lnB w="57150" cap="flat" cmpd="sng" algn="ctr">
                      <a:solidFill>
                        <a:schemeClr val="accent3"/>
                      </a:solidFill>
                      <a:prstDash val="solid"/>
                      <a:round/>
                      <a:headEnd type="none" w="med" len="med"/>
                      <a:tailEnd type="none" w="med" len="med"/>
                    </a:lnB>
                  </a:tcPr>
                </a:tc>
                <a:tc>
                  <a:txBody>
                    <a:bodyPr/>
                    <a:lstStyle/>
                    <a:p>
                      <a:pPr algn="ctr"/>
                      <a:r>
                        <a:rPr lang="en-US" sz="1400" dirty="0"/>
                        <a:t>3.9 (1.4, 10.9)</a:t>
                      </a:r>
                    </a:p>
                  </a:txBody>
                  <a:tcPr anchor="ctr">
                    <a:lnB w="57150" cap="flat" cmpd="sng" algn="ctr">
                      <a:solidFill>
                        <a:schemeClr val="accent3"/>
                      </a:solidFill>
                      <a:prstDash val="solid"/>
                      <a:round/>
                      <a:headEnd type="none" w="med" len="med"/>
                      <a:tailEnd type="none" w="med" len="med"/>
                    </a:lnB>
                  </a:tcPr>
                </a:tc>
                <a:tc>
                  <a:txBody>
                    <a:bodyPr/>
                    <a:lstStyle/>
                    <a:p>
                      <a:pPr algn="ctr"/>
                      <a:r>
                        <a:rPr lang="en-US" sz="1400" dirty="0"/>
                        <a:t>1:14</a:t>
                      </a:r>
                    </a:p>
                  </a:txBody>
                  <a:tcPr anchor="ctr">
                    <a:lnB w="5715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228675048"/>
                  </a:ext>
                </a:extLst>
              </a:tr>
              <a:tr h="300305">
                <a:tc>
                  <a:txBody>
                    <a:bodyPr/>
                    <a:lstStyle/>
                    <a:p>
                      <a:r>
                        <a:rPr lang="en-US" sz="1400" dirty="0"/>
                        <a:t>Induction of labor</a:t>
                      </a:r>
                    </a:p>
                  </a:txBody>
                  <a:tcPr anchor="ctr">
                    <a:lnT w="57150" cap="flat" cmpd="sng" algn="ctr">
                      <a:solidFill>
                        <a:schemeClr val="accent3"/>
                      </a:solidFill>
                      <a:prstDash val="solid"/>
                      <a:round/>
                      <a:headEnd type="none" w="med" len="med"/>
                      <a:tailEnd type="none" w="med" len="med"/>
                    </a:lnT>
                  </a:tcPr>
                </a:tc>
                <a:tc>
                  <a:txBody>
                    <a:bodyPr/>
                    <a:lstStyle/>
                    <a:p>
                      <a:pPr algn="ctr"/>
                      <a:r>
                        <a:rPr lang="en-US" sz="1400" dirty="0"/>
                        <a:t>2.0 (1.1, 3.7)</a:t>
                      </a:r>
                    </a:p>
                  </a:txBody>
                  <a:tcPr anchor="ctr">
                    <a:lnT w="57150" cap="flat" cmpd="sng" algn="ctr">
                      <a:solidFill>
                        <a:schemeClr val="accent3"/>
                      </a:solidFill>
                      <a:prstDash val="solid"/>
                      <a:round/>
                      <a:headEnd type="none" w="med" len="med"/>
                      <a:tailEnd type="none" w="med" len="med"/>
                    </a:lnT>
                  </a:tcPr>
                </a:tc>
                <a:tc>
                  <a:txBody>
                    <a:bodyPr/>
                    <a:lstStyle/>
                    <a:p>
                      <a:pPr algn="ctr"/>
                      <a:r>
                        <a:rPr lang="en-US" sz="1400" dirty="0"/>
                        <a:t>1:29</a:t>
                      </a:r>
                    </a:p>
                  </a:txBody>
                  <a:tcPr anchor="ctr">
                    <a:lnT w="57150" cap="flat" cmpd="sng" algn="ctr">
                      <a:solidFill>
                        <a:schemeClr val="accent3"/>
                      </a:solidFill>
                      <a:prstDash val="solid"/>
                      <a:round/>
                      <a:headEnd type="none" w="med" len="med"/>
                      <a:tailEnd type="none" w="med" len="med"/>
                    </a:lnT>
                  </a:tcPr>
                </a:tc>
                <a:extLst>
                  <a:ext uri="{0D108BD9-81ED-4DB2-BD59-A6C34878D82A}">
                    <a16:rowId xmlns:a16="http://schemas.microsoft.com/office/drawing/2014/main" val="328520707"/>
                  </a:ext>
                </a:extLst>
              </a:tr>
              <a:tr h="238286">
                <a:tc>
                  <a:txBody>
                    <a:bodyPr/>
                    <a:lstStyle/>
                    <a:p>
                      <a:r>
                        <a:rPr lang="en-US" sz="1400" dirty="0"/>
                        <a:t>Preeclampsia/Eclampsia</a:t>
                      </a:r>
                    </a:p>
                  </a:txBody>
                  <a:tcPr anchor="ctr"/>
                </a:tc>
                <a:tc>
                  <a:txBody>
                    <a:bodyPr/>
                    <a:lstStyle/>
                    <a:p>
                      <a:pPr algn="ctr"/>
                      <a:r>
                        <a:rPr lang="en-US" sz="1400" dirty="0"/>
                        <a:t>1.3 (0.8, 1.9)</a:t>
                      </a:r>
                    </a:p>
                  </a:txBody>
                  <a:tcPr anchor="ctr"/>
                </a:tc>
                <a:tc>
                  <a:txBody>
                    <a:bodyPr/>
                    <a:lstStyle/>
                    <a:p>
                      <a:pPr algn="ctr"/>
                      <a:r>
                        <a:rPr lang="en-US" sz="1400" dirty="0"/>
                        <a:t>1:45</a:t>
                      </a:r>
                    </a:p>
                  </a:txBody>
                  <a:tcPr anchor="ctr"/>
                </a:tc>
                <a:extLst>
                  <a:ext uri="{0D108BD9-81ED-4DB2-BD59-A6C34878D82A}">
                    <a16:rowId xmlns:a16="http://schemas.microsoft.com/office/drawing/2014/main" val="3834606940"/>
                  </a:ext>
                </a:extLst>
              </a:tr>
            </a:tbl>
          </a:graphicData>
        </a:graphic>
      </p:graphicFrame>
    </p:spTree>
    <p:extLst>
      <p:ext uri="{BB962C8B-B14F-4D97-AF65-F5344CB8AC3E}">
        <p14:creationId xmlns:p14="http://schemas.microsoft.com/office/powerpoint/2010/main" val="1626474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11700" y="354984"/>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dirty="0">
                <a:solidFill>
                  <a:srgbClr val="008099"/>
                </a:solidFill>
              </a:rPr>
              <a:t>Results</a:t>
            </a:r>
            <a:br>
              <a:rPr lang="en" sz="3400" dirty="0">
                <a:solidFill>
                  <a:srgbClr val="008099"/>
                </a:solidFill>
              </a:rPr>
            </a:br>
            <a:endParaRPr sz="3400" dirty="0">
              <a:solidFill>
                <a:srgbClr val="008099"/>
              </a:solidFill>
            </a:endParaRPr>
          </a:p>
        </p:txBody>
      </p:sp>
      <p:pic>
        <p:nvPicPr>
          <p:cNvPr id="6" name="Picture 4" descr="BWHlogo(smallcolor).jpg                                        00010885Macintosh HD                   BB99F94C:">
            <a:extLst>
              <a:ext uri="{FF2B5EF4-FFF2-40B4-BE49-F238E27FC236}">
                <a16:creationId xmlns:a16="http://schemas.microsoft.com/office/drawing/2014/main" id="{F5CFD8DA-DC67-6546-8802-D914DC210A2C}"/>
              </a:ext>
            </a:extLst>
          </p:cNvPr>
          <p:cNvPicPr>
            <a:picLocks noChangeAspect="1" noChangeArrowheads="1"/>
          </p:cNvPicPr>
          <p:nvPr/>
        </p:nvPicPr>
        <p:blipFill>
          <a:blip r:embed="rId3"/>
          <a:srcRect/>
          <a:stretch>
            <a:fillRect/>
          </a:stretch>
        </p:blipFill>
        <p:spPr bwMode="auto">
          <a:xfrm>
            <a:off x="311700" y="4441774"/>
            <a:ext cx="2286000" cy="460375"/>
          </a:xfrm>
          <a:prstGeom prst="rect">
            <a:avLst/>
          </a:prstGeom>
          <a:noFill/>
        </p:spPr>
      </p:pic>
      <p:pic>
        <p:nvPicPr>
          <p:cNvPr id="7" name="Picture 8" descr="HMS teaching affiliate431s.jpg                                 00040C56Macintosh HD                   BB99F94C:">
            <a:extLst>
              <a:ext uri="{FF2B5EF4-FFF2-40B4-BE49-F238E27FC236}">
                <a16:creationId xmlns:a16="http://schemas.microsoft.com/office/drawing/2014/main" id="{BBA9666D-8612-9C4C-B488-F24A04D09B78}"/>
              </a:ext>
            </a:extLst>
          </p:cNvPr>
          <p:cNvPicPr>
            <a:picLocks noChangeAspect="1" noChangeArrowheads="1"/>
          </p:cNvPicPr>
          <p:nvPr/>
        </p:nvPicPr>
        <p:blipFill>
          <a:blip r:embed="rId4"/>
          <a:srcRect/>
          <a:stretch>
            <a:fillRect/>
          </a:stretch>
        </p:blipFill>
        <p:spPr bwMode="auto">
          <a:xfrm>
            <a:off x="6546302" y="4377428"/>
            <a:ext cx="2286000" cy="703263"/>
          </a:xfrm>
          <a:prstGeom prst="rect">
            <a:avLst/>
          </a:prstGeom>
          <a:noFill/>
        </p:spPr>
      </p:pic>
      <p:graphicFrame>
        <p:nvGraphicFramePr>
          <p:cNvPr id="2" name="Table 2">
            <a:extLst>
              <a:ext uri="{FF2B5EF4-FFF2-40B4-BE49-F238E27FC236}">
                <a16:creationId xmlns:a16="http://schemas.microsoft.com/office/drawing/2014/main" id="{180C2130-B31C-9949-B894-3BED8CA0ED4A}"/>
              </a:ext>
            </a:extLst>
          </p:cNvPr>
          <p:cNvGraphicFramePr>
            <a:graphicFrameLocks noGrp="1"/>
          </p:cNvGraphicFramePr>
          <p:nvPr>
            <p:extLst>
              <p:ext uri="{D42A27DB-BD31-4B8C-83A1-F6EECF244321}">
                <p14:modId xmlns:p14="http://schemas.microsoft.com/office/powerpoint/2010/main" val="1488778420"/>
              </p:ext>
            </p:extLst>
          </p:nvPr>
        </p:nvGraphicFramePr>
        <p:xfrm>
          <a:off x="311700" y="1190348"/>
          <a:ext cx="8651996" cy="2188510"/>
        </p:xfrm>
        <a:graphic>
          <a:graphicData uri="http://schemas.openxmlformats.org/drawingml/2006/table">
            <a:tbl>
              <a:tblPr firstRow="1" bandRow="1">
                <a:tableStyleId>{7DF18680-E054-41AD-8BC1-D1AEF772440D}</a:tableStyleId>
              </a:tblPr>
              <a:tblGrid>
                <a:gridCol w="1804483">
                  <a:extLst>
                    <a:ext uri="{9D8B030D-6E8A-4147-A177-3AD203B41FA5}">
                      <a16:colId xmlns:a16="http://schemas.microsoft.com/office/drawing/2014/main" val="3673628826"/>
                    </a:ext>
                  </a:extLst>
                </a:gridCol>
                <a:gridCol w="1240971">
                  <a:extLst>
                    <a:ext uri="{9D8B030D-6E8A-4147-A177-3AD203B41FA5}">
                      <a16:colId xmlns:a16="http://schemas.microsoft.com/office/drawing/2014/main" val="26563950"/>
                    </a:ext>
                  </a:extLst>
                </a:gridCol>
                <a:gridCol w="2847703">
                  <a:extLst>
                    <a:ext uri="{9D8B030D-6E8A-4147-A177-3AD203B41FA5}">
                      <a16:colId xmlns:a16="http://schemas.microsoft.com/office/drawing/2014/main" val="1486653433"/>
                    </a:ext>
                  </a:extLst>
                </a:gridCol>
                <a:gridCol w="2758839">
                  <a:extLst>
                    <a:ext uri="{9D8B030D-6E8A-4147-A177-3AD203B41FA5}">
                      <a16:colId xmlns:a16="http://schemas.microsoft.com/office/drawing/2014/main" val="3254778523"/>
                    </a:ext>
                  </a:extLst>
                </a:gridCol>
              </a:tblGrid>
              <a:tr h="748792">
                <a:tc>
                  <a:txBody>
                    <a:bodyPr/>
                    <a:lstStyle/>
                    <a:p>
                      <a:endParaRPr lang="en-US" sz="2000" dirty="0"/>
                    </a:p>
                  </a:txBody>
                  <a:tcPr anchor="ctr"/>
                </a:tc>
                <a:tc>
                  <a:txBody>
                    <a:bodyPr/>
                    <a:lstStyle/>
                    <a:p>
                      <a:r>
                        <a:rPr lang="en-US" sz="2000" dirty="0"/>
                        <a:t>Total, N</a:t>
                      </a:r>
                    </a:p>
                  </a:txBody>
                  <a:tcPr anchor="ctr"/>
                </a:tc>
                <a:tc>
                  <a:txBody>
                    <a:bodyPr/>
                    <a:lstStyle/>
                    <a:p>
                      <a:r>
                        <a:rPr lang="en-US" sz="2000" dirty="0"/>
                        <a:t>Frequency of difficult intubation, n (%)</a:t>
                      </a:r>
                    </a:p>
                  </a:txBody>
                  <a:tcPr anchor="ctr"/>
                </a:tc>
                <a:tc>
                  <a:txBody>
                    <a:bodyPr/>
                    <a:lstStyle/>
                    <a:p>
                      <a:r>
                        <a:rPr lang="en-US" sz="2000" dirty="0"/>
                        <a:t>Frequency of failed intubation, n (%)</a:t>
                      </a:r>
                    </a:p>
                  </a:txBody>
                  <a:tcPr anchor="ctr"/>
                </a:tc>
                <a:extLst>
                  <a:ext uri="{0D108BD9-81ED-4DB2-BD59-A6C34878D82A}">
                    <a16:rowId xmlns:a16="http://schemas.microsoft.com/office/drawing/2014/main" val="3122446830"/>
                  </a:ext>
                </a:extLst>
              </a:tr>
              <a:tr h="664431">
                <a:tc>
                  <a:txBody>
                    <a:bodyPr/>
                    <a:lstStyle/>
                    <a:p>
                      <a:r>
                        <a:rPr lang="en-US" sz="2000" dirty="0"/>
                        <a:t>Cesarean deliveries</a:t>
                      </a:r>
                    </a:p>
                  </a:txBody>
                  <a:tcPr anchor="ctr"/>
                </a:tc>
                <a:tc>
                  <a:txBody>
                    <a:bodyPr/>
                    <a:lstStyle/>
                    <a:p>
                      <a:pPr algn="ctr"/>
                      <a:r>
                        <a:rPr lang="en-US" sz="2000" dirty="0"/>
                        <a:t>14,830</a:t>
                      </a:r>
                    </a:p>
                  </a:txBody>
                  <a:tcPr anchor="ctr"/>
                </a:tc>
                <a:tc>
                  <a:txBody>
                    <a:bodyPr/>
                    <a:lstStyle/>
                    <a:p>
                      <a:pPr algn="ctr"/>
                      <a:r>
                        <a:rPr lang="en-US" sz="2000" dirty="0"/>
                        <a:t>267 (1.8%)</a:t>
                      </a:r>
                    </a:p>
                  </a:txBody>
                  <a:tcPr anchor="ctr"/>
                </a:tc>
                <a:tc>
                  <a:txBody>
                    <a:bodyPr/>
                    <a:lstStyle/>
                    <a:p>
                      <a:pPr algn="ctr"/>
                      <a:r>
                        <a:rPr lang="en-US" sz="2000" dirty="0"/>
                        <a:t>12 (0.08%)</a:t>
                      </a:r>
                    </a:p>
                  </a:txBody>
                  <a:tcPr anchor="ctr"/>
                </a:tc>
                <a:extLst>
                  <a:ext uri="{0D108BD9-81ED-4DB2-BD59-A6C34878D82A}">
                    <a16:rowId xmlns:a16="http://schemas.microsoft.com/office/drawing/2014/main" val="1733941662"/>
                  </a:ext>
                </a:extLst>
              </a:tr>
              <a:tr h="738678">
                <a:tc>
                  <a:txBody>
                    <a:bodyPr/>
                    <a:lstStyle/>
                    <a:p>
                      <a:r>
                        <a:rPr lang="en-US" sz="2000" dirty="0"/>
                        <a:t>Non-obstetric surgery</a:t>
                      </a:r>
                    </a:p>
                  </a:txBody>
                  <a:tcPr anchor="ctr"/>
                </a:tc>
                <a:tc>
                  <a:txBody>
                    <a:bodyPr/>
                    <a:lstStyle/>
                    <a:p>
                      <a:pPr algn="ctr"/>
                      <a:r>
                        <a:rPr lang="en-US" sz="2000" dirty="0"/>
                        <a:t>44,341</a:t>
                      </a:r>
                    </a:p>
                  </a:txBody>
                  <a:tcPr anchor="ctr"/>
                </a:tc>
                <a:tc>
                  <a:txBody>
                    <a:bodyPr/>
                    <a:lstStyle/>
                    <a:p>
                      <a:pPr algn="ctr"/>
                      <a:r>
                        <a:rPr lang="en-US" sz="2000" dirty="0"/>
                        <a:t>356 (0.8%)</a:t>
                      </a:r>
                    </a:p>
                  </a:txBody>
                  <a:tcPr anchor="ctr"/>
                </a:tc>
                <a:tc>
                  <a:txBody>
                    <a:bodyPr/>
                    <a:lstStyle/>
                    <a:p>
                      <a:pPr algn="ctr"/>
                      <a:r>
                        <a:rPr lang="en-US" sz="2000" dirty="0"/>
                        <a:t>0</a:t>
                      </a:r>
                    </a:p>
                  </a:txBody>
                  <a:tcPr anchor="ctr"/>
                </a:tc>
                <a:extLst>
                  <a:ext uri="{0D108BD9-81ED-4DB2-BD59-A6C34878D82A}">
                    <a16:rowId xmlns:a16="http://schemas.microsoft.com/office/drawing/2014/main" val="3152250954"/>
                  </a:ext>
                </a:extLst>
              </a:tr>
            </a:tbl>
          </a:graphicData>
        </a:graphic>
      </p:graphicFrame>
      <p:sp>
        <p:nvSpPr>
          <p:cNvPr id="3" name="TextBox 2">
            <a:extLst>
              <a:ext uri="{FF2B5EF4-FFF2-40B4-BE49-F238E27FC236}">
                <a16:creationId xmlns:a16="http://schemas.microsoft.com/office/drawing/2014/main" id="{8EE6B024-0B88-C249-A205-F21F74B7D8EB}"/>
              </a:ext>
            </a:extLst>
          </p:cNvPr>
          <p:cNvSpPr txBox="1"/>
          <p:nvPr/>
        </p:nvSpPr>
        <p:spPr>
          <a:xfrm>
            <a:off x="1454700" y="3694872"/>
            <a:ext cx="6716111" cy="430887"/>
          </a:xfrm>
          <a:prstGeom prst="rect">
            <a:avLst/>
          </a:prstGeom>
          <a:noFill/>
          <a:ln w="50800">
            <a:solidFill>
              <a:srgbClr val="008099"/>
            </a:solidFill>
          </a:ln>
        </p:spPr>
        <p:txBody>
          <a:bodyPr wrap="square" rtlCol="0">
            <a:spAutoFit/>
          </a:bodyPr>
          <a:lstStyle/>
          <a:p>
            <a:r>
              <a:rPr lang="en-US" sz="2200" dirty="0"/>
              <a:t>OR 2.3 (95% CI, 1.9 to 2.7) for CD vs. non-obstetric</a:t>
            </a:r>
          </a:p>
        </p:txBody>
      </p:sp>
    </p:spTree>
    <p:extLst>
      <p:ext uri="{BB962C8B-B14F-4D97-AF65-F5344CB8AC3E}">
        <p14:creationId xmlns:p14="http://schemas.microsoft.com/office/powerpoint/2010/main" val="798642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11700" y="5512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dirty="0">
                <a:solidFill>
                  <a:srgbClr val="008099"/>
                </a:solidFill>
              </a:rPr>
              <a:t>Limitations</a:t>
            </a:r>
            <a:br>
              <a:rPr lang="en" sz="3400" dirty="0">
                <a:solidFill>
                  <a:srgbClr val="008099"/>
                </a:solidFill>
              </a:rPr>
            </a:br>
            <a:endParaRPr sz="3400" dirty="0">
              <a:solidFill>
                <a:srgbClr val="008099"/>
              </a:solidFill>
            </a:endParaRPr>
          </a:p>
        </p:txBody>
      </p:sp>
      <p:sp>
        <p:nvSpPr>
          <p:cNvPr id="96" name="Google Shape;96;p19"/>
          <p:cNvSpPr txBox="1">
            <a:spLocks noGrp="1"/>
          </p:cNvSpPr>
          <p:nvPr>
            <p:ph type="body" idx="1"/>
          </p:nvPr>
        </p:nvSpPr>
        <p:spPr>
          <a:xfrm>
            <a:off x="311700" y="1549399"/>
            <a:ext cx="8520600" cy="2892375"/>
          </a:xfrm>
          <a:prstGeom prst="rect">
            <a:avLst/>
          </a:prstGeom>
        </p:spPr>
        <p:txBody>
          <a:bodyPr spcFirstLastPara="1" wrap="square" lIns="91425" tIns="91425" rIns="91425" bIns="91425" anchor="t" anchorCtr="0">
            <a:noAutofit/>
          </a:bodyPr>
          <a:lstStyle/>
          <a:p>
            <a:pPr indent="-368300">
              <a:lnSpc>
                <a:spcPct val="100000"/>
              </a:lnSpc>
              <a:buSzPts val="2200"/>
            </a:pPr>
            <a:r>
              <a:rPr lang="en-US" sz="2400" dirty="0"/>
              <a:t>Significant variability in documentation </a:t>
            </a:r>
          </a:p>
          <a:p>
            <a:pPr indent="-368300">
              <a:lnSpc>
                <a:spcPct val="100000"/>
              </a:lnSpc>
              <a:buSzPts val="2200"/>
            </a:pPr>
            <a:endParaRPr lang="en-US" sz="1200" dirty="0"/>
          </a:p>
          <a:p>
            <a:pPr indent="-368300">
              <a:lnSpc>
                <a:spcPct val="100000"/>
              </a:lnSpc>
              <a:buSzPts val="2200"/>
            </a:pPr>
            <a:r>
              <a:rPr lang="en-US" sz="2400" dirty="0"/>
              <a:t>Limitations to granularity of data</a:t>
            </a:r>
          </a:p>
          <a:p>
            <a:pPr indent="-368300">
              <a:lnSpc>
                <a:spcPct val="100000"/>
              </a:lnSpc>
              <a:buSzPts val="2200"/>
            </a:pPr>
            <a:endParaRPr lang="en-US" sz="1200" dirty="0"/>
          </a:p>
          <a:p>
            <a:pPr indent="-368300">
              <a:lnSpc>
                <a:spcPct val="100000"/>
              </a:lnSpc>
              <a:buSzPts val="2200"/>
            </a:pPr>
            <a:r>
              <a:rPr lang="en-US" sz="2400" dirty="0"/>
              <a:t>ICD codes not uniformly present</a:t>
            </a:r>
          </a:p>
        </p:txBody>
      </p:sp>
      <p:pic>
        <p:nvPicPr>
          <p:cNvPr id="6" name="Picture 4" descr="BWHlogo(smallcolor).jpg                                        00010885Macintosh HD                   BB99F94C:">
            <a:extLst>
              <a:ext uri="{FF2B5EF4-FFF2-40B4-BE49-F238E27FC236}">
                <a16:creationId xmlns:a16="http://schemas.microsoft.com/office/drawing/2014/main" id="{F5CFD8DA-DC67-6546-8802-D914DC210A2C}"/>
              </a:ext>
            </a:extLst>
          </p:cNvPr>
          <p:cNvPicPr>
            <a:picLocks noChangeAspect="1" noChangeArrowheads="1"/>
          </p:cNvPicPr>
          <p:nvPr/>
        </p:nvPicPr>
        <p:blipFill>
          <a:blip r:embed="rId3"/>
          <a:srcRect/>
          <a:stretch>
            <a:fillRect/>
          </a:stretch>
        </p:blipFill>
        <p:spPr bwMode="auto">
          <a:xfrm>
            <a:off x="311700" y="4441774"/>
            <a:ext cx="2286000" cy="460375"/>
          </a:xfrm>
          <a:prstGeom prst="rect">
            <a:avLst/>
          </a:prstGeom>
          <a:noFill/>
        </p:spPr>
      </p:pic>
      <p:pic>
        <p:nvPicPr>
          <p:cNvPr id="7" name="Picture 8" descr="HMS teaching affiliate431s.jpg                                 00040C56Macintosh HD                   BB99F94C:">
            <a:extLst>
              <a:ext uri="{FF2B5EF4-FFF2-40B4-BE49-F238E27FC236}">
                <a16:creationId xmlns:a16="http://schemas.microsoft.com/office/drawing/2014/main" id="{BBA9666D-8612-9C4C-B488-F24A04D09B78}"/>
              </a:ext>
            </a:extLst>
          </p:cNvPr>
          <p:cNvPicPr>
            <a:picLocks noChangeAspect="1" noChangeArrowheads="1"/>
          </p:cNvPicPr>
          <p:nvPr/>
        </p:nvPicPr>
        <p:blipFill>
          <a:blip r:embed="rId4"/>
          <a:srcRect/>
          <a:stretch>
            <a:fillRect/>
          </a:stretch>
        </p:blipFill>
        <p:spPr bwMode="auto">
          <a:xfrm>
            <a:off x="6546302" y="4377428"/>
            <a:ext cx="2286000" cy="703263"/>
          </a:xfrm>
          <a:prstGeom prst="rect">
            <a:avLst/>
          </a:prstGeom>
          <a:noFill/>
        </p:spPr>
      </p:pic>
    </p:spTree>
    <p:extLst>
      <p:ext uri="{BB962C8B-B14F-4D97-AF65-F5344CB8AC3E}">
        <p14:creationId xmlns:p14="http://schemas.microsoft.com/office/powerpoint/2010/main" val="2072521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11700" y="5512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dirty="0">
                <a:solidFill>
                  <a:srgbClr val="008099"/>
                </a:solidFill>
              </a:rPr>
              <a:t>Conclusions</a:t>
            </a:r>
            <a:br>
              <a:rPr lang="en" sz="3400" dirty="0">
                <a:solidFill>
                  <a:srgbClr val="008099"/>
                </a:solidFill>
              </a:rPr>
            </a:br>
            <a:endParaRPr sz="3400" dirty="0">
              <a:solidFill>
                <a:srgbClr val="008099"/>
              </a:solidFill>
            </a:endParaRPr>
          </a:p>
        </p:txBody>
      </p:sp>
      <p:sp>
        <p:nvSpPr>
          <p:cNvPr id="96" name="Google Shape;96;p19"/>
          <p:cNvSpPr txBox="1">
            <a:spLocks noGrp="1"/>
          </p:cNvSpPr>
          <p:nvPr>
            <p:ph type="body" idx="1"/>
          </p:nvPr>
        </p:nvSpPr>
        <p:spPr>
          <a:xfrm>
            <a:off x="311700" y="1549399"/>
            <a:ext cx="8520600" cy="2892375"/>
          </a:xfrm>
          <a:prstGeom prst="rect">
            <a:avLst/>
          </a:prstGeom>
        </p:spPr>
        <p:txBody>
          <a:bodyPr spcFirstLastPara="1" wrap="square" lIns="91425" tIns="91425" rIns="91425" bIns="91425" anchor="t" anchorCtr="0">
            <a:noAutofit/>
          </a:bodyPr>
          <a:lstStyle/>
          <a:p>
            <a:pPr indent="-368300">
              <a:lnSpc>
                <a:spcPct val="100000"/>
              </a:lnSpc>
              <a:buSzPts val="2200"/>
            </a:pPr>
            <a:r>
              <a:rPr lang="en-US" sz="2400" dirty="0"/>
              <a:t>Risk of difficult intubation 1:55</a:t>
            </a:r>
          </a:p>
          <a:p>
            <a:pPr marL="88900" indent="0">
              <a:lnSpc>
                <a:spcPct val="100000"/>
              </a:lnSpc>
              <a:buSzPts val="2200"/>
              <a:buNone/>
            </a:pPr>
            <a:endParaRPr lang="en-US" sz="1200" dirty="0"/>
          </a:p>
          <a:p>
            <a:pPr indent="-368300">
              <a:lnSpc>
                <a:spcPct val="100000"/>
              </a:lnSpc>
              <a:buSzPts val="2200"/>
            </a:pPr>
            <a:r>
              <a:rPr lang="en-US" sz="2400" dirty="0"/>
              <a:t>Risk of failed intubation of 1:1,235</a:t>
            </a:r>
          </a:p>
          <a:p>
            <a:pPr indent="-368300">
              <a:lnSpc>
                <a:spcPct val="100000"/>
              </a:lnSpc>
              <a:buSzPts val="2200"/>
            </a:pPr>
            <a:endParaRPr lang="en-US" sz="1200" dirty="0"/>
          </a:p>
          <a:p>
            <a:pPr indent="-368300">
              <a:lnSpc>
                <a:spcPct val="100000"/>
              </a:lnSpc>
              <a:buSzPts val="2200"/>
            </a:pPr>
            <a:r>
              <a:rPr lang="en-US" sz="2400" dirty="0"/>
              <a:t>Identifiable risk factors for difficult intubation (BMI, airway characteristics, induction of labor)</a:t>
            </a:r>
          </a:p>
        </p:txBody>
      </p:sp>
      <p:pic>
        <p:nvPicPr>
          <p:cNvPr id="6" name="Picture 4" descr="BWHlogo(smallcolor).jpg                                        00010885Macintosh HD                   BB99F94C:">
            <a:extLst>
              <a:ext uri="{FF2B5EF4-FFF2-40B4-BE49-F238E27FC236}">
                <a16:creationId xmlns:a16="http://schemas.microsoft.com/office/drawing/2014/main" id="{F5CFD8DA-DC67-6546-8802-D914DC210A2C}"/>
              </a:ext>
            </a:extLst>
          </p:cNvPr>
          <p:cNvPicPr>
            <a:picLocks noChangeAspect="1" noChangeArrowheads="1"/>
          </p:cNvPicPr>
          <p:nvPr/>
        </p:nvPicPr>
        <p:blipFill>
          <a:blip r:embed="rId3"/>
          <a:srcRect/>
          <a:stretch>
            <a:fillRect/>
          </a:stretch>
        </p:blipFill>
        <p:spPr bwMode="auto">
          <a:xfrm>
            <a:off x="311700" y="4441774"/>
            <a:ext cx="2286000" cy="460375"/>
          </a:xfrm>
          <a:prstGeom prst="rect">
            <a:avLst/>
          </a:prstGeom>
          <a:noFill/>
        </p:spPr>
      </p:pic>
      <p:pic>
        <p:nvPicPr>
          <p:cNvPr id="7" name="Picture 8" descr="HMS teaching affiliate431s.jpg                                 00040C56Macintosh HD                   BB99F94C:">
            <a:extLst>
              <a:ext uri="{FF2B5EF4-FFF2-40B4-BE49-F238E27FC236}">
                <a16:creationId xmlns:a16="http://schemas.microsoft.com/office/drawing/2014/main" id="{BBA9666D-8612-9C4C-B488-F24A04D09B78}"/>
              </a:ext>
            </a:extLst>
          </p:cNvPr>
          <p:cNvPicPr>
            <a:picLocks noChangeAspect="1" noChangeArrowheads="1"/>
          </p:cNvPicPr>
          <p:nvPr/>
        </p:nvPicPr>
        <p:blipFill>
          <a:blip r:embed="rId4"/>
          <a:srcRect/>
          <a:stretch>
            <a:fillRect/>
          </a:stretch>
        </p:blipFill>
        <p:spPr bwMode="auto">
          <a:xfrm>
            <a:off x="6546302" y="4377428"/>
            <a:ext cx="2286000" cy="703263"/>
          </a:xfrm>
          <a:prstGeom prst="rect">
            <a:avLst/>
          </a:prstGeom>
          <a:noFill/>
        </p:spPr>
      </p:pic>
    </p:spTree>
    <p:extLst>
      <p:ext uri="{BB962C8B-B14F-4D97-AF65-F5344CB8AC3E}">
        <p14:creationId xmlns:p14="http://schemas.microsoft.com/office/powerpoint/2010/main" val="2010754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Google Shape;96;p19"/>
          <p:cNvSpPr txBox="1">
            <a:spLocks noGrp="1"/>
          </p:cNvSpPr>
          <p:nvPr>
            <p:ph type="body" idx="1"/>
          </p:nvPr>
        </p:nvSpPr>
        <p:spPr>
          <a:xfrm>
            <a:off x="5283922" y="1781272"/>
            <a:ext cx="3548380" cy="1211553"/>
          </a:xfrm>
          <a:prstGeom prst="rect">
            <a:avLst/>
          </a:prstGeom>
        </p:spPr>
        <p:txBody>
          <a:bodyPr spcFirstLastPara="1" wrap="square" lIns="91425" tIns="91425" rIns="91425" bIns="91425" anchor="t" anchorCtr="0">
            <a:noAutofit/>
          </a:bodyPr>
          <a:lstStyle/>
          <a:p>
            <a:pPr marL="88900" indent="0">
              <a:lnSpc>
                <a:spcPct val="100000"/>
              </a:lnSpc>
              <a:buSzPts val="2200"/>
              <a:buNone/>
            </a:pPr>
            <a:r>
              <a:rPr lang="en-US" sz="5000" dirty="0"/>
              <a:t>Questions?</a:t>
            </a:r>
          </a:p>
        </p:txBody>
      </p:sp>
      <p:pic>
        <p:nvPicPr>
          <p:cNvPr id="6" name="Picture 4" descr="BWHlogo(smallcolor).jpg                                        00010885Macintosh HD                   BB99F94C:">
            <a:extLst>
              <a:ext uri="{FF2B5EF4-FFF2-40B4-BE49-F238E27FC236}">
                <a16:creationId xmlns:a16="http://schemas.microsoft.com/office/drawing/2014/main" id="{F5CFD8DA-DC67-6546-8802-D914DC210A2C}"/>
              </a:ext>
            </a:extLst>
          </p:cNvPr>
          <p:cNvPicPr>
            <a:picLocks noChangeAspect="1" noChangeArrowheads="1"/>
          </p:cNvPicPr>
          <p:nvPr/>
        </p:nvPicPr>
        <p:blipFill>
          <a:blip r:embed="rId3"/>
          <a:srcRect/>
          <a:stretch>
            <a:fillRect/>
          </a:stretch>
        </p:blipFill>
        <p:spPr bwMode="auto">
          <a:xfrm>
            <a:off x="311700" y="4441774"/>
            <a:ext cx="2286000" cy="460375"/>
          </a:xfrm>
          <a:prstGeom prst="rect">
            <a:avLst/>
          </a:prstGeom>
          <a:noFill/>
        </p:spPr>
      </p:pic>
      <p:pic>
        <p:nvPicPr>
          <p:cNvPr id="7" name="Picture 8" descr="HMS teaching affiliate431s.jpg                                 00040C56Macintosh HD                   BB99F94C:">
            <a:extLst>
              <a:ext uri="{FF2B5EF4-FFF2-40B4-BE49-F238E27FC236}">
                <a16:creationId xmlns:a16="http://schemas.microsoft.com/office/drawing/2014/main" id="{BBA9666D-8612-9C4C-B488-F24A04D09B78}"/>
              </a:ext>
            </a:extLst>
          </p:cNvPr>
          <p:cNvPicPr>
            <a:picLocks noChangeAspect="1" noChangeArrowheads="1"/>
          </p:cNvPicPr>
          <p:nvPr/>
        </p:nvPicPr>
        <p:blipFill>
          <a:blip r:embed="rId4"/>
          <a:srcRect/>
          <a:stretch>
            <a:fillRect/>
          </a:stretch>
        </p:blipFill>
        <p:spPr bwMode="auto">
          <a:xfrm>
            <a:off x="6546302" y="4377428"/>
            <a:ext cx="2286000" cy="703263"/>
          </a:xfrm>
          <a:prstGeom prst="rect">
            <a:avLst/>
          </a:prstGeom>
          <a:noFill/>
        </p:spPr>
      </p:pic>
      <p:pic>
        <p:nvPicPr>
          <p:cNvPr id="3" name="Picture 2" descr="A person wearing a suit and tie smiling at the camera&#10;&#10;Description automatically generated">
            <a:extLst>
              <a:ext uri="{FF2B5EF4-FFF2-40B4-BE49-F238E27FC236}">
                <a16:creationId xmlns:a16="http://schemas.microsoft.com/office/drawing/2014/main" id="{B29608B5-D529-514A-81AE-E5DF3C631984}"/>
              </a:ext>
            </a:extLst>
          </p:cNvPr>
          <p:cNvPicPr>
            <a:picLocks noChangeAspect="1"/>
          </p:cNvPicPr>
          <p:nvPr/>
        </p:nvPicPr>
        <p:blipFill>
          <a:blip r:embed="rId5"/>
          <a:stretch>
            <a:fillRect/>
          </a:stretch>
        </p:blipFill>
        <p:spPr>
          <a:xfrm>
            <a:off x="152437" y="404133"/>
            <a:ext cx="1753849" cy="1851605"/>
          </a:xfrm>
          <a:prstGeom prst="rect">
            <a:avLst/>
          </a:prstGeom>
        </p:spPr>
      </p:pic>
      <p:pic>
        <p:nvPicPr>
          <p:cNvPr id="5" name="Picture 4" descr="A person smiling for the camera&#10;&#10;Description automatically generated">
            <a:extLst>
              <a:ext uri="{FF2B5EF4-FFF2-40B4-BE49-F238E27FC236}">
                <a16:creationId xmlns:a16="http://schemas.microsoft.com/office/drawing/2014/main" id="{86831640-D76A-504C-BC87-433ABB029A28}"/>
              </a:ext>
            </a:extLst>
          </p:cNvPr>
          <p:cNvPicPr>
            <a:picLocks noChangeAspect="1"/>
          </p:cNvPicPr>
          <p:nvPr/>
        </p:nvPicPr>
        <p:blipFill>
          <a:blip r:embed="rId6"/>
          <a:stretch>
            <a:fillRect/>
          </a:stretch>
        </p:blipFill>
        <p:spPr>
          <a:xfrm>
            <a:off x="2018406" y="399505"/>
            <a:ext cx="1158588" cy="1856232"/>
          </a:xfrm>
          <a:prstGeom prst="rect">
            <a:avLst/>
          </a:prstGeom>
        </p:spPr>
      </p:pic>
      <p:pic>
        <p:nvPicPr>
          <p:cNvPr id="9" name="Picture 8" descr="A person wearing glasses and smiling at the camera&#10;&#10;Description automatically generated">
            <a:extLst>
              <a:ext uri="{FF2B5EF4-FFF2-40B4-BE49-F238E27FC236}">
                <a16:creationId xmlns:a16="http://schemas.microsoft.com/office/drawing/2014/main" id="{834633C4-0819-004A-ACB5-BC5E2EB2139A}"/>
              </a:ext>
            </a:extLst>
          </p:cNvPr>
          <p:cNvPicPr>
            <a:picLocks noChangeAspect="1"/>
          </p:cNvPicPr>
          <p:nvPr/>
        </p:nvPicPr>
        <p:blipFill>
          <a:blip r:embed="rId7"/>
          <a:stretch>
            <a:fillRect/>
          </a:stretch>
        </p:blipFill>
        <p:spPr>
          <a:xfrm>
            <a:off x="3325252" y="404132"/>
            <a:ext cx="1373036" cy="1851605"/>
          </a:xfrm>
          <a:prstGeom prst="rect">
            <a:avLst/>
          </a:prstGeom>
        </p:spPr>
      </p:pic>
      <p:pic>
        <p:nvPicPr>
          <p:cNvPr id="11" name="Picture 10" descr="A person wearing a suit and tie smiling at the camera&#10;&#10;Description automatically generated">
            <a:extLst>
              <a:ext uri="{FF2B5EF4-FFF2-40B4-BE49-F238E27FC236}">
                <a16:creationId xmlns:a16="http://schemas.microsoft.com/office/drawing/2014/main" id="{0B171B5C-7966-3C4D-A744-2C9E5657579B}"/>
              </a:ext>
            </a:extLst>
          </p:cNvPr>
          <p:cNvPicPr>
            <a:picLocks noChangeAspect="1"/>
          </p:cNvPicPr>
          <p:nvPr/>
        </p:nvPicPr>
        <p:blipFill>
          <a:blip r:embed="rId8"/>
          <a:stretch>
            <a:fillRect/>
          </a:stretch>
        </p:blipFill>
        <p:spPr>
          <a:xfrm>
            <a:off x="152437" y="2387050"/>
            <a:ext cx="1749857" cy="1761925"/>
          </a:xfrm>
          <a:prstGeom prst="rect">
            <a:avLst/>
          </a:prstGeom>
        </p:spPr>
      </p:pic>
      <p:pic>
        <p:nvPicPr>
          <p:cNvPr id="13" name="Picture 12" descr="A person wearing a suit and tie&#10;&#10;Description automatically generated">
            <a:extLst>
              <a:ext uri="{FF2B5EF4-FFF2-40B4-BE49-F238E27FC236}">
                <a16:creationId xmlns:a16="http://schemas.microsoft.com/office/drawing/2014/main" id="{2E08E9AB-98C8-2343-9E3C-4B2BEBE5DE39}"/>
              </a:ext>
            </a:extLst>
          </p:cNvPr>
          <p:cNvPicPr>
            <a:picLocks noChangeAspect="1"/>
          </p:cNvPicPr>
          <p:nvPr/>
        </p:nvPicPr>
        <p:blipFill>
          <a:blip r:embed="rId9"/>
          <a:stretch>
            <a:fillRect/>
          </a:stretch>
        </p:blipFill>
        <p:spPr>
          <a:xfrm>
            <a:off x="2049836" y="2387049"/>
            <a:ext cx="1127158" cy="1761926"/>
          </a:xfrm>
          <a:prstGeom prst="rect">
            <a:avLst/>
          </a:prstGeom>
        </p:spPr>
      </p:pic>
      <p:pic>
        <p:nvPicPr>
          <p:cNvPr id="4" name="Picture 3" descr="A person smiling for the camera&#10;&#10;Description automatically generated">
            <a:extLst>
              <a:ext uri="{FF2B5EF4-FFF2-40B4-BE49-F238E27FC236}">
                <a16:creationId xmlns:a16="http://schemas.microsoft.com/office/drawing/2014/main" id="{37C9A40E-6B67-384A-85A9-31B7C7471074}"/>
              </a:ext>
            </a:extLst>
          </p:cNvPr>
          <p:cNvPicPr>
            <a:picLocks noChangeAspect="1"/>
          </p:cNvPicPr>
          <p:nvPr/>
        </p:nvPicPr>
        <p:blipFill>
          <a:blip r:embed="rId10"/>
          <a:stretch>
            <a:fillRect/>
          </a:stretch>
        </p:blipFill>
        <p:spPr>
          <a:xfrm>
            <a:off x="3374317" y="2387049"/>
            <a:ext cx="1255924" cy="1761926"/>
          </a:xfrm>
          <a:prstGeom prst="rect">
            <a:avLst/>
          </a:prstGeom>
        </p:spPr>
      </p:pic>
    </p:spTree>
    <p:extLst>
      <p:ext uri="{BB962C8B-B14F-4D97-AF65-F5344CB8AC3E}">
        <p14:creationId xmlns:p14="http://schemas.microsoft.com/office/powerpoint/2010/main" val="1899117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11700" y="37626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dirty="0">
                <a:solidFill>
                  <a:srgbClr val="008099"/>
                </a:solidFill>
              </a:rPr>
              <a:t>Background</a:t>
            </a:r>
            <a:br>
              <a:rPr lang="en" sz="3400" dirty="0">
                <a:solidFill>
                  <a:srgbClr val="008099"/>
                </a:solidFill>
              </a:rPr>
            </a:br>
            <a:endParaRPr sz="3400" dirty="0">
              <a:solidFill>
                <a:srgbClr val="008099"/>
              </a:solidFill>
            </a:endParaRPr>
          </a:p>
        </p:txBody>
      </p:sp>
      <p:pic>
        <p:nvPicPr>
          <p:cNvPr id="6" name="Picture 4" descr="BWHlogo(smallcolor).jpg                                        00010885Macintosh HD                   BB99F94C:">
            <a:extLst>
              <a:ext uri="{FF2B5EF4-FFF2-40B4-BE49-F238E27FC236}">
                <a16:creationId xmlns:a16="http://schemas.microsoft.com/office/drawing/2014/main" id="{F5CFD8DA-DC67-6546-8802-D914DC210A2C}"/>
              </a:ext>
            </a:extLst>
          </p:cNvPr>
          <p:cNvPicPr>
            <a:picLocks noChangeAspect="1" noChangeArrowheads="1"/>
          </p:cNvPicPr>
          <p:nvPr/>
        </p:nvPicPr>
        <p:blipFill>
          <a:blip r:embed="rId3"/>
          <a:srcRect/>
          <a:stretch>
            <a:fillRect/>
          </a:stretch>
        </p:blipFill>
        <p:spPr bwMode="auto">
          <a:xfrm>
            <a:off x="311700" y="4441774"/>
            <a:ext cx="2286000" cy="460375"/>
          </a:xfrm>
          <a:prstGeom prst="rect">
            <a:avLst/>
          </a:prstGeom>
          <a:noFill/>
        </p:spPr>
      </p:pic>
      <p:pic>
        <p:nvPicPr>
          <p:cNvPr id="7" name="Picture 8" descr="HMS teaching affiliate431s.jpg                                 00040C56Macintosh HD                   BB99F94C:">
            <a:extLst>
              <a:ext uri="{FF2B5EF4-FFF2-40B4-BE49-F238E27FC236}">
                <a16:creationId xmlns:a16="http://schemas.microsoft.com/office/drawing/2014/main" id="{BBA9666D-8612-9C4C-B488-F24A04D09B78}"/>
              </a:ext>
            </a:extLst>
          </p:cNvPr>
          <p:cNvPicPr>
            <a:picLocks noChangeAspect="1" noChangeArrowheads="1"/>
          </p:cNvPicPr>
          <p:nvPr/>
        </p:nvPicPr>
        <p:blipFill>
          <a:blip r:embed="rId4"/>
          <a:srcRect/>
          <a:stretch>
            <a:fillRect/>
          </a:stretch>
        </p:blipFill>
        <p:spPr bwMode="auto">
          <a:xfrm>
            <a:off x="6546302" y="4377428"/>
            <a:ext cx="2286000" cy="703263"/>
          </a:xfrm>
          <a:prstGeom prst="rect">
            <a:avLst/>
          </a:prstGeom>
          <a:noFill/>
        </p:spPr>
      </p:pic>
      <p:sp>
        <p:nvSpPr>
          <p:cNvPr id="12" name="Google Shape;96;p19">
            <a:extLst>
              <a:ext uri="{FF2B5EF4-FFF2-40B4-BE49-F238E27FC236}">
                <a16:creationId xmlns:a16="http://schemas.microsoft.com/office/drawing/2014/main" id="{4D6EC1CC-3951-194D-BC63-33E35B0ED345}"/>
              </a:ext>
            </a:extLst>
          </p:cNvPr>
          <p:cNvSpPr txBox="1">
            <a:spLocks noGrp="1"/>
          </p:cNvSpPr>
          <p:nvPr>
            <p:ph type="body" idx="1"/>
          </p:nvPr>
        </p:nvSpPr>
        <p:spPr>
          <a:xfrm>
            <a:off x="208669" y="1384434"/>
            <a:ext cx="8520600" cy="2892375"/>
          </a:xfrm>
          <a:prstGeom prst="rect">
            <a:avLst/>
          </a:prstGeom>
        </p:spPr>
        <p:txBody>
          <a:bodyPr spcFirstLastPara="1" wrap="square" lIns="91425" tIns="91425" rIns="91425" bIns="91425" anchor="t" anchorCtr="0">
            <a:noAutofit/>
          </a:bodyPr>
          <a:lstStyle/>
          <a:p>
            <a:pPr indent="-368300">
              <a:buSzPts val="2200"/>
              <a:buFont typeface="Arial" panose="020B0604020202020204" pitchFamily="34" charset="0"/>
              <a:buChar char="•"/>
            </a:pPr>
            <a:r>
              <a:rPr lang="en-US" sz="2400" dirty="0"/>
              <a:t>Estimates for the incidence of difficult and failed intubation in the obstetric population vary widely </a:t>
            </a:r>
          </a:p>
          <a:p>
            <a:pPr marL="88900" indent="0">
              <a:buSzPts val="2200"/>
              <a:buNone/>
            </a:pPr>
            <a:endParaRPr lang="en-US" sz="1200" dirty="0"/>
          </a:p>
          <a:p>
            <a:pPr indent="-368300">
              <a:buSzPts val="2200"/>
              <a:buFont typeface="Arial" panose="020B0604020202020204" pitchFamily="34" charset="0"/>
              <a:buChar char="•"/>
            </a:pPr>
            <a:r>
              <a:rPr lang="en-US" sz="2400" dirty="0"/>
              <a:t>Studies largely from countries outside the US or smaller centers or are dated</a:t>
            </a:r>
          </a:p>
        </p:txBody>
      </p:sp>
    </p:spTree>
    <p:extLst>
      <p:ext uri="{BB962C8B-B14F-4D97-AF65-F5344CB8AC3E}">
        <p14:creationId xmlns:p14="http://schemas.microsoft.com/office/powerpoint/2010/main" val="1534097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11700" y="551250"/>
            <a:ext cx="8520600" cy="572700"/>
          </a:xfrm>
          <a:prstGeom prst="rect">
            <a:avLst/>
          </a:prstGeom>
        </p:spPr>
        <p:txBody>
          <a:bodyPr spcFirstLastPara="1" wrap="square" lIns="91425" tIns="91425" rIns="91425" bIns="91425" anchor="t" anchorCtr="0">
            <a:noAutofit/>
          </a:bodyPr>
          <a:lstStyle/>
          <a:p>
            <a:pPr lvl="0"/>
            <a:r>
              <a:rPr lang="en" sz="3400" dirty="0">
                <a:solidFill>
                  <a:srgbClr val="008099"/>
                </a:solidFill>
              </a:rPr>
              <a:t>Aims</a:t>
            </a:r>
            <a:br>
              <a:rPr lang="en" sz="3400" dirty="0">
                <a:solidFill>
                  <a:srgbClr val="008099"/>
                </a:solidFill>
              </a:rPr>
            </a:br>
            <a:endParaRPr sz="3400" dirty="0">
              <a:solidFill>
                <a:srgbClr val="008099"/>
              </a:solidFill>
            </a:endParaRPr>
          </a:p>
        </p:txBody>
      </p:sp>
      <p:sp>
        <p:nvSpPr>
          <p:cNvPr id="96" name="Google Shape;96;p19"/>
          <p:cNvSpPr txBox="1">
            <a:spLocks noGrp="1"/>
          </p:cNvSpPr>
          <p:nvPr>
            <p:ph type="body" idx="1"/>
          </p:nvPr>
        </p:nvSpPr>
        <p:spPr>
          <a:xfrm>
            <a:off x="167425" y="1336674"/>
            <a:ext cx="8809149" cy="2892375"/>
          </a:xfrm>
          <a:prstGeom prst="rect">
            <a:avLst/>
          </a:prstGeom>
        </p:spPr>
        <p:txBody>
          <a:bodyPr spcFirstLastPara="1" wrap="square" lIns="91425" tIns="91425" rIns="91425" bIns="91425" anchor="t" anchorCtr="0">
            <a:noAutofit/>
          </a:bodyPr>
          <a:lstStyle/>
          <a:p>
            <a:pPr indent="-368300">
              <a:lnSpc>
                <a:spcPct val="100000"/>
              </a:lnSpc>
              <a:buSzPts val="2200"/>
            </a:pPr>
            <a:r>
              <a:rPr lang="en-US" sz="2400" dirty="0"/>
              <a:t>Estimate the </a:t>
            </a:r>
            <a:r>
              <a:rPr lang="en-US" sz="2400" dirty="0">
                <a:solidFill>
                  <a:srgbClr val="C00000"/>
                </a:solidFill>
              </a:rPr>
              <a:t>frequency</a:t>
            </a:r>
            <a:r>
              <a:rPr lang="en-US" sz="2400" dirty="0"/>
              <a:t> of difficult intubation in obstetrics</a:t>
            </a:r>
          </a:p>
          <a:p>
            <a:pPr indent="-368300">
              <a:lnSpc>
                <a:spcPct val="100000"/>
              </a:lnSpc>
              <a:buSzPts val="2200"/>
            </a:pPr>
            <a:endParaRPr lang="en-US" sz="1200" dirty="0"/>
          </a:p>
          <a:p>
            <a:pPr indent="-368300">
              <a:lnSpc>
                <a:spcPct val="100000"/>
              </a:lnSpc>
              <a:buSzPts val="2200"/>
            </a:pPr>
            <a:r>
              <a:rPr lang="en-US" sz="2400" dirty="0"/>
              <a:t>Describe </a:t>
            </a:r>
            <a:r>
              <a:rPr lang="en-US" sz="2400" dirty="0">
                <a:solidFill>
                  <a:srgbClr val="C00000"/>
                </a:solidFill>
              </a:rPr>
              <a:t>management</a:t>
            </a:r>
            <a:r>
              <a:rPr lang="en-US" sz="2400" dirty="0"/>
              <a:t> of difficult intubations</a:t>
            </a:r>
          </a:p>
          <a:p>
            <a:pPr marL="88900" indent="0">
              <a:lnSpc>
                <a:spcPct val="100000"/>
              </a:lnSpc>
              <a:buSzPts val="2200"/>
              <a:buNone/>
            </a:pPr>
            <a:endParaRPr lang="en-US" sz="1200" b="1" dirty="0">
              <a:solidFill>
                <a:srgbClr val="C00000"/>
              </a:solidFill>
            </a:endParaRPr>
          </a:p>
          <a:p>
            <a:pPr indent="-368300">
              <a:lnSpc>
                <a:spcPct val="100000"/>
              </a:lnSpc>
              <a:buSzPts val="2200"/>
            </a:pPr>
            <a:r>
              <a:rPr lang="en-US" sz="2400" dirty="0"/>
              <a:t>Determine </a:t>
            </a:r>
            <a:r>
              <a:rPr lang="en-US" sz="2400" dirty="0">
                <a:solidFill>
                  <a:srgbClr val="C00000"/>
                </a:solidFill>
              </a:rPr>
              <a:t>risk factors </a:t>
            </a:r>
            <a:r>
              <a:rPr lang="en-US" sz="2400" dirty="0"/>
              <a:t>for difficult intubation</a:t>
            </a:r>
          </a:p>
          <a:p>
            <a:pPr indent="-368300">
              <a:lnSpc>
                <a:spcPct val="100000"/>
              </a:lnSpc>
              <a:buSzPts val="2200"/>
            </a:pPr>
            <a:endParaRPr lang="en-US" sz="1200" dirty="0"/>
          </a:p>
          <a:p>
            <a:pPr indent="-368300">
              <a:lnSpc>
                <a:spcPct val="100000"/>
              </a:lnSpc>
              <a:buSzPts val="2200"/>
            </a:pPr>
            <a:r>
              <a:rPr lang="en-US" sz="2400" dirty="0"/>
              <a:t>Determine if frequency of difficult intubation is </a:t>
            </a:r>
            <a:r>
              <a:rPr lang="en-US" sz="2400" dirty="0">
                <a:solidFill>
                  <a:srgbClr val="C00000"/>
                </a:solidFill>
              </a:rPr>
              <a:t>higher in obstetric patients</a:t>
            </a:r>
          </a:p>
          <a:p>
            <a:pPr indent="-368300">
              <a:lnSpc>
                <a:spcPct val="100000"/>
              </a:lnSpc>
              <a:buSzPts val="2200"/>
            </a:pPr>
            <a:endParaRPr lang="en-US" sz="2400" dirty="0"/>
          </a:p>
        </p:txBody>
      </p:sp>
      <p:pic>
        <p:nvPicPr>
          <p:cNvPr id="6" name="Picture 4" descr="BWHlogo(smallcolor).jpg                                        00010885Macintosh HD                   BB99F94C:">
            <a:extLst>
              <a:ext uri="{FF2B5EF4-FFF2-40B4-BE49-F238E27FC236}">
                <a16:creationId xmlns:a16="http://schemas.microsoft.com/office/drawing/2014/main" id="{F5CFD8DA-DC67-6546-8802-D914DC210A2C}"/>
              </a:ext>
            </a:extLst>
          </p:cNvPr>
          <p:cNvPicPr>
            <a:picLocks noChangeAspect="1" noChangeArrowheads="1"/>
          </p:cNvPicPr>
          <p:nvPr/>
        </p:nvPicPr>
        <p:blipFill>
          <a:blip r:embed="rId3"/>
          <a:srcRect/>
          <a:stretch>
            <a:fillRect/>
          </a:stretch>
        </p:blipFill>
        <p:spPr bwMode="auto">
          <a:xfrm>
            <a:off x="311700" y="4441774"/>
            <a:ext cx="2286000" cy="460375"/>
          </a:xfrm>
          <a:prstGeom prst="rect">
            <a:avLst/>
          </a:prstGeom>
          <a:noFill/>
        </p:spPr>
      </p:pic>
      <p:pic>
        <p:nvPicPr>
          <p:cNvPr id="7" name="Picture 8" descr="HMS teaching affiliate431s.jpg                                 00040C56Macintosh HD                   BB99F94C:">
            <a:extLst>
              <a:ext uri="{FF2B5EF4-FFF2-40B4-BE49-F238E27FC236}">
                <a16:creationId xmlns:a16="http://schemas.microsoft.com/office/drawing/2014/main" id="{BBA9666D-8612-9C4C-B488-F24A04D09B78}"/>
              </a:ext>
            </a:extLst>
          </p:cNvPr>
          <p:cNvPicPr>
            <a:picLocks noChangeAspect="1" noChangeArrowheads="1"/>
          </p:cNvPicPr>
          <p:nvPr/>
        </p:nvPicPr>
        <p:blipFill>
          <a:blip r:embed="rId4"/>
          <a:srcRect/>
          <a:stretch>
            <a:fillRect/>
          </a:stretch>
        </p:blipFill>
        <p:spPr bwMode="auto">
          <a:xfrm>
            <a:off x="6546302" y="4377428"/>
            <a:ext cx="2286000" cy="703263"/>
          </a:xfrm>
          <a:prstGeom prst="rect">
            <a:avLst/>
          </a:prstGeom>
          <a:noFill/>
        </p:spPr>
      </p:pic>
    </p:spTree>
    <p:extLst>
      <p:ext uri="{BB962C8B-B14F-4D97-AF65-F5344CB8AC3E}">
        <p14:creationId xmlns:p14="http://schemas.microsoft.com/office/powerpoint/2010/main" val="1582681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11700" y="500065"/>
            <a:ext cx="292135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dirty="0">
                <a:solidFill>
                  <a:srgbClr val="008099"/>
                </a:solidFill>
              </a:rPr>
              <a:t>Methods</a:t>
            </a:r>
            <a:br>
              <a:rPr lang="en" sz="3400" dirty="0">
                <a:solidFill>
                  <a:srgbClr val="008099"/>
                </a:solidFill>
              </a:rPr>
            </a:br>
            <a:endParaRPr sz="3400" dirty="0">
              <a:solidFill>
                <a:srgbClr val="008099"/>
              </a:solidFill>
            </a:endParaRPr>
          </a:p>
        </p:txBody>
      </p:sp>
      <p:sp>
        <p:nvSpPr>
          <p:cNvPr id="96" name="Google Shape;96;p19"/>
          <p:cNvSpPr txBox="1">
            <a:spLocks noGrp="1"/>
          </p:cNvSpPr>
          <p:nvPr>
            <p:ph type="body" idx="1"/>
          </p:nvPr>
        </p:nvSpPr>
        <p:spPr>
          <a:xfrm>
            <a:off x="311700" y="1840951"/>
            <a:ext cx="8520600" cy="2384798"/>
          </a:xfrm>
          <a:prstGeom prst="rect">
            <a:avLst/>
          </a:prstGeom>
        </p:spPr>
        <p:txBody>
          <a:bodyPr spcFirstLastPara="1" wrap="square" lIns="91425" tIns="91425" rIns="91425" bIns="91425" anchor="t" anchorCtr="0">
            <a:noAutofit/>
          </a:bodyPr>
          <a:lstStyle/>
          <a:p>
            <a:pPr indent="-368300">
              <a:buSzPts val="2200"/>
            </a:pPr>
            <a:r>
              <a:rPr lang="en-US" sz="2400" dirty="0"/>
              <a:t>Multicenter, retrospective, observational study</a:t>
            </a:r>
          </a:p>
          <a:p>
            <a:pPr marL="88900" indent="0">
              <a:buSzPts val="2200"/>
              <a:buNone/>
            </a:pPr>
            <a:endParaRPr lang="en-US" sz="1200" dirty="0"/>
          </a:p>
          <a:p>
            <a:pPr indent="-368300">
              <a:buSzPts val="2200"/>
            </a:pPr>
            <a:r>
              <a:rPr lang="en-US" sz="2400" dirty="0"/>
              <a:t>Women aged 15-44 undergoing </a:t>
            </a:r>
            <a:r>
              <a:rPr lang="en-US" sz="2400" dirty="0">
                <a:solidFill>
                  <a:srgbClr val="C00000"/>
                </a:solidFill>
              </a:rPr>
              <a:t>general anesthesia for cesarean delivery </a:t>
            </a:r>
            <a:r>
              <a:rPr lang="en-US" sz="2400" dirty="0">
                <a:solidFill>
                  <a:schemeClr val="bg2"/>
                </a:solidFill>
              </a:rPr>
              <a:t>at 47 centers</a:t>
            </a:r>
          </a:p>
          <a:p>
            <a:pPr indent="-368300">
              <a:buSzPts val="2200"/>
            </a:pPr>
            <a:endParaRPr lang="en-US" sz="800" dirty="0">
              <a:solidFill>
                <a:srgbClr val="C00000"/>
              </a:solidFill>
            </a:endParaRPr>
          </a:p>
          <a:p>
            <a:pPr indent="-368300">
              <a:buSzPts val="2200"/>
            </a:pPr>
            <a:r>
              <a:rPr lang="en-US" sz="2400" dirty="0">
                <a:solidFill>
                  <a:schemeClr val="bg2"/>
                </a:solidFill>
              </a:rPr>
              <a:t>2004-2018</a:t>
            </a:r>
          </a:p>
        </p:txBody>
      </p:sp>
      <p:pic>
        <p:nvPicPr>
          <p:cNvPr id="6" name="Picture 4" descr="BWHlogo(smallcolor).jpg                                        00010885Macintosh HD                   BB99F94C:">
            <a:extLst>
              <a:ext uri="{FF2B5EF4-FFF2-40B4-BE49-F238E27FC236}">
                <a16:creationId xmlns:a16="http://schemas.microsoft.com/office/drawing/2014/main" id="{F5CFD8DA-DC67-6546-8802-D914DC210A2C}"/>
              </a:ext>
            </a:extLst>
          </p:cNvPr>
          <p:cNvPicPr>
            <a:picLocks noChangeAspect="1" noChangeArrowheads="1"/>
          </p:cNvPicPr>
          <p:nvPr/>
        </p:nvPicPr>
        <p:blipFill>
          <a:blip r:embed="rId3"/>
          <a:srcRect/>
          <a:stretch>
            <a:fillRect/>
          </a:stretch>
        </p:blipFill>
        <p:spPr bwMode="auto">
          <a:xfrm>
            <a:off x="311700" y="4441774"/>
            <a:ext cx="2286000" cy="460375"/>
          </a:xfrm>
          <a:prstGeom prst="rect">
            <a:avLst/>
          </a:prstGeom>
          <a:noFill/>
        </p:spPr>
      </p:pic>
      <p:pic>
        <p:nvPicPr>
          <p:cNvPr id="7" name="Picture 8" descr="HMS teaching affiliate431s.jpg                                 00040C56Macintosh HD                   BB99F94C:">
            <a:extLst>
              <a:ext uri="{FF2B5EF4-FFF2-40B4-BE49-F238E27FC236}">
                <a16:creationId xmlns:a16="http://schemas.microsoft.com/office/drawing/2014/main" id="{BBA9666D-8612-9C4C-B488-F24A04D09B78}"/>
              </a:ext>
            </a:extLst>
          </p:cNvPr>
          <p:cNvPicPr>
            <a:picLocks noChangeAspect="1" noChangeArrowheads="1"/>
          </p:cNvPicPr>
          <p:nvPr/>
        </p:nvPicPr>
        <p:blipFill>
          <a:blip r:embed="rId4"/>
          <a:srcRect/>
          <a:stretch>
            <a:fillRect/>
          </a:stretch>
        </p:blipFill>
        <p:spPr bwMode="auto">
          <a:xfrm>
            <a:off x="6546302" y="4377428"/>
            <a:ext cx="2286000" cy="703263"/>
          </a:xfrm>
          <a:prstGeom prst="rect">
            <a:avLst/>
          </a:prstGeom>
          <a:noFill/>
        </p:spPr>
      </p:pic>
      <p:pic>
        <p:nvPicPr>
          <p:cNvPr id="2" name="Picture 1">
            <a:extLst>
              <a:ext uri="{FF2B5EF4-FFF2-40B4-BE49-F238E27FC236}">
                <a16:creationId xmlns:a16="http://schemas.microsoft.com/office/drawing/2014/main" id="{D2CB03B8-7F76-B746-BBD2-6533FF5ABA26}"/>
              </a:ext>
            </a:extLst>
          </p:cNvPr>
          <p:cNvPicPr>
            <a:picLocks noChangeAspect="1"/>
          </p:cNvPicPr>
          <p:nvPr/>
        </p:nvPicPr>
        <p:blipFill>
          <a:blip r:embed="rId5"/>
          <a:stretch>
            <a:fillRect/>
          </a:stretch>
        </p:blipFill>
        <p:spPr>
          <a:xfrm>
            <a:off x="3661899" y="500065"/>
            <a:ext cx="4498092" cy="1035848"/>
          </a:xfrm>
          <a:prstGeom prst="rect">
            <a:avLst/>
          </a:prstGeom>
        </p:spPr>
      </p:pic>
    </p:spTree>
    <p:extLst>
      <p:ext uri="{BB962C8B-B14F-4D97-AF65-F5344CB8AC3E}">
        <p14:creationId xmlns:p14="http://schemas.microsoft.com/office/powerpoint/2010/main" val="4132776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11700" y="403406"/>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dirty="0">
                <a:solidFill>
                  <a:srgbClr val="008099"/>
                </a:solidFill>
              </a:rPr>
              <a:t>Methods</a:t>
            </a:r>
            <a:br>
              <a:rPr lang="en" sz="3400" dirty="0">
                <a:solidFill>
                  <a:srgbClr val="008099"/>
                </a:solidFill>
              </a:rPr>
            </a:br>
            <a:endParaRPr sz="3400" dirty="0">
              <a:solidFill>
                <a:srgbClr val="008099"/>
              </a:solidFill>
            </a:endParaRPr>
          </a:p>
        </p:txBody>
      </p:sp>
      <p:pic>
        <p:nvPicPr>
          <p:cNvPr id="6" name="Picture 4" descr="BWHlogo(smallcolor).jpg                                        00010885Macintosh HD                   BB99F94C:">
            <a:extLst>
              <a:ext uri="{FF2B5EF4-FFF2-40B4-BE49-F238E27FC236}">
                <a16:creationId xmlns:a16="http://schemas.microsoft.com/office/drawing/2014/main" id="{F5CFD8DA-DC67-6546-8802-D914DC210A2C}"/>
              </a:ext>
            </a:extLst>
          </p:cNvPr>
          <p:cNvPicPr>
            <a:picLocks noChangeAspect="1" noChangeArrowheads="1"/>
          </p:cNvPicPr>
          <p:nvPr/>
        </p:nvPicPr>
        <p:blipFill>
          <a:blip r:embed="rId3"/>
          <a:srcRect/>
          <a:stretch>
            <a:fillRect/>
          </a:stretch>
        </p:blipFill>
        <p:spPr bwMode="auto">
          <a:xfrm>
            <a:off x="311700" y="4441774"/>
            <a:ext cx="2286000" cy="460375"/>
          </a:xfrm>
          <a:prstGeom prst="rect">
            <a:avLst/>
          </a:prstGeom>
          <a:noFill/>
        </p:spPr>
      </p:pic>
      <p:pic>
        <p:nvPicPr>
          <p:cNvPr id="7" name="Picture 8" descr="HMS teaching affiliate431s.jpg                                 00040C56Macintosh HD                   BB99F94C:">
            <a:extLst>
              <a:ext uri="{FF2B5EF4-FFF2-40B4-BE49-F238E27FC236}">
                <a16:creationId xmlns:a16="http://schemas.microsoft.com/office/drawing/2014/main" id="{BBA9666D-8612-9C4C-B488-F24A04D09B78}"/>
              </a:ext>
            </a:extLst>
          </p:cNvPr>
          <p:cNvPicPr>
            <a:picLocks noChangeAspect="1" noChangeArrowheads="1"/>
          </p:cNvPicPr>
          <p:nvPr/>
        </p:nvPicPr>
        <p:blipFill>
          <a:blip r:embed="rId4"/>
          <a:srcRect/>
          <a:stretch>
            <a:fillRect/>
          </a:stretch>
        </p:blipFill>
        <p:spPr bwMode="auto">
          <a:xfrm>
            <a:off x="6546302" y="4377428"/>
            <a:ext cx="2286000" cy="703263"/>
          </a:xfrm>
          <a:prstGeom prst="rect">
            <a:avLst/>
          </a:prstGeom>
          <a:noFill/>
        </p:spPr>
      </p:pic>
      <p:graphicFrame>
        <p:nvGraphicFramePr>
          <p:cNvPr id="2" name="Table 2">
            <a:extLst>
              <a:ext uri="{FF2B5EF4-FFF2-40B4-BE49-F238E27FC236}">
                <a16:creationId xmlns:a16="http://schemas.microsoft.com/office/drawing/2014/main" id="{82F65591-11A7-D240-8D97-057993089055}"/>
              </a:ext>
            </a:extLst>
          </p:cNvPr>
          <p:cNvGraphicFramePr>
            <a:graphicFrameLocks noGrp="1"/>
          </p:cNvGraphicFramePr>
          <p:nvPr>
            <p:extLst>
              <p:ext uri="{D42A27DB-BD31-4B8C-83A1-F6EECF244321}">
                <p14:modId xmlns:p14="http://schemas.microsoft.com/office/powerpoint/2010/main" val="998988331"/>
              </p:ext>
            </p:extLst>
          </p:nvPr>
        </p:nvGraphicFramePr>
        <p:xfrm>
          <a:off x="610686" y="1196794"/>
          <a:ext cx="7639292" cy="2895600"/>
        </p:xfrm>
        <a:graphic>
          <a:graphicData uri="http://schemas.openxmlformats.org/drawingml/2006/table">
            <a:tbl>
              <a:tblPr firstRow="1" bandRow="1">
                <a:tableStyleId>{7DF18680-E054-41AD-8BC1-D1AEF772440D}</a:tableStyleId>
              </a:tblPr>
              <a:tblGrid>
                <a:gridCol w="4340508">
                  <a:extLst>
                    <a:ext uri="{9D8B030D-6E8A-4147-A177-3AD203B41FA5}">
                      <a16:colId xmlns:a16="http://schemas.microsoft.com/office/drawing/2014/main" val="1653252626"/>
                    </a:ext>
                  </a:extLst>
                </a:gridCol>
                <a:gridCol w="3298784">
                  <a:extLst>
                    <a:ext uri="{9D8B030D-6E8A-4147-A177-3AD203B41FA5}">
                      <a16:colId xmlns:a16="http://schemas.microsoft.com/office/drawing/2014/main" val="3988242454"/>
                    </a:ext>
                  </a:extLst>
                </a:gridCol>
              </a:tblGrid>
              <a:tr h="418340">
                <a:tc>
                  <a:txBody>
                    <a:bodyPr/>
                    <a:lstStyle/>
                    <a:p>
                      <a:r>
                        <a:rPr lang="en-US" sz="2200" dirty="0"/>
                        <a:t>Difficult Intubation</a:t>
                      </a:r>
                    </a:p>
                  </a:txBody>
                  <a:tcPr/>
                </a:tc>
                <a:tc>
                  <a:txBody>
                    <a:bodyPr/>
                    <a:lstStyle/>
                    <a:p>
                      <a:r>
                        <a:rPr lang="en-US" sz="2200" dirty="0"/>
                        <a:t>Failed Intubation</a:t>
                      </a:r>
                    </a:p>
                  </a:txBody>
                  <a:tcPr/>
                </a:tc>
                <a:extLst>
                  <a:ext uri="{0D108BD9-81ED-4DB2-BD59-A6C34878D82A}">
                    <a16:rowId xmlns:a16="http://schemas.microsoft.com/office/drawing/2014/main" val="606684415"/>
                  </a:ext>
                </a:extLst>
              </a:tr>
              <a:tr h="418340">
                <a:tc>
                  <a:txBody>
                    <a:bodyPr/>
                    <a:lstStyle/>
                    <a:p>
                      <a:r>
                        <a:rPr lang="en-US" sz="2200" dirty="0"/>
                        <a:t>Cormack-</a:t>
                      </a:r>
                      <a:r>
                        <a:rPr lang="en-US" sz="2200" dirty="0" err="1"/>
                        <a:t>Lehane</a:t>
                      </a:r>
                      <a:r>
                        <a:rPr lang="en-US" sz="2200" dirty="0"/>
                        <a:t> view ≥3 </a:t>
                      </a:r>
                    </a:p>
                  </a:txBody>
                  <a:tcPr/>
                </a:tc>
                <a:tc rowSpan="5">
                  <a:txBody>
                    <a:bodyPr/>
                    <a:lstStyle/>
                    <a:p>
                      <a:pPr marL="0" indent="0">
                        <a:buFont typeface="Arial" panose="020B0604020202020204" pitchFamily="34" charset="0"/>
                        <a:buNone/>
                      </a:pPr>
                      <a:r>
                        <a:rPr lang="en-US" sz="2200" dirty="0"/>
                        <a:t>Attempt at intubation without successful endotracheal tube placement</a:t>
                      </a:r>
                    </a:p>
                  </a:txBody>
                  <a:tcPr/>
                </a:tc>
                <a:extLst>
                  <a:ext uri="{0D108BD9-81ED-4DB2-BD59-A6C34878D82A}">
                    <a16:rowId xmlns:a16="http://schemas.microsoft.com/office/drawing/2014/main" val="3364173636"/>
                  </a:ext>
                </a:extLst>
              </a:tr>
              <a:tr h="418340">
                <a:tc>
                  <a:txBody>
                    <a:bodyPr/>
                    <a:lstStyle/>
                    <a:p>
                      <a:r>
                        <a:rPr lang="en-US" sz="2200" dirty="0"/>
                        <a:t>Intubation attempts ≥3</a:t>
                      </a:r>
                    </a:p>
                  </a:txBody>
                  <a:tcPr/>
                </a:tc>
                <a:tc vMerge="1">
                  <a:txBody>
                    <a:bodyPr/>
                    <a:lstStyle/>
                    <a:p>
                      <a:endParaRPr lang="en-US" dirty="0"/>
                    </a:p>
                  </a:txBody>
                  <a:tcPr/>
                </a:tc>
                <a:extLst>
                  <a:ext uri="{0D108BD9-81ED-4DB2-BD59-A6C34878D82A}">
                    <a16:rowId xmlns:a16="http://schemas.microsoft.com/office/drawing/2014/main" val="1305265598"/>
                  </a:ext>
                </a:extLst>
              </a:tr>
              <a:tr h="418340">
                <a:tc>
                  <a:txBody>
                    <a:bodyPr/>
                    <a:lstStyle/>
                    <a:p>
                      <a:r>
                        <a:rPr lang="en-US" sz="2200" dirty="0"/>
                        <a:t>FOI after failed laryngoscopy</a:t>
                      </a:r>
                    </a:p>
                  </a:txBody>
                  <a:tcPr/>
                </a:tc>
                <a:tc vMerge="1">
                  <a:txBody>
                    <a:bodyPr/>
                    <a:lstStyle/>
                    <a:p>
                      <a:endParaRPr lang="en-US" dirty="0"/>
                    </a:p>
                  </a:txBody>
                  <a:tcPr/>
                </a:tc>
                <a:extLst>
                  <a:ext uri="{0D108BD9-81ED-4DB2-BD59-A6C34878D82A}">
                    <a16:rowId xmlns:a16="http://schemas.microsoft.com/office/drawing/2014/main" val="2037496800"/>
                  </a:ext>
                </a:extLst>
              </a:tr>
              <a:tr h="418340">
                <a:tc>
                  <a:txBody>
                    <a:bodyPr/>
                    <a:lstStyle/>
                    <a:p>
                      <a:r>
                        <a:rPr lang="en-US" sz="2200" dirty="0"/>
                        <a:t>SGA followed by successful intubation</a:t>
                      </a:r>
                    </a:p>
                  </a:txBody>
                  <a:tcPr/>
                </a:tc>
                <a:tc vMerge="1">
                  <a:txBody>
                    <a:bodyPr/>
                    <a:lstStyle/>
                    <a:p>
                      <a:endParaRPr lang="en-US" dirty="0"/>
                    </a:p>
                  </a:txBody>
                  <a:tcPr/>
                </a:tc>
                <a:extLst>
                  <a:ext uri="{0D108BD9-81ED-4DB2-BD59-A6C34878D82A}">
                    <a16:rowId xmlns:a16="http://schemas.microsoft.com/office/drawing/2014/main" val="3351197636"/>
                  </a:ext>
                </a:extLst>
              </a:tr>
              <a:tr h="418340">
                <a:tc>
                  <a:txBody>
                    <a:bodyPr/>
                    <a:lstStyle/>
                    <a:p>
                      <a:r>
                        <a:rPr lang="en-US" sz="2200" dirty="0"/>
                        <a:t>Failed intubation</a:t>
                      </a:r>
                    </a:p>
                  </a:txBody>
                  <a:tcPr/>
                </a:tc>
                <a:tc vMerge="1">
                  <a:txBody>
                    <a:bodyPr/>
                    <a:lstStyle/>
                    <a:p>
                      <a:endParaRPr lang="en-US" dirty="0"/>
                    </a:p>
                  </a:txBody>
                  <a:tcPr/>
                </a:tc>
                <a:extLst>
                  <a:ext uri="{0D108BD9-81ED-4DB2-BD59-A6C34878D82A}">
                    <a16:rowId xmlns:a16="http://schemas.microsoft.com/office/drawing/2014/main" val="475421668"/>
                  </a:ext>
                </a:extLst>
              </a:tr>
            </a:tbl>
          </a:graphicData>
        </a:graphic>
      </p:graphicFrame>
    </p:spTree>
    <p:extLst>
      <p:ext uri="{BB962C8B-B14F-4D97-AF65-F5344CB8AC3E}">
        <p14:creationId xmlns:p14="http://schemas.microsoft.com/office/powerpoint/2010/main" val="2258290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494611" y="431162"/>
            <a:ext cx="79410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dirty="0">
                <a:solidFill>
                  <a:srgbClr val="008099"/>
                </a:solidFill>
              </a:rPr>
              <a:t>Methods</a:t>
            </a:r>
            <a:br>
              <a:rPr lang="en" sz="3400" dirty="0">
                <a:solidFill>
                  <a:srgbClr val="008099"/>
                </a:solidFill>
              </a:rPr>
            </a:br>
            <a:endParaRPr sz="3400" dirty="0">
              <a:solidFill>
                <a:srgbClr val="008099"/>
              </a:solidFill>
            </a:endParaRPr>
          </a:p>
        </p:txBody>
      </p:sp>
      <p:pic>
        <p:nvPicPr>
          <p:cNvPr id="6" name="Picture 4" descr="BWHlogo(smallcolor).jpg                                        00010885Macintosh HD                   BB99F94C:">
            <a:extLst>
              <a:ext uri="{FF2B5EF4-FFF2-40B4-BE49-F238E27FC236}">
                <a16:creationId xmlns:a16="http://schemas.microsoft.com/office/drawing/2014/main" id="{F5CFD8DA-DC67-6546-8802-D914DC210A2C}"/>
              </a:ext>
            </a:extLst>
          </p:cNvPr>
          <p:cNvPicPr>
            <a:picLocks noChangeAspect="1" noChangeArrowheads="1"/>
          </p:cNvPicPr>
          <p:nvPr/>
        </p:nvPicPr>
        <p:blipFill>
          <a:blip r:embed="rId3"/>
          <a:srcRect/>
          <a:stretch>
            <a:fillRect/>
          </a:stretch>
        </p:blipFill>
        <p:spPr bwMode="auto">
          <a:xfrm>
            <a:off x="311700" y="4441774"/>
            <a:ext cx="2286000" cy="460375"/>
          </a:xfrm>
          <a:prstGeom prst="rect">
            <a:avLst/>
          </a:prstGeom>
          <a:noFill/>
        </p:spPr>
      </p:pic>
      <p:pic>
        <p:nvPicPr>
          <p:cNvPr id="7" name="Picture 8" descr="HMS teaching affiliate431s.jpg                                 00040C56Macintosh HD                   BB99F94C:">
            <a:extLst>
              <a:ext uri="{FF2B5EF4-FFF2-40B4-BE49-F238E27FC236}">
                <a16:creationId xmlns:a16="http://schemas.microsoft.com/office/drawing/2014/main" id="{BBA9666D-8612-9C4C-B488-F24A04D09B78}"/>
              </a:ext>
            </a:extLst>
          </p:cNvPr>
          <p:cNvPicPr>
            <a:picLocks noChangeAspect="1" noChangeArrowheads="1"/>
          </p:cNvPicPr>
          <p:nvPr/>
        </p:nvPicPr>
        <p:blipFill>
          <a:blip r:embed="rId4"/>
          <a:srcRect/>
          <a:stretch>
            <a:fillRect/>
          </a:stretch>
        </p:blipFill>
        <p:spPr bwMode="auto">
          <a:xfrm>
            <a:off x="6546302" y="4377428"/>
            <a:ext cx="2286000" cy="703263"/>
          </a:xfrm>
          <a:prstGeom prst="rect">
            <a:avLst/>
          </a:prstGeom>
          <a:noFill/>
        </p:spPr>
      </p:pic>
      <p:sp>
        <p:nvSpPr>
          <p:cNvPr id="8" name="Google Shape;96;p19">
            <a:extLst>
              <a:ext uri="{FF2B5EF4-FFF2-40B4-BE49-F238E27FC236}">
                <a16:creationId xmlns:a16="http://schemas.microsoft.com/office/drawing/2014/main" id="{9859F321-A9D5-3D45-8835-210FA26C5D66}"/>
              </a:ext>
            </a:extLst>
          </p:cNvPr>
          <p:cNvSpPr txBox="1">
            <a:spLocks noGrp="1"/>
          </p:cNvSpPr>
          <p:nvPr>
            <p:ph type="body" idx="1"/>
          </p:nvPr>
        </p:nvSpPr>
        <p:spPr>
          <a:xfrm>
            <a:off x="311700" y="1384455"/>
            <a:ext cx="8520600" cy="2676726"/>
          </a:xfrm>
          <a:prstGeom prst="rect">
            <a:avLst/>
          </a:prstGeom>
        </p:spPr>
        <p:txBody>
          <a:bodyPr spcFirstLastPara="1" wrap="square" lIns="91425" tIns="91425" rIns="91425" bIns="91425" anchor="t" anchorCtr="0">
            <a:noAutofit/>
          </a:bodyPr>
          <a:lstStyle/>
          <a:p>
            <a:pPr indent="-368300">
              <a:lnSpc>
                <a:spcPct val="100000"/>
              </a:lnSpc>
              <a:buSzPts val="2200"/>
            </a:pPr>
            <a:r>
              <a:rPr lang="en-US" sz="2400" dirty="0"/>
              <a:t>Identified predictors of difficult intubation in cesarean delivery cohort</a:t>
            </a:r>
          </a:p>
          <a:p>
            <a:pPr indent="-368300">
              <a:lnSpc>
                <a:spcPct val="100000"/>
              </a:lnSpc>
              <a:buSzPts val="2200"/>
            </a:pPr>
            <a:endParaRPr lang="en-US" sz="1200" dirty="0"/>
          </a:p>
          <a:p>
            <a:pPr indent="-368300">
              <a:lnSpc>
                <a:spcPct val="100000"/>
              </a:lnSpc>
              <a:buSzPts val="2200"/>
            </a:pPr>
            <a:r>
              <a:rPr lang="en-US" sz="2400" dirty="0"/>
              <a:t>Compared rate of difficult intubation in obstetrics to </a:t>
            </a:r>
            <a:r>
              <a:rPr lang="en-US" sz="2400" dirty="0">
                <a:solidFill>
                  <a:srgbClr val="C00000"/>
                </a:solidFill>
              </a:rPr>
              <a:t>non-obstetric surgical </a:t>
            </a:r>
            <a:r>
              <a:rPr lang="en-US" sz="2400" dirty="0"/>
              <a:t>patients</a:t>
            </a:r>
            <a:endParaRPr lang="en-US" sz="2000" dirty="0"/>
          </a:p>
          <a:p>
            <a:pPr lvl="1" indent="-368300">
              <a:lnSpc>
                <a:spcPct val="100000"/>
              </a:lnSpc>
              <a:buSzPts val="2200"/>
            </a:pPr>
            <a:r>
              <a:rPr lang="en-US" sz="2000" dirty="0"/>
              <a:t>Age and gender matched</a:t>
            </a:r>
          </a:p>
          <a:p>
            <a:pPr indent="-368300">
              <a:lnSpc>
                <a:spcPct val="100000"/>
              </a:lnSpc>
              <a:buSzPts val="2200"/>
            </a:pPr>
            <a:endParaRPr lang="en-US" sz="2400" dirty="0"/>
          </a:p>
          <a:p>
            <a:pPr indent="-368300">
              <a:lnSpc>
                <a:spcPct val="100000"/>
              </a:lnSpc>
              <a:buSzPts val="2200"/>
            </a:pPr>
            <a:endParaRPr lang="en-US" sz="2400" dirty="0"/>
          </a:p>
          <a:p>
            <a:pPr indent="-368300">
              <a:lnSpc>
                <a:spcPct val="100000"/>
              </a:lnSpc>
              <a:buSzPts val="2200"/>
            </a:pPr>
            <a:endParaRPr lang="en-US" sz="2400" dirty="0"/>
          </a:p>
          <a:p>
            <a:pPr marL="88900" indent="0">
              <a:lnSpc>
                <a:spcPct val="100000"/>
              </a:lnSpc>
              <a:buSzPts val="2200"/>
              <a:buNone/>
            </a:pPr>
            <a:endParaRPr lang="en-US" sz="2400" dirty="0"/>
          </a:p>
          <a:p>
            <a:pPr marL="88900" indent="0">
              <a:lnSpc>
                <a:spcPct val="100000"/>
              </a:lnSpc>
              <a:buSzPts val="2200"/>
              <a:buNone/>
            </a:pPr>
            <a:endParaRPr lang="en-US" sz="100" dirty="0"/>
          </a:p>
          <a:p>
            <a:pPr indent="-368300">
              <a:lnSpc>
                <a:spcPct val="100000"/>
              </a:lnSpc>
              <a:buSzPts val="2200"/>
            </a:pPr>
            <a:endParaRPr lang="en-US" sz="2400" dirty="0"/>
          </a:p>
          <a:p>
            <a:pPr marL="88900" indent="0">
              <a:lnSpc>
                <a:spcPct val="100000"/>
              </a:lnSpc>
              <a:buSzPts val="2200"/>
              <a:buNone/>
            </a:pPr>
            <a:endParaRPr sz="2400" dirty="0"/>
          </a:p>
        </p:txBody>
      </p:sp>
    </p:spTree>
    <p:extLst>
      <p:ext uri="{BB962C8B-B14F-4D97-AF65-F5344CB8AC3E}">
        <p14:creationId xmlns:p14="http://schemas.microsoft.com/office/powerpoint/2010/main" val="2973566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411328" y="397097"/>
            <a:ext cx="79410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dirty="0">
                <a:solidFill>
                  <a:srgbClr val="008099"/>
                </a:solidFill>
              </a:rPr>
              <a:t>Results</a:t>
            </a:r>
            <a:br>
              <a:rPr lang="en" sz="3400" dirty="0">
                <a:solidFill>
                  <a:srgbClr val="008099"/>
                </a:solidFill>
              </a:rPr>
            </a:br>
            <a:endParaRPr sz="3400" dirty="0">
              <a:solidFill>
                <a:srgbClr val="008099"/>
              </a:solidFill>
            </a:endParaRPr>
          </a:p>
        </p:txBody>
      </p:sp>
      <p:pic>
        <p:nvPicPr>
          <p:cNvPr id="6" name="Picture 4" descr="BWHlogo(smallcolor).jpg                                        00010885Macintosh HD                   BB99F94C:">
            <a:extLst>
              <a:ext uri="{FF2B5EF4-FFF2-40B4-BE49-F238E27FC236}">
                <a16:creationId xmlns:a16="http://schemas.microsoft.com/office/drawing/2014/main" id="{F5CFD8DA-DC67-6546-8802-D914DC210A2C}"/>
              </a:ext>
            </a:extLst>
          </p:cNvPr>
          <p:cNvPicPr>
            <a:picLocks noChangeAspect="1" noChangeArrowheads="1"/>
          </p:cNvPicPr>
          <p:nvPr/>
        </p:nvPicPr>
        <p:blipFill>
          <a:blip r:embed="rId3"/>
          <a:srcRect/>
          <a:stretch>
            <a:fillRect/>
          </a:stretch>
        </p:blipFill>
        <p:spPr bwMode="auto">
          <a:xfrm>
            <a:off x="311700" y="4441774"/>
            <a:ext cx="2286000" cy="460375"/>
          </a:xfrm>
          <a:prstGeom prst="rect">
            <a:avLst/>
          </a:prstGeom>
          <a:noFill/>
        </p:spPr>
      </p:pic>
      <p:pic>
        <p:nvPicPr>
          <p:cNvPr id="7" name="Picture 8" descr="HMS teaching affiliate431s.jpg                                 00040C56Macintosh HD                   BB99F94C:">
            <a:extLst>
              <a:ext uri="{FF2B5EF4-FFF2-40B4-BE49-F238E27FC236}">
                <a16:creationId xmlns:a16="http://schemas.microsoft.com/office/drawing/2014/main" id="{BBA9666D-8612-9C4C-B488-F24A04D09B78}"/>
              </a:ext>
            </a:extLst>
          </p:cNvPr>
          <p:cNvPicPr>
            <a:picLocks noChangeAspect="1" noChangeArrowheads="1"/>
          </p:cNvPicPr>
          <p:nvPr/>
        </p:nvPicPr>
        <p:blipFill>
          <a:blip r:embed="rId4"/>
          <a:srcRect/>
          <a:stretch>
            <a:fillRect/>
          </a:stretch>
        </p:blipFill>
        <p:spPr bwMode="auto">
          <a:xfrm>
            <a:off x="6546302" y="4377428"/>
            <a:ext cx="2286000" cy="703263"/>
          </a:xfrm>
          <a:prstGeom prst="rect">
            <a:avLst/>
          </a:prstGeom>
          <a:noFill/>
        </p:spPr>
      </p:pic>
      <p:sp>
        <p:nvSpPr>
          <p:cNvPr id="8" name="Google Shape;96;p19">
            <a:extLst>
              <a:ext uri="{FF2B5EF4-FFF2-40B4-BE49-F238E27FC236}">
                <a16:creationId xmlns:a16="http://schemas.microsoft.com/office/drawing/2014/main" id="{9859F321-A9D5-3D45-8835-210FA26C5D66}"/>
              </a:ext>
            </a:extLst>
          </p:cNvPr>
          <p:cNvSpPr txBox="1">
            <a:spLocks noGrp="1"/>
          </p:cNvSpPr>
          <p:nvPr>
            <p:ph type="body" idx="1"/>
          </p:nvPr>
        </p:nvSpPr>
        <p:spPr>
          <a:xfrm>
            <a:off x="311700" y="1064900"/>
            <a:ext cx="8520600" cy="2676726"/>
          </a:xfrm>
          <a:prstGeom prst="rect">
            <a:avLst/>
          </a:prstGeom>
        </p:spPr>
        <p:txBody>
          <a:bodyPr spcFirstLastPara="1" wrap="square" lIns="91425" tIns="91425" rIns="91425" bIns="91425" anchor="t" anchorCtr="0">
            <a:noAutofit/>
          </a:bodyPr>
          <a:lstStyle/>
          <a:p>
            <a:pPr indent="-368300">
              <a:lnSpc>
                <a:spcPct val="100000"/>
              </a:lnSpc>
              <a:buSzPts val="2200"/>
            </a:pPr>
            <a:r>
              <a:rPr lang="en-US" sz="2400" dirty="0">
                <a:solidFill>
                  <a:srgbClr val="C00000"/>
                </a:solidFill>
              </a:rPr>
              <a:t>14,830</a:t>
            </a:r>
            <a:r>
              <a:rPr lang="en-US" sz="2400" dirty="0"/>
              <a:t> general anesthetics for </a:t>
            </a:r>
            <a:r>
              <a:rPr lang="en-US" sz="2400" b="1" dirty="0"/>
              <a:t>cesarean delivery</a:t>
            </a:r>
          </a:p>
          <a:p>
            <a:pPr indent="-368300">
              <a:lnSpc>
                <a:spcPct val="100000"/>
              </a:lnSpc>
              <a:buSzPts val="2200"/>
            </a:pPr>
            <a:endParaRPr lang="en-US" sz="2400" dirty="0"/>
          </a:p>
          <a:p>
            <a:pPr indent="-368300">
              <a:lnSpc>
                <a:spcPct val="100000"/>
              </a:lnSpc>
              <a:buSzPts val="2200"/>
            </a:pPr>
            <a:endParaRPr lang="en-US" sz="2400" dirty="0"/>
          </a:p>
          <a:p>
            <a:pPr indent="-368300">
              <a:lnSpc>
                <a:spcPct val="100000"/>
              </a:lnSpc>
              <a:buSzPts val="2200"/>
            </a:pPr>
            <a:endParaRPr lang="en-US" sz="2400" dirty="0"/>
          </a:p>
          <a:p>
            <a:pPr marL="88900" indent="0">
              <a:lnSpc>
                <a:spcPct val="100000"/>
              </a:lnSpc>
              <a:buSzPts val="2200"/>
              <a:buNone/>
            </a:pPr>
            <a:endParaRPr lang="en-US" sz="2400" dirty="0"/>
          </a:p>
          <a:p>
            <a:pPr marL="88900" indent="0">
              <a:lnSpc>
                <a:spcPct val="100000"/>
              </a:lnSpc>
              <a:buSzPts val="2200"/>
              <a:buNone/>
            </a:pPr>
            <a:endParaRPr lang="en-US" sz="100" dirty="0"/>
          </a:p>
          <a:p>
            <a:pPr indent="-368300">
              <a:lnSpc>
                <a:spcPct val="100000"/>
              </a:lnSpc>
              <a:buSzPts val="2200"/>
            </a:pPr>
            <a:endParaRPr lang="en-US" sz="2400" dirty="0"/>
          </a:p>
          <a:p>
            <a:pPr marL="88900" indent="0">
              <a:lnSpc>
                <a:spcPct val="100000"/>
              </a:lnSpc>
              <a:buSzPts val="2200"/>
              <a:buNone/>
            </a:pPr>
            <a:endParaRPr sz="2400" dirty="0"/>
          </a:p>
        </p:txBody>
      </p:sp>
      <p:graphicFrame>
        <p:nvGraphicFramePr>
          <p:cNvPr id="9" name="Table 2">
            <a:extLst>
              <a:ext uri="{FF2B5EF4-FFF2-40B4-BE49-F238E27FC236}">
                <a16:creationId xmlns:a16="http://schemas.microsoft.com/office/drawing/2014/main" id="{9C9782C9-CDAC-B540-9A95-B472086C0A98}"/>
              </a:ext>
            </a:extLst>
          </p:cNvPr>
          <p:cNvGraphicFramePr>
            <a:graphicFrameLocks noGrp="1"/>
          </p:cNvGraphicFramePr>
          <p:nvPr>
            <p:extLst>
              <p:ext uri="{D42A27DB-BD31-4B8C-83A1-F6EECF244321}">
                <p14:modId xmlns:p14="http://schemas.microsoft.com/office/powerpoint/2010/main" val="2174729461"/>
              </p:ext>
            </p:extLst>
          </p:nvPr>
        </p:nvGraphicFramePr>
        <p:xfrm>
          <a:off x="411328" y="1680907"/>
          <a:ext cx="8520599" cy="2208953"/>
        </p:xfrm>
        <a:graphic>
          <a:graphicData uri="http://schemas.openxmlformats.org/drawingml/2006/table">
            <a:tbl>
              <a:tblPr firstRow="1" bandRow="1">
                <a:tableStyleId>{7DF18680-E054-41AD-8BC1-D1AEF772440D}</a:tableStyleId>
              </a:tblPr>
              <a:tblGrid>
                <a:gridCol w="2518709">
                  <a:extLst>
                    <a:ext uri="{9D8B030D-6E8A-4147-A177-3AD203B41FA5}">
                      <a16:colId xmlns:a16="http://schemas.microsoft.com/office/drawing/2014/main" val="3014653532"/>
                    </a:ext>
                  </a:extLst>
                </a:gridCol>
                <a:gridCol w="2852511">
                  <a:extLst>
                    <a:ext uri="{9D8B030D-6E8A-4147-A177-3AD203B41FA5}">
                      <a16:colId xmlns:a16="http://schemas.microsoft.com/office/drawing/2014/main" val="3134656349"/>
                    </a:ext>
                  </a:extLst>
                </a:gridCol>
                <a:gridCol w="3149379">
                  <a:extLst>
                    <a:ext uri="{9D8B030D-6E8A-4147-A177-3AD203B41FA5}">
                      <a16:colId xmlns:a16="http://schemas.microsoft.com/office/drawing/2014/main" val="1271522764"/>
                    </a:ext>
                  </a:extLst>
                </a:gridCol>
              </a:tblGrid>
              <a:tr h="475203">
                <a:tc>
                  <a:txBody>
                    <a:bodyPr/>
                    <a:lstStyle/>
                    <a:p>
                      <a:endParaRPr lang="en-US" sz="2200" dirty="0"/>
                    </a:p>
                  </a:txBody>
                  <a:tcPr anchor="ctr"/>
                </a:tc>
                <a:tc>
                  <a:txBody>
                    <a:bodyPr/>
                    <a:lstStyle/>
                    <a:p>
                      <a:r>
                        <a:rPr lang="en-US" sz="2200" dirty="0"/>
                        <a:t>Difficult Intubation</a:t>
                      </a:r>
                    </a:p>
                  </a:txBody>
                  <a:tcPr anchor="ctr"/>
                </a:tc>
                <a:tc>
                  <a:txBody>
                    <a:bodyPr/>
                    <a:lstStyle/>
                    <a:p>
                      <a:r>
                        <a:rPr lang="en-US" sz="2200" dirty="0"/>
                        <a:t>Failed Intubation</a:t>
                      </a:r>
                    </a:p>
                  </a:txBody>
                  <a:tcPr anchor="ctr"/>
                </a:tc>
                <a:extLst>
                  <a:ext uri="{0D108BD9-81ED-4DB2-BD59-A6C34878D82A}">
                    <a16:rowId xmlns:a16="http://schemas.microsoft.com/office/drawing/2014/main" val="598436363"/>
                  </a:ext>
                </a:extLst>
              </a:tr>
              <a:tr h="462298">
                <a:tc>
                  <a:txBody>
                    <a:bodyPr/>
                    <a:lstStyle/>
                    <a:p>
                      <a:r>
                        <a:rPr lang="en-US" sz="2200" dirty="0"/>
                        <a:t>N</a:t>
                      </a:r>
                    </a:p>
                  </a:txBody>
                  <a:tcPr anchor="ctr"/>
                </a:tc>
                <a:tc>
                  <a:txBody>
                    <a:bodyPr/>
                    <a:lstStyle/>
                    <a:p>
                      <a:pPr algn="ctr"/>
                      <a:r>
                        <a:rPr lang="en-US" sz="2200" dirty="0"/>
                        <a:t>267</a:t>
                      </a:r>
                    </a:p>
                  </a:txBody>
                  <a:tcPr anchor="ctr"/>
                </a:tc>
                <a:tc>
                  <a:txBody>
                    <a:bodyPr/>
                    <a:lstStyle/>
                    <a:p>
                      <a:pPr algn="ctr"/>
                      <a:r>
                        <a:rPr lang="en-US" sz="2200" dirty="0"/>
                        <a:t>12</a:t>
                      </a:r>
                    </a:p>
                  </a:txBody>
                  <a:tcPr anchor="ctr"/>
                </a:tc>
                <a:extLst>
                  <a:ext uri="{0D108BD9-81ED-4DB2-BD59-A6C34878D82A}">
                    <a16:rowId xmlns:a16="http://schemas.microsoft.com/office/drawing/2014/main" val="2215601771"/>
                  </a:ext>
                </a:extLst>
              </a:tr>
              <a:tr h="509452">
                <a:tc>
                  <a:txBody>
                    <a:bodyPr/>
                    <a:lstStyle/>
                    <a:p>
                      <a:r>
                        <a:rPr lang="en-US" sz="2200" dirty="0"/>
                        <a:t>% (95% CI)</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t>1.8% (1.6%, 2.0%)</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t>0.08% (0.05%, 0.14%)</a:t>
                      </a:r>
                    </a:p>
                  </a:txBody>
                  <a:tcPr anchor="ctr"/>
                </a:tc>
                <a:extLst>
                  <a:ext uri="{0D108BD9-81ED-4DB2-BD59-A6C34878D82A}">
                    <a16:rowId xmlns:a16="http://schemas.microsoft.com/office/drawing/2014/main" val="907460639"/>
                  </a:ext>
                </a:extLst>
              </a:tr>
              <a:tr h="691003">
                <a:tc>
                  <a:txBody>
                    <a:bodyPr/>
                    <a:lstStyle/>
                    <a:p>
                      <a:r>
                        <a:rPr lang="en-US" sz="2200" dirty="0"/>
                        <a:t>Frequency per general anesthetic</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t>1:55</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t>1:1,235</a:t>
                      </a:r>
                    </a:p>
                  </a:txBody>
                  <a:tcPr anchor="ctr"/>
                </a:tc>
                <a:extLst>
                  <a:ext uri="{0D108BD9-81ED-4DB2-BD59-A6C34878D82A}">
                    <a16:rowId xmlns:a16="http://schemas.microsoft.com/office/drawing/2014/main" val="2432107990"/>
                  </a:ext>
                </a:extLst>
              </a:tr>
            </a:tbl>
          </a:graphicData>
        </a:graphic>
      </p:graphicFrame>
    </p:spTree>
    <p:extLst>
      <p:ext uri="{BB962C8B-B14F-4D97-AF65-F5344CB8AC3E}">
        <p14:creationId xmlns:p14="http://schemas.microsoft.com/office/powerpoint/2010/main" val="252554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6" name="Picture 4" descr="BWHlogo(smallcolor).jpg                                        00010885Macintosh HD                   BB99F94C:">
            <a:extLst>
              <a:ext uri="{FF2B5EF4-FFF2-40B4-BE49-F238E27FC236}">
                <a16:creationId xmlns:a16="http://schemas.microsoft.com/office/drawing/2014/main" id="{F5CFD8DA-DC67-6546-8802-D914DC210A2C}"/>
              </a:ext>
            </a:extLst>
          </p:cNvPr>
          <p:cNvPicPr>
            <a:picLocks noChangeAspect="1" noChangeArrowheads="1"/>
          </p:cNvPicPr>
          <p:nvPr/>
        </p:nvPicPr>
        <p:blipFill>
          <a:blip r:embed="rId3"/>
          <a:srcRect/>
          <a:stretch>
            <a:fillRect/>
          </a:stretch>
        </p:blipFill>
        <p:spPr bwMode="auto">
          <a:xfrm>
            <a:off x="311700" y="4441774"/>
            <a:ext cx="2286000" cy="460375"/>
          </a:xfrm>
          <a:prstGeom prst="rect">
            <a:avLst/>
          </a:prstGeom>
          <a:noFill/>
        </p:spPr>
      </p:pic>
      <p:pic>
        <p:nvPicPr>
          <p:cNvPr id="7" name="Picture 8" descr="HMS teaching affiliate431s.jpg                                 00040C56Macintosh HD                   BB99F94C:">
            <a:extLst>
              <a:ext uri="{FF2B5EF4-FFF2-40B4-BE49-F238E27FC236}">
                <a16:creationId xmlns:a16="http://schemas.microsoft.com/office/drawing/2014/main" id="{BBA9666D-8612-9C4C-B488-F24A04D09B78}"/>
              </a:ext>
            </a:extLst>
          </p:cNvPr>
          <p:cNvPicPr>
            <a:picLocks noChangeAspect="1" noChangeArrowheads="1"/>
          </p:cNvPicPr>
          <p:nvPr/>
        </p:nvPicPr>
        <p:blipFill>
          <a:blip r:embed="rId4"/>
          <a:srcRect/>
          <a:stretch>
            <a:fillRect/>
          </a:stretch>
        </p:blipFill>
        <p:spPr bwMode="auto">
          <a:xfrm>
            <a:off x="6546302" y="4377428"/>
            <a:ext cx="2286000" cy="703263"/>
          </a:xfrm>
          <a:prstGeom prst="rect">
            <a:avLst/>
          </a:prstGeom>
          <a:noFill/>
        </p:spPr>
      </p:pic>
      <p:graphicFrame>
        <p:nvGraphicFramePr>
          <p:cNvPr id="4" name="Table 4">
            <a:extLst>
              <a:ext uri="{FF2B5EF4-FFF2-40B4-BE49-F238E27FC236}">
                <a16:creationId xmlns:a16="http://schemas.microsoft.com/office/drawing/2014/main" id="{B408A711-DCEB-AF42-B2C7-F8AAFEDDC94D}"/>
              </a:ext>
            </a:extLst>
          </p:cNvPr>
          <p:cNvGraphicFramePr>
            <a:graphicFrameLocks noGrp="1"/>
          </p:cNvGraphicFramePr>
          <p:nvPr>
            <p:extLst>
              <p:ext uri="{D42A27DB-BD31-4B8C-83A1-F6EECF244321}">
                <p14:modId xmlns:p14="http://schemas.microsoft.com/office/powerpoint/2010/main" val="849678672"/>
              </p:ext>
            </p:extLst>
          </p:nvPr>
        </p:nvGraphicFramePr>
        <p:xfrm>
          <a:off x="494611" y="1278926"/>
          <a:ext cx="8018324" cy="2585648"/>
        </p:xfrm>
        <a:graphic>
          <a:graphicData uri="http://schemas.openxmlformats.org/drawingml/2006/table">
            <a:tbl>
              <a:tblPr firstRow="1" bandRow="1">
                <a:tableStyleId>{7DF18680-E054-41AD-8BC1-D1AEF772440D}</a:tableStyleId>
              </a:tblPr>
              <a:tblGrid>
                <a:gridCol w="5043304">
                  <a:extLst>
                    <a:ext uri="{9D8B030D-6E8A-4147-A177-3AD203B41FA5}">
                      <a16:colId xmlns:a16="http://schemas.microsoft.com/office/drawing/2014/main" val="2135606791"/>
                    </a:ext>
                  </a:extLst>
                </a:gridCol>
                <a:gridCol w="2975020">
                  <a:extLst>
                    <a:ext uri="{9D8B030D-6E8A-4147-A177-3AD203B41FA5}">
                      <a16:colId xmlns:a16="http://schemas.microsoft.com/office/drawing/2014/main" val="3214064036"/>
                    </a:ext>
                  </a:extLst>
                </a:gridCol>
              </a:tblGrid>
              <a:tr h="455912">
                <a:tc>
                  <a:txBody>
                    <a:bodyPr/>
                    <a:lstStyle/>
                    <a:p>
                      <a:endParaRPr lang="en-US" sz="2200" dirty="0"/>
                    </a:p>
                  </a:txBody>
                  <a:tcPr anchor="ctr"/>
                </a:tc>
                <a:tc>
                  <a:txBody>
                    <a:bodyPr/>
                    <a:lstStyle/>
                    <a:p>
                      <a:pPr algn="l"/>
                      <a:r>
                        <a:rPr lang="en-US" sz="2200" dirty="0"/>
                        <a:t>Difficult Intubation (n=267)</a:t>
                      </a:r>
                    </a:p>
                  </a:txBody>
                  <a:tcPr anchor="ctr"/>
                </a:tc>
                <a:extLst>
                  <a:ext uri="{0D108BD9-81ED-4DB2-BD59-A6C34878D82A}">
                    <a16:rowId xmlns:a16="http://schemas.microsoft.com/office/drawing/2014/main" val="938072926"/>
                  </a:ext>
                </a:extLst>
              </a:tr>
              <a:tr h="455912">
                <a:tc>
                  <a:txBody>
                    <a:bodyPr/>
                    <a:lstStyle/>
                    <a:p>
                      <a:r>
                        <a:rPr lang="en-US" sz="2200" dirty="0"/>
                        <a:t>Cormack-</a:t>
                      </a:r>
                      <a:r>
                        <a:rPr lang="en-US" sz="2200" dirty="0" err="1"/>
                        <a:t>Lehane</a:t>
                      </a:r>
                      <a:r>
                        <a:rPr lang="en-US" sz="2200" dirty="0"/>
                        <a:t> view ≥3 </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t>245 (96.1%)</a:t>
                      </a:r>
                    </a:p>
                  </a:txBody>
                  <a:tcPr anchor="ctr"/>
                </a:tc>
                <a:extLst>
                  <a:ext uri="{0D108BD9-81ED-4DB2-BD59-A6C34878D82A}">
                    <a16:rowId xmlns:a16="http://schemas.microsoft.com/office/drawing/2014/main" val="2392141361"/>
                  </a:ext>
                </a:extLst>
              </a:tr>
              <a:tr h="455912">
                <a:tc>
                  <a:txBody>
                    <a:bodyPr/>
                    <a:lstStyle/>
                    <a:p>
                      <a:r>
                        <a:rPr lang="en-US" sz="2200" dirty="0"/>
                        <a:t>Intubation attempts ≥3</a:t>
                      </a:r>
                    </a:p>
                  </a:txBody>
                  <a:tcPr anchor="ctr"/>
                </a:tc>
                <a:tc>
                  <a:txBody>
                    <a:bodyPr/>
                    <a:lstStyle/>
                    <a:p>
                      <a:pPr algn="ctr"/>
                      <a:r>
                        <a:rPr lang="en-US" sz="2200" dirty="0"/>
                        <a:t>38 (16.7%) </a:t>
                      </a:r>
                    </a:p>
                  </a:txBody>
                  <a:tcPr anchor="ctr"/>
                </a:tc>
                <a:extLst>
                  <a:ext uri="{0D108BD9-81ED-4DB2-BD59-A6C34878D82A}">
                    <a16:rowId xmlns:a16="http://schemas.microsoft.com/office/drawing/2014/main" val="990205843"/>
                  </a:ext>
                </a:extLst>
              </a:tr>
              <a:tr h="455912">
                <a:tc>
                  <a:txBody>
                    <a:bodyPr/>
                    <a:lstStyle/>
                    <a:p>
                      <a:r>
                        <a:rPr lang="en-US" sz="2200" dirty="0"/>
                        <a:t>FOI followed by successful intubation</a:t>
                      </a:r>
                    </a:p>
                  </a:txBody>
                  <a:tcPr anchor="ctr"/>
                </a:tc>
                <a:tc>
                  <a:txBody>
                    <a:bodyPr/>
                    <a:lstStyle/>
                    <a:p>
                      <a:pPr algn="ctr"/>
                      <a:r>
                        <a:rPr lang="en-US" sz="2200" dirty="0"/>
                        <a:t>4 (1.5%)</a:t>
                      </a:r>
                    </a:p>
                  </a:txBody>
                  <a:tcPr anchor="ctr"/>
                </a:tc>
                <a:extLst>
                  <a:ext uri="{0D108BD9-81ED-4DB2-BD59-A6C34878D82A}">
                    <a16:rowId xmlns:a16="http://schemas.microsoft.com/office/drawing/2014/main" val="535727599"/>
                  </a:ext>
                </a:extLst>
              </a:tr>
              <a:tr h="455912">
                <a:tc>
                  <a:txBody>
                    <a:bodyPr/>
                    <a:lstStyle/>
                    <a:p>
                      <a:r>
                        <a:rPr lang="en-US" sz="2200" dirty="0"/>
                        <a:t>SGA followed by successful intubation</a:t>
                      </a:r>
                    </a:p>
                  </a:txBody>
                  <a:tcPr anchor="ctr"/>
                </a:tc>
                <a:tc>
                  <a:txBody>
                    <a:bodyPr/>
                    <a:lstStyle/>
                    <a:p>
                      <a:pPr algn="ctr"/>
                      <a:r>
                        <a:rPr lang="en-US" sz="2200" dirty="0"/>
                        <a:t>25 (9.4%)</a:t>
                      </a:r>
                    </a:p>
                  </a:txBody>
                  <a:tcPr anchor="ctr"/>
                </a:tc>
                <a:extLst>
                  <a:ext uri="{0D108BD9-81ED-4DB2-BD59-A6C34878D82A}">
                    <a16:rowId xmlns:a16="http://schemas.microsoft.com/office/drawing/2014/main" val="3622622498"/>
                  </a:ext>
                </a:extLst>
              </a:tr>
            </a:tbl>
          </a:graphicData>
        </a:graphic>
      </p:graphicFrame>
      <p:sp>
        <p:nvSpPr>
          <p:cNvPr id="14" name="Google Shape;95;p19">
            <a:extLst>
              <a:ext uri="{FF2B5EF4-FFF2-40B4-BE49-F238E27FC236}">
                <a16:creationId xmlns:a16="http://schemas.microsoft.com/office/drawing/2014/main" id="{F367580E-ABC6-0244-8B0B-19AD2C839F4E}"/>
              </a:ext>
            </a:extLst>
          </p:cNvPr>
          <p:cNvSpPr txBox="1">
            <a:spLocks noGrp="1"/>
          </p:cNvSpPr>
          <p:nvPr>
            <p:ph type="title"/>
          </p:nvPr>
        </p:nvSpPr>
        <p:spPr>
          <a:xfrm>
            <a:off x="494611" y="415376"/>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dirty="0">
                <a:solidFill>
                  <a:srgbClr val="008099"/>
                </a:solidFill>
              </a:rPr>
              <a:t>Results</a:t>
            </a:r>
            <a:br>
              <a:rPr lang="en" sz="3400" dirty="0">
                <a:solidFill>
                  <a:srgbClr val="008099"/>
                </a:solidFill>
              </a:rPr>
            </a:br>
            <a:endParaRPr sz="3400" dirty="0">
              <a:solidFill>
                <a:srgbClr val="008099"/>
              </a:solidFill>
            </a:endParaRPr>
          </a:p>
        </p:txBody>
      </p:sp>
    </p:spTree>
    <p:extLst>
      <p:ext uri="{BB962C8B-B14F-4D97-AF65-F5344CB8AC3E}">
        <p14:creationId xmlns:p14="http://schemas.microsoft.com/office/powerpoint/2010/main" val="4275239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6" name="Picture 4" descr="BWHlogo(smallcolor).jpg                                        00010885Macintosh HD                   BB99F94C:">
            <a:extLst>
              <a:ext uri="{FF2B5EF4-FFF2-40B4-BE49-F238E27FC236}">
                <a16:creationId xmlns:a16="http://schemas.microsoft.com/office/drawing/2014/main" id="{F5CFD8DA-DC67-6546-8802-D914DC210A2C}"/>
              </a:ext>
            </a:extLst>
          </p:cNvPr>
          <p:cNvPicPr>
            <a:picLocks noChangeAspect="1" noChangeArrowheads="1"/>
          </p:cNvPicPr>
          <p:nvPr/>
        </p:nvPicPr>
        <p:blipFill>
          <a:blip r:embed="rId3"/>
          <a:srcRect/>
          <a:stretch>
            <a:fillRect/>
          </a:stretch>
        </p:blipFill>
        <p:spPr bwMode="auto">
          <a:xfrm>
            <a:off x="311700" y="4441774"/>
            <a:ext cx="2286000" cy="460375"/>
          </a:xfrm>
          <a:prstGeom prst="rect">
            <a:avLst/>
          </a:prstGeom>
          <a:noFill/>
        </p:spPr>
      </p:pic>
      <p:pic>
        <p:nvPicPr>
          <p:cNvPr id="7" name="Picture 8" descr="HMS teaching affiliate431s.jpg                                 00040C56Macintosh HD                   BB99F94C:">
            <a:extLst>
              <a:ext uri="{FF2B5EF4-FFF2-40B4-BE49-F238E27FC236}">
                <a16:creationId xmlns:a16="http://schemas.microsoft.com/office/drawing/2014/main" id="{BBA9666D-8612-9C4C-B488-F24A04D09B78}"/>
              </a:ext>
            </a:extLst>
          </p:cNvPr>
          <p:cNvPicPr>
            <a:picLocks noChangeAspect="1" noChangeArrowheads="1"/>
          </p:cNvPicPr>
          <p:nvPr/>
        </p:nvPicPr>
        <p:blipFill>
          <a:blip r:embed="rId4"/>
          <a:srcRect/>
          <a:stretch>
            <a:fillRect/>
          </a:stretch>
        </p:blipFill>
        <p:spPr bwMode="auto">
          <a:xfrm>
            <a:off x="6546302" y="4377428"/>
            <a:ext cx="2286000" cy="703263"/>
          </a:xfrm>
          <a:prstGeom prst="rect">
            <a:avLst/>
          </a:prstGeom>
          <a:noFill/>
        </p:spPr>
      </p:pic>
      <p:graphicFrame>
        <p:nvGraphicFramePr>
          <p:cNvPr id="4" name="Table 4">
            <a:extLst>
              <a:ext uri="{FF2B5EF4-FFF2-40B4-BE49-F238E27FC236}">
                <a16:creationId xmlns:a16="http://schemas.microsoft.com/office/drawing/2014/main" id="{B408A711-DCEB-AF42-B2C7-F8AAFEDDC94D}"/>
              </a:ext>
            </a:extLst>
          </p:cNvPr>
          <p:cNvGraphicFramePr>
            <a:graphicFrameLocks noGrp="1"/>
          </p:cNvGraphicFramePr>
          <p:nvPr>
            <p:extLst>
              <p:ext uri="{D42A27DB-BD31-4B8C-83A1-F6EECF244321}">
                <p14:modId xmlns:p14="http://schemas.microsoft.com/office/powerpoint/2010/main" val="2253754626"/>
              </p:ext>
            </p:extLst>
          </p:nvPr>
        </p:nvGraphicFramePr>
        <p:xfrm>
          <a:off x="494611" y="1506882"/>
          <a:ext cx="8018324" cy="2129736"/>
        </p:xfrm>
        <a:graphic>
          <a:graphicData uri="http://schemas.openxmlformats.org/drawingml/2006/table">
            <a:tbl>
              <a:tblPr firstRow="1" bandRow="1">
                <a:tableStyleId>{7DF18680-E054-41AD-8BC1-D1AEF772440D}</a:tableStyleId>
              </a:tblPr>
              <a:tblGrid>
                <a:gridCol w="5043304">
                  <a:extLst>
                    <a:ext uri="{9D8B030D-6E8A-4147-A177-3AD203B41FA5}">
                      <a16:colId xmlns:a16="http://schemas.microsoft.com/office/drawing/2014/main" val="2135606791"/>
                    </a:ext>
                  </a:extLst>
                </a:gridCol>
                <a:gridCol w="2975020">
                  <a:extLst>
                    <a:ext uri="{9D8B030D-6E8A-4147-A177-3AD203B41FA5}">
                      <a16:colId xmlns:a16="http://schemas.microsoft.com/office/drawing/2014/main" val="3214064036"/>
                    </a:ext>
                  </a:extLst>
                </a:gridCol>
              </a:tblGrid>
              <a:tr h="455912">
                <a:tc>
                  <a:txBody>
                    <a:bodyPr/>
                    <a:lstStyle/>
                    <a:p>
                      <a:endParaRPr lang="en-US" sz="2200" dirty="0"/>
                    </a:p>
                  </a:txBody>
                  <a:tcPr anchor="ctr"/>
                </a:tc>
                <a:tc>
                  <a:txBody>
                    <a:bodyPr/>
                    <a:lstStyle/>
                    <a:p>
                      <a:pPr algn="l"/>
                      <a:r>
                        <a:rPr lang="en-US" sz="2200" dirty="0"/>
                        <a:t>Failed Intubation (n=12)</a:t>
                      </a:r>
                    </a:p>
                  </a:txBody>
                  <a:tcPr anchor="ctr"/>
                </a:tc>
                <a:extLst>
                  <a:ext uri="{0D108BD9-81ED-4DB2-BD59-A6C34878D82A}">
                    <a16:rowId xmlns:a16="http://schemas.microsoft.com/office/drawing/2014/main" val="938072926"/>
                  </a:ext>
                </a:extLst>
              </a:tr>
              <a:tr h="455912">
                <a:tc>
                  <a:txBody>
                    <a:bodyPr/>
                    <a:lstStyle/>
                    <a:p>
                      <a:r>
                        <a:rPr lang="en-US" sz="2200" dirty="0"/>
                        <a:t>Rescue supraglottic airway</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t>12 (100%)</a:t>
                      </a:r>
                    </a:p>
                  </a:txBody>
                  <a:tcPr anchor="ctr"/>
                </a:tc>
                <a:extLst>
                  <a:ext uri="{0D108BD9-81ED-4DB2-BD59-A6C34878D82A}">
                    <a16:rowId xmlns:a16="http://schemas.microsoft.com/office/drawing/2014/main" val="2392141361"/>
                  </a:ext>
                </a:extLst>
              </a:tr>
              <a:tr h="455912">
                <a:tc>
                  <a:txBody>
                    <a:bodyPr/>
                    <a:lstStyle/>
                    <a:p>
                      <a:r>
                        <a:rPr lang="en-US" sz="2200" dirty="0"/>
                        <a:t>Rescue surgical airway</a:t>
                      </a:r>
                    </a:p>
                  </a:txBody>
                  <a:tcPr anchor="ctr"/>
                </a:tc>
                <a:tc>
                  <a:txBody>
                    <a:bodyPr/>
                    <a:lstStyle/>
                    <a:p>
                      <a:pPr algn="ctr"/>
                      <a:r>
                        <a:rPr lang="en-US" sz="2200" dirty="0"/>
                        <a:t>1 (8.3%)</a:t>
                      </a:r>
                    </a:p>
                  </a:txBody>
                  <a:tcPr anchor="ctr"/>
                </a:tc>
                <a:extLst>
                  <a:ext uri="{0D108BD9-81ED-4DB2-BD59-A6C34878D82A}">
                    <a16:rowId xmlns:a16="http://schemas.microsoft.com/office/drawing/2014/main" val="990205843"/>
                  </a:ext>
                </a:extLst>
              </a:tr>
              <a:tr h="455912">
                <a:tc>
                  <a:txBody>
                    <a:bodyPr/>
                    <a:lstStyle/>
                    <a:p>
                      <a:r>
                        <a:rPr lang="en-US" sz="2200" dirty="0"/>
                        <a:t>Maternal deaths</a:t>
                      </a:r>
                    </a:p>
                  </a:txBody>
                  <a:tcPr anchor="ctr"/>
                </a:tc>
                <a:tc>
                  <a:txBody>
                    <a:bodyPr/>
                    <a:lstStyle/>
                    <a:p>
                      <a:pPr algn="ctr"/>
                      <a:r>
                        <a:rPr lang="en-US" sz="2200" dirty="0"/>
                        <a:t>0</a:t>
                      </a:r>
                    </a:p>
                  </a:txBody>
                  <a:tcPr anchor="ctr"/>
                </a:tc>
                <a:extLst>
                  <a:ext uri="{0D108BD9-81ED-4DB2-BD59-A6C34878D82A}">
                    <a16:rowId xmlns:a16="http://schemas.microsoft.com/office/drawing/2014/main" val="535727599"/>
                  </a:ext>
                </a:extLst>
              </a:tr>
            </a:tbl>
          </a:graphicData>
        </a:graphic>
      </p:graphicFrame>
      <p:sp>
        <p:nvSpPr>
          <p:cNvPr id="14" name="Google Shape;95;p19">
            <a:extLst>
              <a:ext uri="{FF2B5EF4-FFF2-40B4-BE49-F238E27FC236}">
                <a16:creationId xmlns:a16="http://schemas.microsoft.com/office/drawing/2014/main" id="{F367580E-ABC6-0244-8B0B-19AD2C839F4E}"/>
              </a:ext>
            </a:extLst>
          </p:cNvPr>
          <p:cNvSpPr txBox="1">
            <a:spLocks noGrp="1"/>
          </p:cNvSpPr>
          <p:nvPr>
            <p:ph type="title"/>
          </p:nvPr>
        </p:nvSpPr>
        <p:spPr>
          <a:xfrm>
            <a:off x="494611" y="415376"/>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dirty="0">
                <a:solidFill>
                  <a:srgbClr val="008099"/>
                </a:solidFill>
              </a:rPr>
              <a:t>Results</a:t>
            </a:r>
            <a:br>
              <a:rPr lang="en" sz="3400" dirty="0">
                <a:solidFill>
                  <a:srgbClr val="008099"/>
                </a:solidFill>
              </a:rPr>
            </a:br>
            <a:endParaRPr sz="3400" dirty="0">
              <a:solidFill>
                <a:srgbClr val="008099"/>
              </a:solidFill>
            </a:endParaRPr>
          </a:p>
        </p:txBody>
      </p:sp>
    </p:spTree>
    <p:extLst>
      <p:ext uri="{BB962C8B-B14F-4D97-AF65-F5344CB8AC3E}">
        <p14:creationId xmlns:p14="http://schemas.microsoft.com/office/powerpoint/2010/main" val="226723571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5417</TotalTime>
  <Words>1976</Words>
  <Application>Microsoft Macintosh PowerPoint</Application>
  <PresentationFormat>On-screen Show (16:9)</PresentationFormat>
  <Paragraphs>198</Paragraphs>
  <Slides>14</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Georgia</vt:lpstr>
      <vt:lpstr>Simple Light</vt:lpstr>
      <vt:lpstr>The Frequency of Difficult Intubation in Obstetric Patients: A Report from the Multicenter Perioperative Outcomes Group Research Consortium</vt:lpstr>
      <vt:lpstr>Background </vt:lpstr>
      <vt:lpstr>Aims </vt:lpstr>
      <vt:lpstr>Methods </vt:lpstr>
      <vt:lpstr>Methods </vt:lpstr>
      <vt:lpstr>Methods </vt:lpstr>
      <vt:lpstr>Results </vt:lpstr>
      <vt:lpstr>Results </vt:lpstr>
      <vt:lpstr>Results </vt:lpstr>
      <vt:lpstr>PowerPoint Presentation</vt:lpstr>
      <vt:lpstr>Results </vt:lpstr>
      <vt:lpstr>Limitations </vt:lpstr>
      <vt:lpstr>Conclusions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Most Influential Obstetric Anesthesia Publications</dc:title>
  <cp:lastModifiedBy>Reale, Sharon C.,M.D.</cp:lastModifiedBy>
  <cp:revision>262</cp:revision>
  <dcterms:modified xsi:type="dcterms:W3CDTF">2020-09-21T00:43:06Z</dcterms:modified>
</cp:coreProperties>
</file>