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4" r:id="rId3"/>
    <p:sldId id="257" r:id="rId4"/>
    <p:sldId id="283" r:id="rId5"/>
    <p:sldId id="281" r:id="rId6"/>
    <p:sldId id="263" r:id="rId7"/>
    <p:sldId id="264" r:id="rId8"/>
    <p:sldId id="268" r:id="rId9"/>
    <p:sldId id="282" r:id="rId10"/>
    <p:sldId id="273" r:id="rId11"/>
    <p:sldId id="279" r:id="rId12"/>
    <p:sldId id="258" r:id="rId13"/>
    <p:sldId id="259" r:id="rId14"/>
    <p:sldId id="262" r:id="rId15"/>
    <p:sldId id="270" r:id="rId16"/>
    <p:sldId id="265" r:id="rId17"/>
    <p:sldId id="274" r:id="rId18"/>
    <p:sldId id="266" r:id="rId19"/>
    <p:sldId id="267" r:id="rId20"/>
    <p:sldId id="269" r:id="rId21"/>
    <p:sldId id="272" r:id="rId22"/>
    <p:sldId id="271" r:id="rId23"/>
    <p:sldId id="261" r:id="rId24"/>
    <p:sldId id="275" r:id="rId25"/>
    <p:sldId id="278" r:id="rId26"/>
    <p:sldId id="276" r:id="rId27"/>
    <p:sldId id="280" r:id="rId28"/>
    <p:sldId id="27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5" autoAdjust="0"/>
    <p:restoredTop sz="89803" autoAdjust="0"/>
  </p:normalViewPr>
  <p:slideViewPr>
    <p:cSldViewPr snapToGrid="0">
      <p:cViewPr varScale="1">
        <p:scale>
          <a:sx n="51" d="100"/>
          <a:sy n="51" d="100"/>
        </p:scale>
        <p:origin x="74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nirshah\AppData\Local\Microsoft\Windows\INetCache\Content.Outlook\N0H4VEWF\NMB02%20Reversal%20Agent%20Used%20by%20Institution%202020-07-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'[NMB02 Reversal Agent Used by Institution 2020-07-16.xlsx]Sheet1'!$D$1</c:f>
              <c:strCache>
                <c:ptCount val="1"/>
                <c:pt idx="0">
                  <c:v>NEOSTIGMINE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'[NMB02 Reversal Agent Used by Institution 2020-07-16.xlsx]Sheet1'!$A$2:$A$48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'[NMB02 Reversal Agent Used by Institution 2020-07-16.xlsx]Sheet1'!$D$2:$D$48</c:f>
              <c:numCache>
                <c:formatCode>0%</c:formatCode>
                <c:ptCount val="47"/>
                <c:pt idx="0">
                  <c:v>3.3647551715108664E-2</c:v>
                </c:pt>
                <c:pt idx="1">
                  <c:v>1.3249651324965132E-2</c:v>
                </c:pt>
                <c:pt idx="2">
                  <c:v>2.5195901145268235E-2</c:v>
                </c:pt>
                <c:pt idx="3">
                  <c:v>8.8161209068010078E-3</c:v>
                </c:pt>
                <c:pt idx="4">
                  <c:v>8.7908442527782384E-3</c:v>
                </c:pt>
                <c:pt idx="5">
                  <c:v>9.8138747884940775E-3</c:v>
                </c:pt>
                <c:pt idx="6">
                  <c:v>6.6770696452036787E-2</c:v>
                </c:pt>
                <c:pt idx="7">
                  <c:v>0.12862946333119521</c:v>
                </c:pt>
                <c:pt idx="8">
                  <c:v>5.6906999209625012E-2</c:v>
                </c:pt>
                <c:pt idx="9">
                  <c:v>5.8093761183347248E-2</c:v>
                </c:pt>
                <c:pt idx="10">
                  <c:v>2.0069953364423718E-2</c:v>
                </c:pt>
                <c:pt idx="11">
                  <c:v>7.1093749999999997E-2</c:v>
                </c:pt>
                <c:pt idx="12">
                  <c:v>0.11456500488758553</c:v>
                </c:pt>
                <c:pt idx="13">
                  <c:v>7.0251902193986845E-2</c:v>
                </c:pt>
                <c:pt idx="14">
                  <c:v>3.7541203760224635E-2</c:v>
                </c:pt>
                <c:pt idx="15">
                  <c:v>0.10366852824131358</c:v>
                </c:pt>
                <c:pt idx="16">
                  <c:v>5.2570348287646333E-2</c:v>
                </c:pt>
                <c:pt idx="17">
                  <c:v>0.17213577360316051</c:v>
                </c:pt>
                <c:pt idx="18">
                  <c:v>3.2481363152289673E-2</c:v>
                </c:pt>
                <c:pt idx="19">
                  <c:v>0.25474556359364375</c:v>
                </c:pt>
                <c:pt idx="20">
                  <c:v>0.26063249727371862</c:v>
                </c:pt>
                <c:pt idx="21">
                  <c:v>0.3384418901660281</c:v>
                </c:pt>
                <c:pt idx="22">
                  <c:v>0.37282355052952793</c:v>
                </c:pt>
                <c:pt idx="23">
                  <c:v>0.48159999999999997</c:v>
                </c:pt>
                <c:pt idx="24">
                  <c:v>0.44686818323465255</c:v>
                </c:pt>
                <c:pt idx="25">
                  <c:v>0.34242002781641168</c:v>
                </c:pt>
                <c:pt idx="26">
                  <c:v>0.40212791681779714</c:v>
                </c:pt>
                <c:pt idx="27">
                  <c:v>0.48450403637375894</c:v>
                </c:pt>
                <c:pt idx="28">
                  <c:v>0.44806406936833865</c:v>
                </c:pt>
                <c:pt idx="29">
                  <c:v>0.59921380960519566</c:v>
                </c:pt>
                <c:pt idx="30">
                  <c:v>0.58173618940248029</c:v>
                </c:pt>
                <c:pt idx="31">
                  <c:v>0.56488687782805425</c:v>
                </c:pt>
                <c:pt idx="32">
                  <c:v>0.59719719719719722</c:v>
                </c:pt>
                <c:pt idx="33">
                  <c:v>0.62800444786587972</c:v>
                </c:pt>
                <c:pt idx="34">
                  <c:v>0.70519735229222846</c:v>
                </c:pt>
                <c:pt idx="35">
                  <c:v>0.74837190662258291</c:v>
                </c:pt>
                <c:pt idx="36">
                  <c:v>0.51365571056987469</c:v>
                </c:pt>
                <c:pt idx="37">
                  <c:v>0.71041119860017499</c:v>
                </c:pt>
                <c:pt idx="38">
                  <c:v>0.79847586790855207</c:v>
                </c:pt>
                <c:pt idx="39">
                  <c:v>0.8814722395508422</c:v>
                </c:pt>
                <c:pt idx="40">
                  <c:v>0.69000198176773686</c:v>
                </c:pt>
                <c:pt idx="41">
                  <c:v>0.83306779961055055</c:v>
                </c:pt>
                <c:pt idx="42">
                  <c:v>0.85565669700910274</c:v>
                </c:pt>
                <c:pt idx="43">
                  <c:v>0.9002478314745973</c:v>
                </c:pt>
                <c:pt idx="44">
                  <c:v>0.92192192192192191</c:v>
                </c:pt>
                <c:pt idx="45">
                  <c:v>0.93231441048034935</c:v>
                </c:pt>
                <c:pt idx="46">
                  <c:v>0.85720865960386916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F6-4CEE-8F2E-57E880CEC3EB}"/>
            </c:ext>
          </c:extLst>
        </c:ser>
        <c:ser>
          <c:idx val="1"/>
          <c:order val="1"/>
          <c:tx>
            <c:strRef>
              <c:f>'[NMB02 Reversal Agent Used by Institution 2020-07-16.xlsx]Sheet1'!$F$1</c:f>
              <c:strCache>
                <c:ptCount val="1"/>
                <c:pt idx="0">
                  <c:v>SUGAMMADEX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'[NMB02 Reversal Agent Used by Institution 2020-07-16.xlsx]Sheet1'!$A$2:$A$48</c:f>
              <c:numCache>
                <c:formatCode>General</c:formatCode>
                <c:ptCount val="47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</c:numCache>
            </c:numRef>
          </c:cat>
          <c:val>
            <c:numRef>
              <c:f>'[NMB02 Reversal Agent Used by Institution 2020-07-16.xlsx]Sheet1'!$F$2:$F$48</c:f>
              <c:numCache>
                <c:formatCode>0%</c:formatCode>
                <c:ptCount val="47"/>
                <c:pt idx="0">
                  <c:v>0.93519245875883739</c:v>
                </c:pt>
                <c:pt idx="1">
                  <c:v>0.90237099023709899</c:v>
                </c:pt>
                <c:pt idx="2">
                  <c:v>0.89210367691380354</c:v>
                </c:pt>
                <c:pt idx="3">
                  <c:v>0.88019521410579349</c:v>
                </c:pt>
                <c:pt idx="4">
                  <c:v>0.87626472051749871</c:v>
                </c:pt>
                <c:pt idx="5">
                  <c:v>0.85042301184433167</c:v>
                </c:pt>
                <c:pt idx="6">
                  <c:v>0.83993101182654406</c:v>
                </c:pt>
                <c:pt idx="7">
                  <c:v>0.83587769937994438</c:v>
                </c:pt>
                <c:pt idx="8">
                  <c:v>0.82699569684728202</c:v>
                </c:pt>
                <c:pt idx="9">
                  <c:v>0.8248240486699272</c:v>
                </c:pt>
                <c:pt idx="10">
                  <c:v>0.8192038640906063</c:v>
                </c:pt>
                <c:pt idx="11">
                  <c:v>0.81666666666666665</c:v>
                </c:pt>
                <c:pt idx="12">
                  <c:v>0.80654936461388071</c:v>
                </c:pt>
                <c:pt idx="13">
                  <c:v>0.77144123513333829</c:v>
                </c:pt>
                <c:pt idx="14">
                  <c:v>0.76230008545965089</c:v>
                </c:pt>
                <c:pt idx="15">
                  <c:v>0.76009096077316662</c:v>
                </c:pt>
                <c:pt idx="16">
                  <c:v>0.75910710390460268</c:v>
                </c:pt>
                <c:pt idx="17">
                  <c:v>0.72522776747561069</c:v>
                </c:pt>
                <c:pt idx="18">
                  <c:v>0.71285942492012777</c:v>
                </c:pt>
                <c:pt idx="19">
                  <c:v>0.66604835219192482</c:v>
                </c:pt>
                <c:pt idx="20">
                  <c:v>0.65512540894220284</c:v>
                </c:pt>
                <c:pt idx="21">
                  <c:v>0.62094508301404849</c:v>
                </c:pt>
                <c:pt idx="22">
                  <c:v>0.57135164243403336</c:v>
                </c:pt>
                <c:pt idx="23">
                  <c:v>0.50639999999999996</c:v>
                </c:pt>
                <c:pt idx="24">
                  <c:v>0.50140230601433466</c:v>
                </c:pt>
                <c:pt idx="25">
                  <c:v>0.48741307371349096</c:v>
                </c:pt>
                <c:pt idx="26">
                  <c:v>0.47914399709829525</c:v>
                </c:pt>
                <c:pt idx="27">
                  <c:v>0.4545328013361789</c:v>
                </c:pt>
                <c:pt idx="28">
                  <c:v>0.38387426988619255</c:v>
                </c:pt>
                <c:pt idx="29">
                  <c:v>0.37702956759528283</c:v>
                </c:pt>
                <c:pt idx="30">
                  <c:v>0.37542277339346108</c:v>
                </c:pt>
                <c:pt idx="31">
                  <c:v>0.34642533936651582</c:v>
                </c:pt>
                <c:pt idx="32">
                  <c:v>0.34534534534534533</c:v>
                </c:pt>
                <c:pt idx="33">
                  <c:v>0.25464032161491745</c:v>
                </c:pt>
                <c:pt idx="34">
                  <c:v>0.20581024760970826</c:v>
                </c:pt>
                <c:pt idx="35">
                  <c:v>0.2005310089169422</c:v>
                </c:pt>
                <c:pt idx="36">
                  <c:v>0.19242137621187042</c:v>
                </c:pt>
                <c:pt idx="37">
                  <c:v>0.18547681539807523</c:v>
                </c:pt>
                <c:pt idx="38">
                  <c:v>0.15168743195838877</c:v>
                </c:pt>
                <c:pt idx="39">
                  <c:v>0.13225202744853401</c:v>
                </c:pt>
                <c:pt idx="40">
                  <c:v>0.11677566389219184</c:v>
                </c:pt>
                <c:pt idx="41">
                  <c:v>0.1046202867764206</c:v>
                </c:pt>
                <c:pt idx="42">
                  <c:v>8.0624187256176857E-2</c:v>
                </c:pt>
                <c:pt idx="43">
                  <c:v>7.434944237918216E-2</c:v>
                </c:pt>
                <c:pt idx="44">
                  <c:v>5.5180180180180179E-2</c:v>
                </c:pt>
                <c:pt idx="45">
                  <c:v>4.6943231441048033E-2</c:v>
                </c:pt>
                <c:pt idx="46">
                  <c:v>4.5601105481345001E-2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F6-4CEE-8F2E-57E880CEC3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56147040"/>
        <c:axId val="456147696"/>
      </c:barChart>
      <c:catAx>
        <c:axId val="45614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47696"/>
        <c:crosses val="autoZero"/>
        <c:auto val="1"/>
        <c:lblAlgn val="ctr"/>
        <c:lblOffset val="100"/>
        <c:noMultiLvlLbl val="0"/>
      </c:catAx>
      <c:valAx>
        <c:axId val="456147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614704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4157F8-6C08-468A-9D7C-2CDEB8E21BA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8064AF2-341E-4B7B-A0E1-FC5DD49EB38B}">
      <dgm:prSet phldrT="[Text]" custT="1"/>
      <dgm:spPr>
        <a:solidFill>
          <a:srgbClr val="002060">
            <a:alpha val="87000"/>
          </a:srgbClr>
        </a:solidFill>
      </dgm:spPr>
      <dgm:t>
        <a:bodyPr/>
        <a:lstStyle/>
        <a:p>
          <a:r>
            <a:rPr lang="en-US" sz="4400" dirty="0"/>
            <a:t>MPOG</a:t>
          </a:r>
        </a:p>
      </dgm:t>
    </dgm:pt>
    <dgm:pt modelId="{4562742C-385D-40E9-898E-461583C70DDA}" type="parTrans" cxnId="{E7D93CC4-548C-41CD-B392-01CC1FD3384A}">
      <dgm:prSet/>
      <dgm:spPr/>
      <dgm:t>
        <a:bodyPr/>
        <a:lstStyle/>
        <a:p>
          <a:endParaRPr lang="en-US"/>
        </a:p>
      </dgm:t>
    </dgm:pt>
    <dgm:pt modelId="{C657A862-C78A-4DC7-8489-886117416D99}" type="sibTrans" cxnId="{E7D93CC4-548C-41CD-B392-01CC1FD3384A}">
      <dgm:prSet/>
      <dgm:spPr/>
      <dgm:t>
        <a:bodyPr/>
        <a:lstStyle/>
        <a:p>
          <a:endParaRPr lang="en-US"/>
        </a:p>
      </dgm:t>
    </dgm:pt>
    <dgm:pt modelId="{4CC21BF5-EF1B-435C-BBDF-324208C4749B}">
      <dgm:prSet phldrT="[Text]" custT="1"/>
      <dgm:spPr>
        <a:solidFill>
          <a:schemeClr val="tx2">
            <a:lumMod val="20000"/>
            <a:lumOff val="80000"/>
            <a:alpha val="78000"/>
          </a:schemeClr>
        </a:solidFill>
      </dgm:spPr>
      <dgm:t>
        <a:bodyPr/>
        <a:lstStyle/>
        <a:p>
          <a:endParaRPr lang="en-US" sz="1100" dirty="0"/>
        </a:p>
      </dgm:t>
    </dgm:pt>
    <dgm:pt modelId="{2D67C57C-47FB-4D08-BF89-9A1B16931E9E}" type="parTrans" cxnId="{04DDEC0E-7A74-4606-91E2-6C9E81AA0D47}">
      <dgm:prSet/>
      <dgm:spPr/>
      <dgm:t>
        <a:bodyPr/>
        <a:lstStyle/>
        <a:p>
          <a:endParaRPr lang="en-US"/>
        </a:p>
      </dgm:t>
    </dgm:pt>
    <dgm:pt modelId="{8AF16795-DDEE-4E34-968C-BA2E9AC3CE7D}" type="sibTrans" cxnId="{04DDEC0E-7A74-4606-91E2-6C9E81AA0D47}">
      <dgm:prSet/>
      <dgm:spPr/>
      <dgm:t>
        <a:bodyPr/>
        <a:lstStyle/>
        <a:p>
          <a:endParaRPr lang="en-US"/>
        </a:p>
      </dgm:t>
    </dgm:pt>
    <dgm:pt modelId="{1C37B96C-791C-4196-8631-12F954EA86F6}">
      <dgm:prSet phldrT="[Text]"/>
      <dgm:spPr>
        <a:noFill/>
        <a:ln>
          <a:noFill/>
        </a:ln>
      </dgm:spPr>
      <dgm:t>
        <a:bodyPr/>
        <a:lstStyle/>
        <a:p>
          <a:endParaRPr lang="en-US" dirty="0"/>
        </a:p>
      </dgm:t>
    </dgm:pt>
    <dgm:pt modelId="{17162B03-372D-40EB-B629-D672DD8B8E8E}" type="sibTrans" cxnId="{E9B6C8E1-BF45-4615-89F3-FBB399D01A1E}">
      <dgm:prSet/>
      <dgm:spPr/>
      <dgm:t>
        <a:bodyPr/>
        <a:lstStyle/>
        <a:p>
          <a:endParaRPr lang="en-US"/>
        </a:p>
      </dgm:t>
    </dgm:pt>
    <dgm:pt modelId="{B2A646C2-7ED7-4E8D-8AD2-57477AAA68E5}" type="parTrans" cxnId="{E9B6C8E1-BF45-4615-89F3-FBB399D01A1E}">
      <dgm:prSet/>
      <dgm:spPr/>
      <dgm:t>
        <a:bodyPr/>
        <a:lstStyle/>
        <a:p>
          <a:endParaRPr lang="en-US"/>
        </a:p>
      </dgm:t>
    </dgm:pt>
    <dgm:pt modelId="{8D8AE522-58C2-46D9-B2DB-524165556C6B}">
      <dgm:prSet phldrT="[Text]" custT="1"/>
      <dgm:spPr>
        <a:solidFill>
          <a:schemeClr val="accent6">
            <a:alpha val="82000"/>
          </a:schemeClr>
        </a:solidFill>
        <a:ln w="76200">
          <a:solidFill>
            <a:srgbClr val="C00000"/>
          </a:solidFill>
        </a:ln>
      </dgm:spPr>
      <dgm:t>
        <a:bodyPr tIns="0" anchor="t" anchorCtr="0"/>
        <a:lstStyle/>
        <a:p>
          <a:endParaRPr lang="en-US" sz="2000" dirty="0"/>
        </a:p>
      </dgm:t>
    </dgm:pt>
    <dgm:pt modelId="{DCF01D30-4618-4AA0-A449-027994293787}" type="sibTrans" cxnId="{E8FA2C16-D311-4919-BE93-E634E78C9226}">
      <dgm:prSet/>
      <dgm:spPr/>
      <dgm:t>
        <a:bodyPr/>
        <a:lstStyle/>
        <a:p>
          <a:endParaRPr lang="en-US"/>
        </a:p>
      </dgm:t>
    </dgm:pt>
    <dgm:pt modelId="{B971638C-A22F-46D2-A56D-1D47214F2979}" type="parTrans" cxnId="{E8FA2C16-D311-4919-BE93-E634E78C9226}">
      <dgm:prSet/>
      <dgm:spPr/>
      <dgm:t>
        <a:bodyPr/>
        <a:lstStyle/>
        <a:p>
          <a:endParaRPr lang="en-US"/>
        </a:p>
      </dgm:t>
    </dgm:pt>
    <dgm:pt modelId="{C5B3A586-F89C-4E44-90B6-A8C6CCFB2A43}" type="pres">
      <dgm:prSet presAssocID="{964157F8-6C08-468A-9D7C-2CDEB8E21BA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529177-2F47-4ADD-91CC-CC2E970D4E89}" type="pres">
      <dgm:prSet presAssocID="{964157F8-6C08-468A-9D7C-2CDEB8E21BA8}" presName="comp1" presStyleCnt="0"/>
      <dgm:spPr/>
    </dgm:pt>
    <dgm:pt modelId="{EB0DD34D-97F8-445B-9393-BAD7E58FD115}" type="pres">
      <dgm:prSet presAssocID="{964157F8-6C08-468A-9D7C-2CDEB8E21BA8}" presName="circle1" presStyleLbl="node1" presStyleIdx="0" presStyleCnt="4" custScaleX="150795" custLinFactNeighborX="524" custLinFactNeighborY="-155"/>
      <dgm:spPr/>
      <dgm:t>
        <a:bodyPr/>
        <a:lstStyle/>
        <a:p>
          <a:endParaRPr lang="en-US"/>
        </a:p>
      </dgm:t>
    </dgm:pt>
    <dgm:pt modelId="{A5EBAB11-7622-43BD-8C7F-A1DE835AE571}" type="pres">
      <dgm:prSet presAssocID="{964157F8-6C08-468A-9D7C-2CDEB8E21BA8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1051C0-4C7A-40EC-BBC6-2D4F58C5F14E}" type="pres">
      <dgm:prSet presAssocID="{964157F8-6C08-468A-9D7C-2CDEB8E21BA8}" presName="comp2" presStyleCnt="0"/>
      <dgm:spPr/>
    </dgm:pt>
    <dgm:pt modelId="{60657045-765E-4091-B6C5-B7BA3BFB7263}" type="pres">
      <dgm:prSet presAssocID="{964157F8-6C08-468A-9D7C-2CDEB8E21BA8}" presName="circle2" presStyleLbl="node1" presStyleIdx="1" presStyleCnt="4" custScaleX="118097" custScaleY="65350" custLinFactNeighborX="-29764" custLinFactNeighborY="-8250"/>
      <dgm:spPr/>
      <dgm:t>
        <a:bodyPr/>
        <a:lstStyle/>
        <a:p>
          <a:endParaRPr lang="en-US"/>
        </a:p>
      </dgm:t>
    </dgm:pt>
    <dgm:pt modelId="{6353777B-B602-4B3D-AC6F-250D81673C54}" type="pres">
      <dgm:prSet presAssocID="{964157F8-6C08-468A-9D7C-2CDEB8E21BA8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C8A8B3-43AC-43D8-8164-455F85B8241B}" type="pres">
      <dgm:prSet presAssocID="{964157F8-6C08-468A-9D7C-2CDEB8E21BA8}" presName="comp3" presStyleCnt="0"/>
      <dgm:spPr/>
    </dgm:pt>
    <dgm:pt modelId="{9B4E6D8B-2205-4E42-99C2-612BDCDBC91C}" type="pres">
      <dgm:prSet presAssocID="{964157F8-6C08-468A-9D7C-2CDEB8E21BA8}" presName="circle3" presStyleLbl="node1" presStyleIdx="2" presStyleCnt="4" custScaleX="4553" custScaleY="2736" custLinFactNeighborX="-75054" custLinFactNeighborY="-2650"/>
      <dgm:spPr/>
      <dgm:t>
        <a:bodyPr/>
        <a:lstStyle/>
        <a:p>
          <a:endParaRPr lang="en-US"/>
        </a:p>
      </dgm:t>
    </dgm:pt>
    <dgm:pt modelId="{4B5F8D67-1E7F-4210-9FC9-D4F4C27234D9}" type="pres">
      <dgm:prSet presAssocID="{964157F8-6C08-468A-9D7C-2CDEB8E21BA8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7E452D-A9C7-42FA-A9AA-28F31785022E}" type="pres">
      <dgm:prSet presAssocID="{964157F8-6C08-468A-9D7C-2CDEB8E21BA8}" presName="comp4" presStyleCnt="0"/>
      <dgm:spPr/>
    </dgm:pt>
    <dgm:pt modelId="{CC8BD27C-B01D-40F1-93AF-781E1F46CA65}" type="pres">
      <dgm:prSet presAssocID="{964157F8-6C08-468A-9D7C-2CDEB8E21BA8}" presName="circle4" presStyleLbl="node1" presStyleIdx="3" presStyleCnt="4" custScaleX="220103" custScaleY="128867" custLinFactNeighborX="75980" custLinFactNeighborY="-67511"/>
      <dgm:spPr/>
      <dgm:t>
        <a:bodyPr/>
        <a:lstStyle/>
        <a:p>
          <a:endParaRPr lang="en-US"/>
        </a:p>
      </dgm:t>
    </dgm:pt>
    <dgm:pt modelId="{9CB66075-9AAB-416A-A601-EA40BFB78A33}" type="pres">
      <dgm:prSet presAssocID="{964157F8-6C08-468A-9D7C-2CDEB8E21BA8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4DDEC0E-7A74-4606-91E2-6C9E81AA0D47}" srcId="{964157F8-6C08-468A-9D7C-2CDEB8E21BA8}" destId="{4CC21BF5-EF1B-435C-BBDF-324208C4749B}" srcOrd="1" destOrd="0" parTransId="{2D67C57C-47FB-4D08-BF89-9A1B16931E9E}" sibTransId="{8AF16795-DDEE-4E34-968C-BA2E9AC3CE7D}"/>
    <dgm:cxn modelId="{BA93B516-6848-453D-856E-3032F3C017A2}" type="presOf" srcId="{F8064AF2-341E-4B7B-A0E1-FC5DD49EB38B}" destId="{A5EBAB11-7622-43BD-8C7F-A1DE835AE571}" srcOrd="1" destOrd="0" presId="urn:microsoft.com/office/officeart/2005/8/layout/venn2"/>
    <dgm:cxn modelId="{499A0D30-D59E-4B86-95D7-AEEA77382306}" type="presOf" srcId="{964157F8-6C08-468A-9D7C-2CDEB8E21BA8}" destId="{C5B3A586-F89C-4E44-90B6-A8C6CCFB2A43}" srcOrd="0" destOrd="0" presId="urn:microsoft.com/office/officeart/2005/8/layout/venn2"/>
    <dgm:cxn modelId="{27BBFCA7-F665-4A73-BAA4-53CEC5D02E12}" type="presOf" srcId="{4CC21BF5-EF1B-435C-BBDF-324208C4749B}" destId="{6353777B-B602-4B3D-AC6F-250D81673C54}" srcOrd="1" destOrd="0" presId="urn:microsoft.com/office/officeart/2005/8/layout/venn2"/>
    <dgm:cxn modelId="{0F3D8318-1D8E-4AD2-B519-6BA3A7283B0A}" type="presOf" srcId="{8D8AE522-58C2-46D9-B2DB-524165556C6B}" destId="{CC8BD27C-B01D-40F1-93AF-781E1F46CA65}" srcOrd="0" destOrd="0" presId="urn:microsoft.com/office/officeart/2005/8/layout/venn2"/>
    <dgm:cxn modelId="{E9B6C8E1-BF45-4615-89F3-FBB399D01A1E}" srcId="{964157F8-6C08-468A-9D7C-2CDEB8E21BA8}" destId="{1C37B96C-791C-4196-8631-12F954EA86F6}" srcOrd="2" destOrd="0" parTransId="{B2A646C2-7ED7-4E8D-8AD2-57477AAA68E5}" sibTransId="{17162B03-372D-40EB-B629-D672DD8B8E8E}"/>
    <dgm:cxn modelId="{E8FA2C16-D311-4919-BE93-E634E78C9226}" srcId="{964157F8-6C08-468A-9D7C-2CDEB8E21BA8}" destId="{8D8AE522-58C2-46D9-B2DB-524165556C6B}" srcOrd="3" destOrd="0" parTransId="{B971638C-A22F-46D2-A56D-1D47214F2979}" sibTransId="{DCF01D30-4618-4AA0-A449-027994293787}"/>
    <dgm:cxn modelId="{DAE86ECF-EE33-4443-B53C-60B6F59DD4F9}" type="presOf" srcId="{F8064AF2-341E-4B7B-A0E1-FC5DD49EB38B}" destId="{EB0DD34D-97F8-445B-9393-BAD7E58FD115}" srcOrd="0" destOrd="0" presId="urn:microsoft.com/office/officeart/2005/8/layout/venn2"/>
    <dgm:cxn modelId="{EB61E2FF-1ED4-43B3-87C6-6F16481B033D}" type="presOf" srcId="{1C37B96C-791C-4196-8631-12F954EA86F6}" destId="{4B5F8D67-1E7F-4210-9FC9-D4F4C27234D9}" srcOrd="1" destOrd="0" presId="urn:microsoft.com/office/officeart/2005/8/layout/venn2"/>
    <dgm:cxn modelId="{59398BC1-4E65-4175-AFA5-F69558B55E85}" type="presOf" srcId="{1C37B96C-791C-4196-8631-12F954EA86F6}" destId="{9B4E6D8B-2205-4E42-99C2-612BDCDBC91C}" srcOrd="0" destOrd="0" presId="urn:microsoft.com/office/officeart/2005/8/layout/venn2"/>
    <dgm:cxn modelId="{8940B172-E906-4EFF-AC98-E3836046FC67}" type="presOf" srcId="{8D8AE522-58C2-46D9-B2DB-524165556C6B}" destId="{9CB66075-9AAB-416A-A601-EA40BFB78A33}" srcOrd="1" destOrd="0" presId="urn:microsoft.com/office/officeart/2005/8/layout/venn2"/>
    <dgm:cxn modelId="{CF1B6F02-62F5-42B2-928A-8BB744663BE5}" type="presOf" srcId="{4CC21BF5-EF1B-435C-BBDF-324208C4749B}" destId="{60657045-765E-4091-B6C5-B7BA3BFB7263}" srcOrd="0" destOrd="0" presId="urn:microsoft.com/office/officeart/2005/8/layout/venn2"/>
    <dgm:cxn modelId="{E7D93CC4-548C-41CD-B392-01CC1FD3384A}" srcId="{964157F8-6C08-468A-9D7C-2CDEB8E21BA8}" destId="{F8064AF2-341E-4B7B-A0E1-FC5DD49EB38B}" srcOrd="0" destOrd="0" parTransId="{4562742C-385D-40E9-898E-461583C70DDA}" sibTransId="{C657A862-C78A-4DC7-8489-886117416D99}"/>
    <dgm:cxn modelId="{39538D34-3BC1-4EA3-91EC-6F993D1F73C8}" type="presParOf" srcId="{C5B3A586-F89C-4E44-90B6-A8C6CCFB2A43}" destId="{C4529177-2F47-4ADD-91CC-CC2E970D4E89}" srcOrd="0" destOrd="0" presId="urn:microsoft.com/office/officeart/2005/8/layout/venn2"/>
    <dgm:cxn modelId="{48B661B8-7888-464A-9508-87DFED9A32ED}" type="presParOf" srcId="{C4529177-2F47-4ADD-91CC-CC2E970D4E89}" destId="{EB0DD34D-97F8-445B-9393-BAD7E58FD115}" srcOrd="0" destOrd="0" presId="urn:microsoft.com/office/officeart/2005/8/layout/venn2"/>
    <dgm:cxn modelId="{87506B1E-3B52-4EAB-85C7-7B8FCB9EC4DC}" type="presParOf" srcId="{C4529177-2F47-4ADD-91CC-CC2E970D4E89}" destId="{A5EBAB11-7622-43BD-8C7F-A1DE835AE571}" srcOrd="1" destOrd="0" presId="urn:microsoft.com/office/officeart/2005/8/layout/venn2"/>
    <dgm:cxn modelId="{1E93E295-58D6-4BC4-8F73-33D16A848D29}" type="presParOf" srcId="{C5B3A586-F89C-4E44-90B6-A8C6CCFB2A43}" destId="{FE1051C0-4C7A-40EC-BBC6-2D4F58C5F14E}" srcOrd="1" destOrd="0" presId="urn:microsoft.com/office/officeart/2005/8/layout/venn2"/>
    <dgm:cxn modelId="{88F700EB-6886-47FB-82CE-8FBE6DCAAC49}" type="presParOf" srcId="{FE1051C0-4C7A-40EC-BBC6-2D4F58C5F14E}" destId="{60657045-765E-4091-B6C5-B7BA3BFB7263}" srcOrd="0" destOrd="0" presId="urn:microsoft.com/office/officeart/2005/8/layout/venn2"/>
    <dgm:cxn modelId="{D2126507-5E7E-47B4-AF31-DA766851EE34}" type="presParOf" srcId="{FE1051C0-4C7A-40EC-BBC6-2D4F58C5F14E}" destId="{6353777B-B602-4B3D-AC6F-250D81673C54}" srcOrd="1" destOrd="0" presId="urn:microsoft.com/office/officeart/2005/8/layout/venn2"/>
    <dgm:cxn modelId="{95A15380-0B94-4C90-A0E3-8EF3EF0AF3B1}" type="presParOf" srcId="{C5B3A586-F89C-4E44-90B6-A8C6CCFB2A43}" destId="{98C8A8B3-43AC-43D8-8164-455F85B8241B}" srcOrd="2" destOrd="0" presId="urn:microsoft.com/office/officeart/2005/8/layout/venn2"/>
    <dgm:cxn modelId="{13A2BF73-EFCB-4CC2-B8FD-22639E09D7EC}" type="presParOf" srcId="{98C8A8B3-43AC-43D8-8164-455F85B8241B}" destId="{9B4E6D8B-2205-4E42-99C2-612BDCDBC91C}" srcOrd="0" destOrd="0" presId="urn:microsoft.com/office/officeart/2005/8/layout/venn2"/>
    <dgm:cxn modelId="{F6DC2EBD-8E37-4EB1-AE55-4637ECC0CA02}" type="presParOf" srcId="{98C8A8B3-43AC-43D8-8164-455F85B8241B}" destId="{4B5F8D67-1E7F-4210-9FC9-D4F4C27234D9}" srcOrd="1" destOrd="0" presId="urn:microsoft.com/office/officeart/2005/8/layout/venn2"/>
    <dgm:cxn modelId="{1034A7FA-C342-45F5-B9F3-8449282E217E}" type="presParOf" srcId="{C5B3A586-F89C-4E44-90B6-A8C6CCFB2A43}" destId="{817E452D-A9C7-42FA-A9AA-28F31785022E}" srcOrd="3" destOrd="0" presId="urn:microsoft.com/office/officeart/2005/8/layout/venn2"/>
    <dgm:cxn modelId="{BC9A6DF5-5515-4F11-907A-CA028E8283D3}" type="presParOf" srcId="{817E452D-A9C7-42FA-A9AA-28F31785022E}" destId="{CC8BD27C-B01D-40F1-93AF-781E1F46CA65}" srcOrd="0" destOrd="0" presId="urn:microsoft.com/office/officeart/2005/8/layout/venn2"/>
    <dgm:cxn modelId="{3B925D45-C0B3-4C0B-8A95-423ED6F82B70}" type="presParOf" srcId="{817E452D-A9C7-42FA-A9AA-28F31785022E}" destId="{9CB66075-9AAB-416A-A601-EA40BFB78A33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DD34D-97F8-445B-9393-BAD7E58FD115}">
      <dsp:nvSpPr>
        <dsp:cNvPr id="0" name=""/>
        <dsp:cNvSpPr/>
      </dsp:nvSpPr>
      <dsp:spPr>
        <a:xfrm>
          <a:off x="780163" y="-169200"/>
          <a:ext cx="8838648" cy="5861367"/>
        </a:xfrm>
        <a:prstGeom prst="ellipse">
          <a:avLst/>
        </a:prstGeom>
        <a:solidFill>
          <a:srgbClr val="002060">
            <a:alpha val="87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2928" tIns="312928" rIns="312928" bIns="312928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/>
            <a:t>MPOG</a:t>
          </a:r>
        </a:p>
      </dsp:txBody>
      <dsp:txXfrm>
        <a:off x="3963844" y="123868"/>
        <a:ext cx="2471286" cy="879205"/>
      </dsp:txXfrm>
    </dsp:sp>
    <dsp:sp modelId="{60657045-765E-4091-B6C5-B7BA3BFB7263}">
      <dsp:nvSpPr>
        <dsp:cNvPr id="0" name=""/>
        <dsp:cNvSpPr/>
      </dsp:nvSpPr>
      <dsp:spPr>
        <a:xfrm>
          <a:off x="1004272" y="1428608"/>
          <a:ext cx="5537678" cy="3064322"/>
        </a:xfrm>
        <a:prstGeom prst="ellipse">
          <a:avLst/>
        </a:prstGeom>
        <a:solidFill>
          <a:schemeClr val="tx2">
            <a:lumMod val="20000"/>
            <a:lumOff val="80000"/>
            <a:alpha val="7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kern="1200" dirty="0"/>
        </a:p>
      </dsp:txBody>
      <dsp:txXfrm>
        <a:off x="2805402" y="1612467"/>
        <a:ext cx="1935418" cy="551578"/>
      </dsp:txXfrm>
    </dsp:sp>
    <dsp:sp modelId="{9B4E6D8B-2205-4E42-99C2-612BDCDBC91C}">
      <dsp:nvSpPr>
        <dsp:cNvPr id="0" name=""/>
        <dsp:cNvSpPr/>
      </dsp:nvSpPr>
      <dsp:spPr>
        <a:xfrm>
          <a:off x="2449199" y="3792450"/>
          <a:ext cx="160120" cy="96220"/>
        </a:xfrm>
        <a:prstGeom prst="ellipse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 dirty="0"/>
        </a:p>
      </dsp:txBody>
      <dsp:txXfrm>
        <a:off x="2491951" y="3799667"/>
        <a:ext cx="74616" cy="21649"/>
      </dsp:txXfrm>
    </dsp:sp>
    <dsp:sp modelId="{CC8BD27C-B01D-40F1-93AF-781E1F46CA65}">
      <dsp:nvSpPr>
        <dsp:cNvPr id="0" name=""/>
        <dsp:cNvSpPr/>
      </dsp:nvSpPr>
      <dsp:spPr>
        <a:xfrm>
          <a:off x="4369951" y="1426392"/>
          <a:ext cx="5160417" cy="3021347"/>
        </a:xfrm>
        <a:prstGeom prst="ellipse">
          <a:avLst/>
        </a:prstGeom>
        <a:solidFill>
          <a:schemeClr val="accent6">
            <a:alpha val="82000"/>
          </a:schemeClr>
        </a:solidFill>
        <a:ln w="7620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0" rIns="142240" bIns="14224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/>
        </a:p>
      </dsp:txBody>
      <dsp:txXfrm>
        <a:off x="5125677" y="2181729"/>
        <a:ext cx="3648966" cy="1510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325825-4F49-44BC-B0AD-D0F2FB57930D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27ABC-C79C-4CBA-9A57-F9F75E35B4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Reducing</a:t>
            </a:r>
            <a:r>
              <a:rPr lang="en-US" baseline="0" dirty="0" smtClean="0"/>
              <a:t> response times from 90 to 45 </a:t>
            </a:r>
            <a:r>
              <a:rPr lang="en-US" baseline="0" dirty="0" err="1" smtClean="0"/>
              <a:t>mins</a:t>
            </a:r>
            <a:r>
              <a:rPr lang="en-US" baseline="0" dirty="0" smtClean="0"/>
              <a:t>, reducing gas flows even further, data on TIVA rates, use of IV Tylenol, </a:t>
            </a:r>
            <a:r>
              <a:rPr lang="en-US" baseline="0" dirty="0" err="1" smtClean="0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27ABC-C79C-4CBA-9A57-F9F75E35B4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01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6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2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06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94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68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869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173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04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4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21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81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3780" y="174350"/>
            <a:ext cx="10515600" cy="674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AAF75-945A-47D8-B26E-8A8817686623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7E86C-D1B1-471D-8B05-1F2B6FBA00E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Line 39">
            <a:extLst>
              <a:ext uri="{FF2B5EF4-FFF2-40B4-BE49-F238E27FC236}">
                <a16:creationId xmlns:a16="http://schemas.microsoft.com/office/drawing/2014/main" id="{CECA6D0B-F196-46BC-A9F5-6D6317787A4A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0" y="6528080"/>
            <a:ext cx="8943699" cy="2317"/>
          </a:xfrm>
          <a:prstGeom prst="line">
            <a:avLst/>
          </a:prstGeom>
          <a:noFill/>
          <a:ln w="25400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0744" y="6256948"/>
            <a:ext cx="2362200" cy="546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7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cs.google.com/spreadsheets/d/18vc9NpVKmMiuzajvQOEuiiWA8K5_ejNFSKQIcs5HcIE/edit?usp=sharing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1934" y="2003811"/>
            <a:ext cx="11467071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QI Update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Product Planning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3469" y="5406520"/>
            <a:ext cx="9144000" cy="525119"/>
          </a:xfrm>
        </p:spPr>
        <p:txBody>
          <a:bodyPr>
            <a:noAutofit/>
          </a:bodyPr>
          <a:lstStyle/>
          <a:p>
            <a:r>
              <a:rPr lang="en-US" sz="1800" dirty="0" smtClean="0"/>
              <a:t>MPOG Annual Retreat</a:t>
            </a:r>
          </a:p>
          <a:p>
            <a:r>
              <a:rPr lang="en-US" sz="1800" dirty="0" smtClean="0"/>
              <a:t>October 2, 2020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255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53689" y="688464"/>
            <a:ext cx="2895600" cy="176953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GLU 05, 06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Hyperglycemia treatment and appropriate </a:t>
            </a:r>
            <a:r>
              <a:rPr lang="en-US" dirty="0" err="1" smtClean="0"/>
              <a:t>Preop</a:t>
            </a:r>
            <a:r>
              <a:rPr lang="en-US" dirty="0" smtClean="0"/>
              <a:t> glucose check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87956" y="688464"/>
            <a:ext cx="2895600" cy="176953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SUS 02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GWF inhalational agents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22223" y="688463"/>
            <a:ext cx="2895600" cy="1769533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PUL 04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Respiratory bundle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353689" y="2706047"/>
            <a:ext cx="9364134" cy="6104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/>
              <a:t>Peds</a:t>
            </a:r>
            <a:r>
              <a:rPr lang="en-US" sz="2400" dirty="0" smtClean="0"/>
              <a:t> + OB + Cardiac subcommittee recommended measures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353689" y="4423059"/>
            <a:ext cx="9364134" cy="6104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More informational/best practice measures (ASPIRE 2.0)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353689" y="3564553"/>
            <a:ext cx="9364134" cy="610456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Registry Outcomes on QI Reporting (MSQC, NSQIP, STS,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353689" y="5208506"/>
            <a:ext cx="9364134" cy="610456"/>
          </a:xfrm>
          <a:prstGeom prst="round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MPOG QI Stories at Quality Committee Meetings</a:t>
            </a:r>
          </a:p>
        </p:txBody>
      </p:sp>
    </p:spTree>
    <p:extLst>
      <p:ext uri="{BB962C8B-B14F-4D97-AF65-F5344CB8AC3E}">
        <p14:creationId xmlns:p14="http://schemas.microsoft.com/office/powerpoint/2010/main" val="128528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89" y="547679"/>
            <a:ext cx="10515600" cy="700831"/>
          </a:xfrm>
        </p:spPr>
        <p:txBody>
          <a:bodyPr/>
          <a:lstStyle/>
          <a:p>
            <a:pPr algn="ctr"/>
            <a:r>
              <a:rPr lang="en-US" dirty="0" smtClean="0"/>
              <a:t>MPOG Product Planning Update</a:t>
            </a:r>
            <a:endParaRPr lang="en-US" dirty="0"/>
          </a:p>
        </p:txBody>
      </p:sp>
      <p:pic>
        <p:nvPicPr>
          <p:cNvPr id="1026" name="Picture 2" descr="Early Victim of Strike: 'Office' Originals End Next Week - The New York  Ti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446" y="1807261"/>
            <a:ext cx="6895658" cy="410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07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481" y="128220"/>
            <a:ext cx="5778852" cy="9216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Product Planning Themes</a:t>
            </a:r>
            <a:endParaRPr lang="en-US" dirty="0"/>
          </a:p>
        </p:txBody>
      </p:sp>
      <p:pic>
        <p:nvPicPr>
          <p:cNvPr id="1028" name="Picture 4" descr="How To Improve Work-Life Balance for Your Employe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0" r="9504"/>
          <a:stretch/>
        </p:blipFill>
        <p:spPr bwMode="auto">
          <a:xfrm>
            <a:off x="7167651" y="589021"/>
            <a:ext cx="4326148" cy="539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4743" y="1450199"/>
            <a:ext cx="6361372" cy="45295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Ability to easily access data that you submit</a:t>
            </a:r>
          </a:p>
          <a:p>
            <a:r>
              <a:rPr lang="en-US" dirty="0" smtClean="0"/>
              <a:t>Turn the data that you submit into usable information</a:t>
            </a:r>
          </a:p>
          <a:p>
            <a:r>
              <a:rPr lang="en-US" dirty="0" smtClean="0"/>
              <a:t>Self-service </a:t>
            </a:r>
          </a:p>
          <a:p>
            <a:r>
              <a:rPr lang="en-US" dirty="0" smtClean="0"/>
              <a:t>Build tools that enable both research and QI missions</a:t>
            </a:r>
          </a:p>
          <a:p>
            <a:r>
              <a:rPr lang="en-US" dirty="0" smtClean="0"/>
              <a:t>Where not possible, balance QI and Research development</a:t>
            </a:r>
          </a:p>
          <a:p>
            <a:r>
              <a:rPr lang="en-US" dirty="0" smtClean="0"/>
              <a:t>Stay agile so we can pivot quickly where needed</a:t>
            </a:r>
          </a:p>
        </p:txBody>
      </p:sp>
    </p:spTree>
    <p:extLst>
      <p:ext uri="{BB962C8B-B14F-4D97-AF65-F5344CB8AC3E}">
        <p14:creationId xmlns:p14="http://schemas.microsoft.com/office/powerpoint/2010/main" val="18770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8372"/>
            <a:ext cx="10515600" cy="967286"/>
          </a:xfrm>
        </p:spPr>
        <p:txBody>
          <a:bodyPr/>
          <a:lstStyle/>
          <a:p>
            <a:r>
              <a:rPr lang="en-US" dirty="0" smtClean="0"/>
              <a:t>How we organize product development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658440"/>
              </p:ext>
            </p:extLst>
          </p:nvPr>
        </p:nvGraphicFramePr>
        <p:xfrm>
          <a:off x="472593" y="2025403"/>
          <a:ext cx="11268363" cy="3376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15723">
                  <a:extLst>
                    <a:ext uri="{9D8B030D-6E8A-4147-A177-3AD203B41FA5}">
                      <a16:colId xmlns:a16="http://schemas.microsoft.com/office/drawing/2014/main" val="802373814"/>
                    </a:ext>
                  </a:extLst>
                </a:gridCol>
                <a:gridCol w="7852640">
                  <a:extLst>
                    <a:ext uri="{9D8B030D-6E8A-4147-A177-3AD203B41FA5}">
                      <a16:colId xmlns:a16="http://schemas.microsoft.com/office/drawing/2014/main" val="3246461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Category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Examples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712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App Suite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Data Diagnostics, Transfer Utility, Variable Mapping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84774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Data types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Microbiology, Registry integration</a:t>
                      </a:r>
                      <a:r>
                        <a:rPr lang="en-US" baseline="0" dirty="0" smtClean="0"/>
                        <a:t> (</a:t>
                      </a:r>
                      <a:r>
                        <a:rPr lang="en-US" dirty="0" smtClean="0"/>
                        <a:t>STS, MTQIP, MSQC, MVC)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54104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Infrastructure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Server migration, import manager</a:t>
                      </a:r>
                      <a:r>
                        <a:rPr lang="en-US" baseline="0" dirty="0" smtClean="0"/>
                        <a:t> updates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4909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QI Measures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GLU 03, ABX 01 – OB, TEMP 04 – PEDS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47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Computed Phenotypes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Anesthesia Technique, Baseline BP, </a:t>
                      </a:r>
                      <a:r>
                        <a:rPr lang="en-US" dirty="0" err="1" smtClean="0"/>
                        <a:t>Elixhauser</a:t>
                      </a:r>
                      <a:r>
                        <a:rPr lang="en-US" dirty="0" smtClean="0"/>
                        <a:t> Comorbidities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13331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Major Applications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DataDirect</a:t>
                      </a:r>
                      <a:r>
                        <a:rPr lang="en-US" dirty="0" smtClean="0"/>
                        <a:t>, QI Reporting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3694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Minor Applications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Phenotype Browser, Measure Browser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014306"/>
                  </a:ext>
                </a:extLst>
              </a:tr>
              <a:tr h="4096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Participating Sites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New sites, import</a:t>
                      </a:r>
                      <a:r>
                        <a:rPr lang="en-US" baseline="0" dirty="0" smtClean="0"/>
                        <a:t> manager conversions, local database upgrades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00203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165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0964" y="140207"/>
            <a:ext cx="10515600" cy="877505"/>
          </a:xfrm>
        </p:spPr>
        <p:txBody>
          <a:bodyPr/>
          <a:lstStyle/>
          <a:p>
            <a:r>
              <a:rPr lang="en-US" dirty="0" smtClean="0"/>
              <a:t>2019 – 2020 Development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8599" y="1154995"/>
            <a:ext cx="4342827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8" y="3997026"/>
            <a:ext cx="4342827" cy="18288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599" y="3997026"/>
            <a:ext cx="434037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7600" y="1154995"/>
            <a:ext cx="4340371" cy="1828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369936" y="5953446"/>
            <a:ext cx="1868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Measure Browser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23759" y="3111415"/>
            <a:ext cx="1554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DataDirect</a:t>
            </a:r>
            <a:r>
              <a:rPr lang="en-US" b="1" dirty="0" smtClean="0">
                <a:solidFill>
                  <a:srgbClr val="0070C0"/>
                </a:solidFill>
              </a:rPr>
              <a:t> 2.0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964988" y="5953446"/>
            <a:ext cx="13963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QI Reporting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925777" y="3121078"/>
            <a:ext cx="1648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70C0"/>
                </a:solidFill>
              </a:rPr>
              <a:t>CaseViewer</a:t>
            </a:r>
            <a:r>
              <a:rPr lang="en-US" b="1" dirty="0" smtClean="0">
                <a:solidFill>
                  <a:srgbClr val="0070C0"/>
                </a:solidFill>
              </a:rPr>
              <a:t> 2.0</a:t>
            </a:r>
          </a:p>
        </p:txBody>
      </p:sp>
    </p:spTree>
    <p:extLst>
      <p:ext uri="{BB962C8B-B14F-4D97-AF65-F5344CB8AC3E}">
        <p14:creationId xmlns:p14="http://schemas.microsoft.com/office/powerpoint/2010/main" val="35703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561" y="16696"/>
            <a:ext cx="4080039" cy="792687"/>
          </a:xfrm>
        </p:spPr>
        <p:txBody>
          <a:bodyPr/>
          <a:lstStyle/>
          <a:p>
            <a:r>
              <a:rPr lang="en-US" dirty="0" err="1" smtClean="0"/>
              <a:t>DataDirect</a:t>
            </a:r>
            <a:r>
              <a:rPr lang="en-US" dirty="0" smtClean="0"/>
              <a:t> 2.1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446" y="2002601"/>
            <a:ext cx="2066925" cy="3990975"/>
          </a:xfrm>
          <a:prstGeom prst="rect">
            <a:avLst/>
          </a:prstGeom>
        </p:spPr>
      </p:pic>
      <p:sp>
        <p:nvSpPr>
          <p:cNvPr id="6" name="Rectangular Callout 5"/>
          <p:cNvSpPr/>
          <p:nvPr/>
        </p:nvSpPr>
        <p:spPr>
          <a:xfrm>
            <a:off x="1643250" y="3500953"/>
            <a:ext cx="1789044" cy="742122"/>
          </a:xfrm>
          <a:prstGeom prst="wedgeRectCallout">
            <a:avLst>
              <a:gd name="adj1" fmla="val -66985"/>
              <a:gd name="adj2" fmla="val 36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Intuitive Categories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0732" y="809383"/>
            <a:ext cx="4747207" cy="5431490"/>
          </a:xfrm>
          <a:prstGeom prst="rect">
            <a:avLst/>
          </a:prstGeom>
        </p:spPr>
      </p:pic>
      <p:sp>
        <p:nvSpPr>
          <p:cNvPr id="7" name="Rectangular Callout 6"/>
          <p:cNvSpPr/>
          <p:nvPr/>
        </p:nvSpPr>
        <p:spPr>
          <a:xfrm>
            <a:off x="5055235" y="1158403"/>
            <a:ext cx="1789044" cy="742122"/>
          </a:xfrm>
          <a:prstGeom prst="wedgeRectCallout">
            <a:avLst>
              <a:gd name="adj1" fmla="val -43796"/>
              <a:gd name="adj2" fmla="val 9154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Data Driven Filters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1030" y="809383"/>
            <a:ext cx="7450774" cy="4936895"/>
          </a:xfrm>
          <a:prstGeom prst="rect">
            <a:avLst/>
          </a:prstGeom>
        </p:spPr>
      </p:pic>
      <p:sp>
        <p:nvSpPr>
          <p:cNvPr id="8" name="Rectangular Callout 7"/>
          <p:cNvSpPr/>
          <p:nvPr/>
        </p:nvSpPr>
        <p:spPr>
          <a:xfrm>
            <a:off x="8303715" y="1504064"/>
            <a:ext cx="1789044" cy="742122"/>
          </a:xfrm>
          <a:prstGeom prst="wedgeRectCallout">
            <a:avLst>
              <a:gd name="adj1" fmla="val -55154"/>
              <a:gd name="adj2" fmla="val 1348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Overhauled Outputs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75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089" y="208677"/>
            <a:ext cx="4914846" cy="887205"/>
          </a:xfrm>
        </p:spPr>
        <p:txBody>
          <a:bodyPr/>
          <a:lstStyle/>
          <a:p>
            <a:r>
              <a:rPr lang="en-US" dirty="0" err="1" smtClean="0"/>
              <a:t>CaseViewer</a:t>
            </a:r>
            <a:r>
              <a:rPr lang="en-US" dirty="0" smtClean="0"/>
              <a:t> 2.0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18412" y="1401203"/>
            <a:ext cx="11886393" cy="5400531"/>
            <a:chOff x="148038" y="1709471"/>
            <a:chExt cx="11795716" cy="49672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038" y="1709471"/>
              <a:ext cx="11795716" cy="4967273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8542638" y="2178910"/>
              <a:ext cx="1161535" cy="1070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71598" y="2154192"/>
              <a:ext cx="2092411" cy="131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7987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94087" y="1781833"/>
            <a:ext cx="11795716" cy="4967273"/>
            <a:chOff x="148038" y="1709471"/>
            <a:chExt cx="11795716" cy="496727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038" y="1709471"/>
              <a:ext cx="11795716" cy="4967273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8900975" y="2150077"/>
              <a:ext cx="1371609" cy="1859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375714" y="2150070"/>
              <a:ext cx="2092411" cy="1318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138" y="281039"/>
            <a:ext cx="10515600" cy="887205"/>
          </a:xfrm>
        </p:spPr>
        <p:txBody>
          <a:bodyPr/>
          <a:lstStyle/>
          <a:p>
            <a:r>
              <a:rPr lang="en-US" dirty="0" err="1" smtClean="0"/>
              <a:t>CaseViewer</a:t>
            </a:r>
            <a:r>
              <a:rPr lang="en-US" dirty="0" smtClean="0"/>
              <a:t> 2.0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4618416" y="902097"/>
            <a:ext cx="1789044" cy="742122"/>
          </a:xfrm>
          <a:prstGeom prst="wedgeRectCallout">
            <a:avLst>
              <a:gd name="adj1" fmla="val -5462"/>
              <a:gd name="adj2" fmla="val 85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Removed banner clutter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9783083" y="3078030"/>
            <a:ext cx="1789044" cy="742122"/>
          </a:xfrm>
          <a:prstGeom prst="wedgeRectCallout">
            <a:avLst>
              <a:gd name="adj1" fmla="val 6842"/>
              <a:gd name="adj2" fmla="val -864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Curated views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2044549" y="2706969"/>
            <a:ext cx="1789044" cy="742122"/>
          </a:xfrm>
          <a:prstGeom prst="wedgeRectCallout">
            <a:avLst>
              <a:gd name="adj1" fmla="val -118096"/>
              <a:gd name="adj2" fmla="val -9099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Enhanced Search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2044549" y="3586705"/>
            <a:ext cx="1789044" cy="742122"/>
          </a:xfrm>
          <a:prstGeom prst="wedgeRectCallout">
            <a:avLst>
              <a:gd name="adj1" fmla="val -117623"/>
              <a:gd name="adj2" fmla="val -1640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Intra-case Search</a:t>
            </a:r>
            <a:endParaRPr lang="en-US" dirty="0"/>
          </a:p>
        </p:txBody>
      </p:sp>
      <p:sp>
        <p:nvSpPr>
          <p:cNvPr id="8" name="Rectangular Callout 7"/>
          <p:cNvSpPr/>
          <p:nvPr/>
        </p:nvSpPr>
        <p:spPr>
          <a:xfrm>
            <a:off x="2044549" y="4457853"/>
            <a:ext cx="1789044" cy="742122"/>
          </a:xfrm>
          <a:prstGeom prst="wedgeRectCallout">
            <a:avLst>
              <a:gd name="adj1" fmla="val -135606"/>
              <a:gd name="adj2" fmla="val -2358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Updated organization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3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1377918"/>
            <a:ext cx="11800114" cy="5349543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82880" y="140943"/>
            <a:ext cx="10515600" cy="887205"/>
          </a:xfrm>
        </p:spPr>
        <p:txBody>
          <a:bodyPr/>
          <a:lstStyle/>
          <a:p>
            <a:r>
              <a:rPr lang="en-US" dirty="0" smtClean="0"/>
              <a:t>QI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4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" y="1310135"/>
            <a:ext cx="12084099" cy="5478287"/>
          </a:xfrm>
          <a:prstGeom prst="rect">
            <a:avLst/>
          </a:prstGeom>
        </p:spPr>
      </p:pic>
      <p:sp>
        <p:nvSpPr>
          <p:cNvPr id="2" name="Rectangular Callout 1"/>
          <p:cNvSpPr/>
          <p:nvPr/>
        </p:nvSpPr>
        <p:spPr>
          <a:xfrm>
            <a:off x="1520689" y="3051313"/>
            <a:ext cx="1789044" cy="596348"/>
          </a:xfrm>
          <a:prstGeom prst="wedgeRectCallout">
            <a:avLst>
              <a:gd name="adj1" fmla="val -73054"/>
              <a:gd name="adj2" fmla="val -177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Updated Filters</a:t>
            </a:r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1752599" y="1981201"/>
            <a:ext cx="1789044" cy="742122"/>
          </a:xfrm>
          <a:prstGeom prst="wedgeRectCallout">
            <a:avLst>
              <a:gd name="adj1" fmla="val -22499"/>
              <a:gd name="adj2" fmla="val -88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Specialty Dashboards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4360906" y="2054088"/>
            <a:ext cx="1789044" cy="742122"/>
          </a:xfrm>
          <a:prstGeom prst="wedgeRectCallout">
            <a:avLst>
              <a:gd name="adj1" fmla="val -105277"/>
              <a:gd name="adj2" fmla="val -1034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One click navigation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8544338" y="5791201"/>
            <a:ext cx="1789044" cy="742122"/>
          </a:xfrm>
          <a:prstGeom prst="wedgeRectCallout">
            <a:avLst>
              <a:gd name="adj1" fmla="val -22499"/>
              <a:gd name="adj2" fmla="val -887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</a:t>
            </a:r>
            <a:r>
              <a:rPr lang="en-US" dirty="0" smtClean="0"/>
              <a:t>mproved visualizations</a:t>
            </a:r>
            <a:endParaRPr lang="en-US" dirty="0"/>
          </a:p>
        </p:txBody>
      </p:sp>
      <p:sp>
        <p:nvSpPr>
          <p:cNvPr id="7" name="Rectangular Callout 6"/>
          <p:cNvSpPr/>
          <p:nvPr/>
        </p:nvSpPr>
        <p:spPr>
          <a:xfrm>
            <a:off x="4360906" y="5904130"/>
            <a:ext cx="1789044" cy="742122"/>
          </a:xfrm>
          <a:prstGeom prst="wedgeRectCallout">
            <a:avLst>
              <a:gd name="adj1" fmla="val -32795"/>
              <a:gd name="adj2" fmla="val -9048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Measure labels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82880" y="140943"/>
            <a:ext cx="10515600" cy="887205"/>
          </a:xfrm>
        </p:spPr>
        <p:txBody>
          <a:bodyPr/>
          <a:lstStyle/>
          <a:p>
            <a:r>
              <a:rPr lang="en-US" dirty="0" smtClean="0"/>
              <a:t>QI Reporting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73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08B0F-2B89-4B3F-8730-2976A9F15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88" y="155722"/>
            <a:ext cx="10515600" cy="1002984"/>
          </a:xfrm>
        </p:spPr>
        <p:txBody>
          <a:bodyPr/>
          <a:lstStyle/>
          <a:p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AFD72-63CD-4BB1-9B92-38AF60FFD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093" y="1330033"/>
            <a:ext cx="10515600" cy="320969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No personal consulting, financial, or board membership with any company</a:t>
            </a:r>
          </a:p>
          <a:p>
            <a:pPr lvl="0"/>
            <a:r>
              <a:rPr lang="en-US" dirty="0"/>
              <a:t>I am a PI/Co-I on projects that receive grant funding from</a:t>
            </a:r>
          </a:p>
          <a:p>
            <a:pPr lvl="1"/>
            <a:r>
              <a:rPr lang="en-US" dirty="0"/>
              <a:t>Blue Cross Blue Shield of Michigan</a:t>
            </a:r>
          </a:p>
          <a:p>
            <a:pPr lvl="1"/>
            <a:r>
              <a:rPr lang="en-US" dirty="0"/>
              <a:t>Apple, Inc</a:t>
            </a:r>
          </a:p>
          <a:p>
            <a:pPr lvl="1"/>
            <a:r>
              <a:rPr lang="en-US" dirty="0"/>
              <a:t>NIH</a:t>
            </a:r>
          </a:p>
          <a:p>
            <a:pPr lvl="1"/>
            <a:r>
              <a:rPr lang="en-US" dirty="0"/>
              <a:t>Edwards Lifesciences</a:t>
            </a:r>
          </a:p>
        </p:txBody>
      </p:sp>
    </p:spTree>
    <p:extLst>
      <p:ext uri="{BB962C8B-B14F-4D97-AF65-F5344CB8AC3E}">
        <p14:creationId xmlns:p14="http://schemas.microsoft.com/office/powerpoint/2010/main" val="2042403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133" y="3055849"/>
            <a:ext cx="8231684" cy="37187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30" y="228297"/>
            <a:ext cx="10460011" cy="3278511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3149599" y="1752601"/>
            <a:ext cx="1789044" cy="742122"/>
          </a:xfrm>
          <a:prstGeom prst="wedgeRectCallout">
            <a:avLst>
              <a:gd name="adj1" fmla="val 70731"/>
              <a:gd name="adj2" fmla="val -248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Updated Benchmarking</a:t>
            </a:r>
            <a:endParaRPr lang="en-US" dirty="0"/>
          </a:p>
        </p:txBody>
      </p:sp>
      <p:sp>
        <p:nvSpPr>
          <p:cNvPr id="6" name="Rectangular Callout 5"/>
          <p:cNvSpPr/>
          <p:nvPr/>
        </p:nvSpPr>
        <p:spPr>
          <a:xfrm>
            <a:off x="7086598" y="3572933"/>
            <a:ext cx="2006601" cy="927246"/>
          </a:xfrm>
          <a:prstGeom prst="wedgeRectCallout">
            <a:avLst>
              <a:gd name="adj1" fmla="val 29558"/>
              <a:gd name="adj2" fmla="val 835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Intra-institutional comparison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21192"/>
            <a:ext cx="6443742" cy="904875"/>
          </a:xfrm>
        </p:spPr>
        <p:txBody>
          <a:bodyPr/>
          <a:lstStyle/>
          <a:p>
            <a:r>
              <a:rPr lang="en-US" dirty="0" smtClean="0"/>
              <a:t>2021 Development Plans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467" y="1495425"/>
            <a:ext cx="5884334" cy="4532842"/>
          </a:xfrm>
        </p:spPr>
        <p:txBody>
          <a:bodyPr>
            <a:normAutofit/>
          </a:bodyPr>
          <a:lstStyle/>
          <a:p>
            <a:r>
              <a:rPr lang="en-US" dirty="0" smtClean="0"/>
              <a:t>Emails 2.0</a:t>
            </a:r>
          </a:p>
          <a:p>
            <a:r>
              <a:rPr lang="en-US" dirty="0" smtClean="0"/>
              <a:t>Incremental updates to </a:t>
            </a:r>
            <a:r>
              <a:rPr lang="en-US" dirty="0" err="1" smtClean="0"/>
              <a:t>DataDirect</a:t>
            </a:r>
            <a:r>
              <a:rPr lang="en-US" dirty="0" smtClean="0"/>
              <a:t> and QI Reporting</a:t>
            </a:r>
          </a:p>
          <a:p>
            <a:r>
              <a:rPr lang="en-US" dirty="0" smtClean="0"/>
              <a:t>App suite: Location Mapping overhaul</a:t>
            </a:r>
          </a:p>
          <a:p>
            <a:r>
              <a:rPr lang="en-US" dirty="0" smtClean="0"/>
              <a:t>MQUARK: generalize clinical trial software</a:t>
            </a:r>
          </a:p>
          <a:p>
            <a:r>
              <a:rPr lang="en-US" dirty="0" smtClean="0"/>
              <a:t>Infrastructure: more computed phenotypes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2948" y="59023"/>
            <a:ext cx="4534958" cy="3233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5906" y="963898"/>
            <a:ext cx="4633861" cy="365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5906" y="1740632"/>
            <a:ext cx="4572000" cy="3555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084" y="3600958"/>
            <a:ext cx="4549822" cy="261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19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lowchart: Magnetic Disk 9"/>
          <p:cNvSpPr/>
          <p:nvPr/>
        </p:nvSpPr>
        <p:spPr>
          <a:xfrm>
            <a:off x="4120495" y="3843876"/>
            <a:ext cx="3750733" cy="2785530"/>
          </a:xfrm>
          <a:prstGeom prst="flowChartMagneticDisk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MPOG REGISTRY</a:t>
            </a:r>
            <a:endParaRPr lang="en-US" sz="2800" dirty="0"/>
          </a:p>
        </p:txBody>
      </p:sp>
      <p:sp>
        <p:nvSpPr>
          <p:cNvPr id="15" name="Left-Right Arrow 14"/>
          <p:cNvSpPr/>
          <p:nvPr/>
        </p:nvSpPr>
        <p:spPr>
          <a:xfrm>
            <a:off x="1246060" y="1026388"/>
            <a:ext cx="9381067" cy="414866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20716260">
            <a:off x="8067735" y="4456771"/>
            <a:ext cx="1216152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ight Arrow 18"/>
          <p:cNvSpPr/>
          <p:nvPr/>
        </p:nvSpPr>
        <p:spPr>
          <a:xfrm rot="14083832">
            <a:off x="4307359" y="3256680"/>
            <a:ext cx="720672" cy="4609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6200000">
            <a:off x="5699895" y="3207808"/>
            <a:ext cx="648390" cy="4609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18294235">
            <a:off x="7025686" y="3254439"/>
            <a:ext cx="776355" cy="4609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 rot="12114274">
            <a:off x="2802664" y="4378947"/>
            <a:ext cx="978408" cy="4609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9542216">
            <a:off x="7879151" y="3532789"/>
            <a:ext cx="1454098" cy="4609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2592509">
            <a:off x="2884666" y="3432880"/>
            <a:ext cx="1345725" cy="46090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170794" y="198250"/>
            <a:ext cx="10515600" cy="830391"/>
          </a:xfrm>
        </p:spPr>
        <p:txBody>
          <a:bodyPr/>
          <a:lstStyle/>
          <a:p>
            <a:r>
              <a:rPr lang="en-US" dirty="0" smtClean="0"/>
              <a:t>Goal: Apps that work together better</a:t>
            </a:r>
            <a:endParaRPr lang="en-US" dirty="0"/>
          </a:p>
        </p:txBody>
      </p:sp>
      <p:sp>
        <p:nvSpPr>
          <p:cNvPr id="27" name="Left-Right Arrow 26"/>
          <p:cNvSpPr/>
          <p:nvPr/>
        </p:nvSpPr>
        <p:spPr>
          <a:xfrm rot="20716260">
            <a:off x="2725585" y="5515798"/>
            <a:ext cx="1216152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Up-Down Arrow 27"/>
          <p:cNvSpPr/>
          <p:nvPr/>
        </p:nvSpPr>
        <p:spPr>
          <a:xfrm rot="5400000">
            <a:off x="9307326" y="2230483"/>
            <a:ext cx="167685" cy="335286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Up-Down Arrow 28"/>
          <p:cNvSpPr/>
          <p:nvPr/>
        </p:nvSpPr>
        <p:spPr>
          <a:xfrm rot="5400000">
            <a:off x="7043452" y="2266425"/>
            <a:ext cx="135466" cy="335286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Up-Down Arrow 29"/>
          <p:cNvSpPr/>
          <p:nvPr/>
        </p:nvSpPr>
        <p:spPr>
          <a:xfrm rot="5400000">
            <a:off x="2671667" y="2238125"/>
            <a:ext cx="135466" cy="335286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Up-Down Arrow 30"/>
          <p:cNvSpPr/>
          <p:nvPr/>
        </p:nvSpPr>
        <p:spPr>
          <a:xfrm rot="5400000">
            <a:off x="4912414" y="2239846"/>
            <a:ext cx="135466" cy="335286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06824" y="5153671"/>
            <a:ext cx="1828800" cy="1508760"/>
          </a:xfrm>
          <a:prstGeom prst="rect">
            <a:avLst/>
          </a:prstGeom>
        </p:spPr>
      </p:pic>
      <p:pic>
        <p:nvPicPr>
          <p:cNvPr id="33" name="Picture 32"/>
          <p:cNvPicPr>
            <a:picLocks/>
          </p:cNvPicPr>
          <p:nvPr/>
        </p:nvPicPr>
        <p:blipFill rotWithShape="1">
          <a:blip r:embed="rId3"/>
          <a:srcRect r="49531"/>
          <a:stretch/>
        </p:blipFill>
        <p:spPr>
          <a:xfrm>
            <a:off x="7344714" y="1509341"/>
            <a:ext cx="1828800" cy="1508760"/>
          </a:xfrm>
          <a:prstGeom prst="rect">
            <a:avLst/>
          </a:prstGeom>
        </p:spPr>
      </p:pic>
      <p:pic>
        <p:nvPicPr>
          <p:cNvPr id="34" name="Picture 3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987938" y="1536352"/>
            <a:ext cx="1828800" cy="1508760"/>
          </a:xfrm>
          <a:prstGeom prst="rect">
            <a:avLst/>
          </a:prstGeom>
        </p:spPr>
      </p:pic>
      <p:pic>
        <p:nvPicPr>
          <p:cNvPr id="35" name="Picture 34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7300" y="3322328"/>
            <a:ext cx="1828800" cy="1508760"/>
          </a:xfrm>
          <a:prstGeom prst="rect">
            <a:avLst/>
          </a:prstGeom>
        </p:spPr>
      </p:pic>
      <p:pic>
        <p:nvPicPr>
          <p:cNvPr id="36" name="Picture 35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4" y="1524011"/>
            <a:ext cx="1828800" cy="1508760"/>
          </a:xfrm>
          <a:prstGeom prst="rect">
            <a:avLst/>
          </a:prstGeom>
        </p:spPr>
      </p:pic>
      <p:pic>
        <p:nvPicPr>
          <p:cNvPr id="37" name="Picture 36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188543" y="1540026"/>
            <a:ext cx="1828800" cy="150876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9845054" y="3322328"/>
            <a:ext cx="1828800" cy="1508760"/>
          </a:xfrm>
          <a:prstGeom prst="rect">
            <a:avLst/>
          </a:prstGeom>
        </p:spPr>
      </p:pic>
      <p:pic>
        <p:nvPicPr>
          <p:cNvPr id="39" name="Picture 38"/>
          <p:cNvPicPr>
            <a:picLocks/>
          </p:cNvPicPr>
          <p:nvPr/>
        </p:nvPicPr>
        <p:blipFill>
          <a:blip r:embed="rId9"/>
          <a:stretch>
            <a:fillRect/>
          </a:stretch>
        </p:blipFill>
        <p:spPr>
          <a:xfrm>
            <a:off x="9845054" y="5153671"/>
            <a:ext cx="1828800" cy="1508760"/>
          </a:xfrm>
          <a:prstGeom prst="rect">
            <a:avLst/>
          </a:prstGeom>
        </p:spPr>
      </p:pic>
      <p:sp>
        <p:nvSpPr>
          <p:cNvPr id="40" name="Left-Right Arrow 39"/>
          <p:cNvSpPr/>
          <p:nvPr/>
        </p:nvSpPr>
        <p:spPr>
          <a:xfrm rot="572557">
            <a:off x="8201621" y="5458958"/>
            <a:ext cx="1216152" cy="48463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40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054" y="1509341"/>
            <a:ext cx="1828800" cy="150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70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0509" y="19104"/>
            <a:ext cx="2114550" cy="3086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585" y="58293"/>
            <a:ext cx="2152650" cy="3105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4761" y="123879"/>
            <a:ext cx="2105025" cy="30003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9786" y="139391"/>
            <a:ext cx="2095500" cy="2971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3097" y="3235831"/>
            <a:ext cx="2524125" cy="3314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95059" y="3335844"/>
            <a:ext cx="2209800" cy="31146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12696" y="3335844"/>
            <a:ext cx="2162175" cy="2762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9"/>
          <a:srcRect b="12294"/>
          <a:stretch/>
        </p:blipFill>
        <p:spPr>
          <a:xfrm>
            <a:off x="8243086" y="3335844"/>
            <a:ext cx="2628900" cy="268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89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41" y="3610"/>
            <a:ext cx="2762250" cy="30765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746" y="3610"/>
            <a:ext cx="2543175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2509" y="29011"/>
            <a:ext cx="2228850" cy="3390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72525" y="3610"/>
            <a:ext cx="3419475" cy="3552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978" y="3522045"/>
            <a:ext cx="2466975" cy="3133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/>
          <a:srcRect b="3959"/>
          <a:stretch/>
        </p:blipFill>
        <p:spPr>
          <a:xfrm>
            <a:off x="3722158" y="3505111"/>
            <a:ext cx="2543175" cy="33115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1034" y="3483945"/>
            <a:ext cx="2971800" cy="3171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/>
          <a:srcRect b="3959"/>
          <a:stretch/>
        </p:blipFill>
        <p:spPr>
          <a:xfrm>
            <a:off x="9253537" y="3538001"/>
            <a:ext cx="2457450" cy="331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2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IMG_570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3" r="7961"/>
          <a:stretch/>
        </p:blipFill>
        <p:spPr bwMode="auto">
          <a:xfrm>
            <a:off x="0" y="-2"/>
            <a:ext cx="1217389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Y is for You! – Rising Ape Collectiv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933" y="660179"/>
            <a:ext cx="4558242" cy="356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29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266" y="255059"/>
            <a:ext cx="10515600" cy="1116541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1" y="1486958"/>
            <a:ext cx="10515600" cy="4351338"/>
          </a:xfrm>
        </p:spPr>
        <p:txBody>
          <a:bodyPr/>
          <a:lstStyle/>
          <a:p>
            <a:r>
              <a:rPr lang="en-US" dirty="0" smtClean="0"/>
              <a:t>Are we on the right track?</a:t>
            </a:r>
          </a:p>
          <a:p>
            <a:r>
              <a:rPr lang="en-US" dirty="0" smtClean="0"/>
              <a:t>Are the development priorities the right ones?</a:t>
            </a:r>
          </a:p>
          <a:p>
            <a:r>
              <a:rPr lang="en-US" dirty="0" smtClean="0"/>
              <a:t>What is missing?</a:t>
            </a:r>
          </a:p>
          <a:p>
            <a:r>
              <a:rPr lang="en-US" dirty="0" smtClean="0"/>
              <a:t>What is overemphasized?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1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an Diego among 50 best places in California to ret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8600" cy="6861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2705" y="1097990"/>
            <a:ext cx="10515600" cy="959410"/>
          </a:xfrm>
        </p:spPr>
        <p:txBody>
          <a:bodyPr/>
          <a:lstStyle/>
          <a:p>
            <a:pPr algn="ctr"/>
            <a:r>
              <a:rPr lang="en-US" dirty="0" smtClean="0"/>
              <a:t>See you next year (in person)!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72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2667" y="2439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59503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80459"/>
            <a:ext cx="10515600" cy="913342"/>
          </a:xfrm>
        </p:spPr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943" y="1699155"/>
            <a:ext cx="10515600" cy="4351338"/>
          </a:xfrm>
        </p:spPr>
        <p:txBody>
          <a:bodyPr/>
          <a:lstStyle/>
          <a:p>
            <a:r>
              <a:rPr lang="en-US" dirty="0" smtClean="0"/>
              <a:t>2019 QI Plan Reflection</a:t>
            </a:r>
          </a:p>
          <a:p>
            <a:r>
              <a:rPr lang="en-US" dirty="0" smtClean="0"/>
              <a:t>Describe MPOG Product Planning Process</a:t>
            </a:r>
          </a:p>
          <a:p>
            <a:r>
              <a:rPr lang="en-US" dirty="0" smtClean="0"/>
              <a:t>Application Development 2020</a:t>
            </a:r>
          </a:p>
          <a:p>
            <a:r>
              <a:rPr lang="en-US" dirty="0" smtClean="0"/>
              <a:t>Plans for 2021 and beyond</a:t>
            </a:r>
          </a:p>
          <a:p>
            <a:r>
              <a:rPr lang="en-US" dirty="0" smtClean="0"/>
              <a:t>Out by 2:30 ET</a:t>
            </a:r>
          </a:p>
        </p:txBody>
      </p:sp>
    </p:spTree>
    <p:extLst>
      <p:ext uri="{BB962C8B-B14F-4D97-AF65-F5344CB8AC3E}">
        <p14:creationId xmlns:p14="http://schemas.microsoft.com/office/powerpoint/2010/main" val="33712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2965" y="2038320"/>
            <a:ext cx="8855920" cy="1962181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Please feel free to ask questions or provide feedback at any point by unmuting yourself or via Zoom chat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3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35270" y="407548"/>
            <a:ext cx="10337548" cy="5861367"/>
            <a:chOff x="475053" y="205325"/>
            <a:chExt cx="11313226" cy="6368340"/>
          </a:xfrm>
        </p:grpSpPr>
        <p:graphicFrame>
          <p:nvGraphicFramePr>
            <p:cNvPr id="5" name="Content Placehold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07900298"/>
                </p:ext>
              </p:extLst>
            </p:nvPr>
          </p:nvGraphicFramePr>
          <p:xfrm>
            <a:off x="475053" y="205325"/>
            <a:ext cx="11313226" cy="636834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3261944" y="3204829"/>
              <a:ext cx="10332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Research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951178" y="3152077"/>
              <a:ext cx="218733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Quality Improvement</a:t>
              </a:r>
            </a:p>
            <a:p>
              <a:pPr algn="ctr"/>
              <a:r>
                <a:rPr lang="en-US" dirty="0" smtClean="0"/>
                <a:t> (ASPIRE)</a:t>
              </a:r>
              <a:endParaRPr lang="en-US" dirty="0"/>
            </a:p>
          </p:txBody>
        </p:sp>
        <p:sp>
          <p:nvSpPr>
            <p:cNvPr id="8" name="Right Arrow 7"/>
            <p:cNvSpPr/>
            <p:nvPr/>
          </p:nvSpPr>
          <p:spPr>
            <a:xfrm rot="7940427">
              <a:off x="9945102" y="1234690"/>
              <a:ext cx="1027654" cy="888023"/>
            </a:xfrm>
            <a:prstGeom prst="right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149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72" y="108385"/>
            <a:ext cx="10515600" cy="799437"/>
          </a:xfrm>
        </p:spPr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984686"/>
              </p:ext>
            </p:extLst>
          </p:nvPr>
        </p:nvGraphicFramePr>
        <p:xfrm>
          <a:off x="796659" y="907822"/>
          <a:ext cx="9609668" cy="5299547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04834">
                  <a:extLst>
                    <a:ext uri="{9D8B030D-6E8A-4147-A177-3AD203B41FA5}">
                      <a16:colId xmlns:a16="http://schemas.microsoft.com/office/drawing/2014/main" val="2746159648"/>
                    </a:ext>
                  </a:extLst>
                </a:gridCol>
                <a:gridCol w="4804834">
                  <a:extLst>
                    <a:ext uri="{9D8B030D-6E8A-4147-A177-3AD203B41FA5}">
                      <a16:colId xmlns:a16="http://schemas.microsoft.com/office/drawing/2014/main" val="1085415827"/>
                    </a:ext>
                  </a:extLst>
                </a:gridCol>
              </a:tblGrid>
              <a:tr h="51099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What We</a:t>
                      </a:r>
                      <a:r>
                        <a:rPr lang="en-US" sz="2400" b="1" baseline="0" dirty="0" smtClean="0"/>
                        <a:t> Said in 2019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What We Did in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6099956"/>
                  </a:ext>
                </a:extLst>
              </a:tr>
              <a:tr h="9445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Focus on measures that need to be addressed on a systems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Mort 01 – 30</a:t>
                      </a:r>
                      <a:r>
                        <a:rPr lang="en-US" sz="2400" b="0" baseline="0" dirty="0" smtClean="0"/>
                        <a:t> day in hospital mortality</a:t>
                      </a:r>
                      <a:endParaRPr lang="en-US" sz="2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89775"/>
                  </a:ext>
                </a:extLst>
              </a:tr>
              <a:tr h="1269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Evolve our attribution philosophy from “failed” case to “flagged” case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Changed verbiage</a:t>
                      </a:r>
                      <a:r>
                        <a:rPr lang="en-US" sz="2400" b="0" baseline="0" dirty="0" smtClean="0"/>
                        <a:t> on QI </a:t>
                      </a:r>
                      <a:r>
                        <a:rPr lang="en-US" sz="2400" b="0" dirty="0" smtClean="0"/>
                        <a:t>reporting tools to “passed” and “flagged”</a:t>
                      </a:r>
                    </a:p>
                    <a:p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877976"/>
                  </a:ext>
                </a:extLst>
              </a:tr>
              <a:tr h="126958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Allow</a:t>
                      </a:r>
                      <a:r>
                        <a:rPr lang="en-US" sz="2400" b="0" baseline="0" dirty="0" smtClean="0"/>
                        <a:t> modification </a:t>
                      </a:r>
                      <a:r>
                        <a:rPr lang="en-US" sz="2400" b="0" dirty="0" smtClean="0"/>
                        <a:t>of MIPS/ former QCDR measures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Modified these measures based on Quality Committee feedback</a:t>
                      </a:r>
                    </a:p>
                    <a:p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1293441"/>
                  </a:ext>
                </a:extLst>
              </a:tr>
              <a:tr h="13048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/>
                        <a:t>Create</a:t>
                      </a:r>
                      <a:r>
                        <a:rPr lang="en-US" sz="2400" b="0" baseline="0" dirty="0" smtClean="0"/>
                        <a:t> a formal measure review process</a:t>
                      </a:r>
                      <a:endParaRPr lang="en-US" sz="2400" b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Created ASPIRE </a:t>
                      </a:r>
                      <a:r>
                        <a:rPr lang="en-US" sz="2400" b="0" dirty="0" smtClean="0">
                          <a:hlinkClick r:id="rId2"/>
                        </a:rPr>
                        <a:t>Measure Review </a:t>
                      </a:r>
                      <a:r>
                        <a:rPr lang="en-US" sz="2400" b="0" dirty="0" smtClean="0"/>
                        <a:t>Schedule and assigned measures</a:t>
                      </a:r>
                      <a:r>
                        <a:rPr lang="en-US" sz="2400" b="0" baseline="0" dirty="0" smtClean="0"/>
                        <a:t> to Quality Champions</a:t>
                      </a:r>
                      <a:endParaRPr lang="en-US" sz="2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4428008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4209" r="54050"/>
          <a:stretch/>
        </p:blipFill>
        <p:spPr>
          <a:xfrm>
            <a:off x="10733726" y="187326"/>
            <a:ext cx="1155480" cy="156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3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205782"/>
              </p:ext>
            </p:extLst>
          </p:nvPr>
        </p:nvGraphicFramePr>
        <p:xfrm>
          <a:off x="284895" y="741892"/>
          <a:ext cx="11725397" cy="5981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858605">
                  <a:extLst>
                    <a:ext uri="{9D8B030D-6E8A-4147-A177-3AD203B41FA5}">
                      <a16:colId xmlns:a16="http://schemas.microsoft.com/office/drawing/2014/main" val="2746159648"/>
                    </a:ext>
                  </a:extLst>
                </a:gridCol>
                <a:gridCol w="6866792">
                  <a:extLst>
                    <a:ext uri="{9D8B030D-6E8A-4147-A177-3AD203B41FA5}">
                      <a16:colId xmlns:a16="http://schemas.microsoft.com/office/drawing/2014/main" val="1085415827"/>
                    </a:ext>
                  </a:extLst>
                </a:gridCol>
              </a:tblGrid>
              <a:tr h="72215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Measures/Data</a:t>
                      </a:r>
                      <a:r>
                        <a:rPr lang="en-US" sz="2400" b="1" baseline="0" dirty="0" smtClean="0"/>
                        <a:t> that we said we would build in 2019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What</a:t>
                      </a:r>
                      <a:r>
                        <a:rPr lang="en-US" sz="2400" b="1" baseline="0" dirty="0" smtClean="0"/>
                        <a:t> did we do in 2020?</a:t>
                      </a:r>
                      <a:endParaRPr lang="en-US" sz="24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68044"/>
                  </a:ext>
                </a:extLst>
              </a:tr>
              <a:tr h="722155"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Glycemic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/>
                        <a:t>GLU 03, O4 (glycemic</a:t>
                      </a:r>
                      <a:r>
                        <a:rPr lang="en-US" sz="2400" b="0" baseline="0" dirty="0" smtClean="0"/>
                        <a:t> management measures including PACU data)</a:t>
                      </a:r>
                      <a:endParaRPr lang="en-US" sz="2400" b="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589775"/>
                  </a:ext>
                </a:extLst>
              </a:tr>
              <a:tr h="517704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Include</a:t>
                      </a:r>
                      <a:r>
                        <a:rPr lang="en-US" sz="2400" baseline="0" dirty="0" smtClean="0"/>
                        <a:t> t</a:t>
                      </a:r>
                      <a:r>
                        <a:rPr lang="en-US" sz="2400" dirty="0" smtClean="0"/>
                        <a:t>ransfusion management data from PACU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Pending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877976"/>
                  </a:ext>
                </a:extLst>
              </a:tr>
              <a:tr h="702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Hypotension risk adjustment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5504602"/>
                  </a:ext>
                </a:extLst>
              </a:tr>
              <a:tr h="702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SUS 02 (Sustainability)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C00000"/>
                          </a:solidFill>
                        </a:rPr>
                        <a:t>Pending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6741209"/>
                  </a:ext>
                </a:extLst>
              </a:tr>
              <a:tr h="702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Understand AKI better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chemeClr val="tx1"/>
                          </a:solidFill>
                        </a:rPr>
                        <a:t>Developed</a:t>
                      </a:r>
                      <a:r>
                        <a:rPr lang="en-US" sz="2400" b="0" baseline="0" dirty="0" smtClean="0">
                          <a:solidFill>
                            <a:schemeClr val="tx1"/>
                          </a:solidFill>
                        </a:rPr>
                        <a:t> AKI Toolkit</a:t>
                      </a:r>
                      <a:endParaRPr lang="en-US" sz="2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706468"/>
                  </a:ext>
                </a:extLst>
              </a:tr>
              <a:tr h="702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Pediatric/</a:t>
                      </a:r>
                      <a:r>
                        <a:rPr lang="en-US" sz="2400" baseline="0" dirty="0" smtClean="0"/>
                        <a:t> OB Anesthesia Measures</a:t>
                      </a:r>
                      <a:endParaRPr lang="en-US" sz="2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Temp</a:t>
                      </a:r>
                      <a:r>
                        <a:rPr lang="en-US" sz="2400" baseline="0" dirty="0" smtClean="0"/>
                        <a:t> 04-Peds, OME (T&amp;A), </a:t>
                      </a:r>
                      <a:r>
                        <a:rPr lang="en-US" sz="2400" dirty="0" smtClean="0"/>
                        <a:t>ABX-01-OB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54727"/>
                  </a:ext>
                </a:extLst>
              </a:tr>
              <a:tr h="70260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Sugammadex</a:t>
                      </a:r>
                      <a:r>
                        <a:rPr lang="en-US" sz="2400" dirty="0" smtClean="0"/>
                        <a:t> Data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Sugammadex</a:t>
                      </a:r>
                      <a:r>
                        <a:rPr lang="en-US" sz="2400" dirty="0" smtClean="0"/>
                        <a:t> data presented at July ASPIRE meeting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717201"/>
                  </a:ext>
                </a:extLst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68043" y="56092"/>
            <a:ext cx="9559636" cy="7533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Reflection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4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781968"/>
              </p:ext>
            </p:extLst>
          </p:nvPr>
        </p:nvGraphicFramePr>
        <p:xfrm>
          <a:off x="227324" y="825591"/>
          <a:ext cx="11781945" cy="603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227324" y="191735"/>
            <a:ext cx="10515600" cy="8872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err="1" smtClean="0">
                <a:solidFill>
                  <a:schemeClr val="accent2"/>
                </a:solidFill>
              </a:rPr>
              <a:t>Sugammadex</a:t>
            </a:r>
            <a:r>
              <a:rPr lang="en-US" dirty="0" smtClean="0"/>
              <a:t> </a:t>
            </a:r>
            <a:r>
              <a:rPr lang="en-US" b="1" dirty="0" smtClean="0"/>
              <a:t>or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chemeClr val="accent1"/>
                </a:solidFill>
              </a:rPr>
              <a:t>Neostigmine across </a:t>
            </a:r>
            <a:r>
              <a:rPr lang="en-US" b="1" dirty="0" smtClean="0"/>
              <a:t>MPOG?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6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3395" y="2706535"/>
            <a:ext cx="10515600" cy="67426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Our QI Plan for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7083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1740</TotalTime>
  <Words>629</Words>
  <Application>Microsoft Office PowerPoint</Application>
  <PresentationFormat>Widescreen</PresentationFormat>
  <Paragraphs>134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QI Update  Product Planning Update</vt:lpstr>
      <vt:lpstr>Disclosures</vt:lpstr>
      <vt:lpstr>Objectives</vt:lpstr>
      <vt:lpstr>Please feel free to ask questions or provide feedback at any point by unmuting yourself or via Zoom chat </vt:lpstr>
      <vt:lpstr>PowerPoint Presentation</vt:lpstr>
      <vt:lpstr>Reflection</vt:lpstr>
      <vt:lpstr>PowerPoint Presentation</vt:lpstr>
      <vt:lpstr>PowerPoint Presentation</vt:lpstr>
      <vt:lpstr>Our QI Plan for 2021</vt:lpstr>
      <vt:lpstr>PowerPoint Presentation</vt:lpstr>
      <vt:lpstr>MPOG Product Planning Update</vt:lpstr>
      <vt:lpstr>Product Planning Themes</vt:lpstr>
      <vt:lpstr>How we organize product development</vt:lpstr>
      <vt:lpstr>2019 – 2020 Development</vt:lpstr>
      <vt:lpstr>DataDirect 2.1 </vt:lpstr>
      <vt:lpstr>CaseViewer 2.0</vt:lpstr>
      <vt:lpstr>CaseViewer 2.0</vt:lpstr>
      <vt:lpstr>QI Reporting</vt:lpstr>
      <vt:lpstr>QI Reporting</vt:lpstr>
      <vt:lpstr>PowerPoint Presentation</vt:lpstr>
      <vt:lpstr>2021 Development Plans</vt:lpstr>
      <vt:lpstr>Goal: Apps that work together better</vt:lpstr>
      <vt:lpstr>PowerPoint Presentation</vt:lpstr>
      <vt:lpstr>PowerPoint Presentation</vt:lpstr>
      <vt:lpstr>PowerPoint Presentation</vt:lpstr>
      <vt:lpstr>Discussion</vt:lpstr>
      <vt:lpstr>See you next year (in person)!</vt:lpstr>
      <vt:lpstr>Thank You</vt:lpstr>
    </vt:vector>
  </TitlesOfParts>
  <Company>University of Michigan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MPOG Apps</dc:title>
  <dc:creator>Shah, Nirav</dc:creator>
  <cp:lastModifiedBy>Shah, Nirav</cp:lastModifiedBy>
  <cp:revision>63</cp:revision>
  <dcterms:created xsi:type="dcterms:W3CDTF">2020-09-30T19:55:41Z</dcterms:created>
  <dcterms:modified xsi:type="dcterms:W3CDTF">2020-10-02T14:08:54Z</dcterms:modified>
</cp:coreProperties>
</file>