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1"/>
  </p:sldMasterIdLst>
  <p:notesMasterIdLst>
    <p:notesMasterId r:id="rId25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mfortaa" panose="020B0604020202020204" charset="0"/>
      <p:regular r:id="rId30"/>
      <p:bold r:id="rId31"/>
    </p:embeddedFont>
    <p:embeddedFont>
      <p:font typeface="Cambria" panose="02040503050406030204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82E581-EA4A-4D39-95D8-4C52B4895B7A}">
  <a:tblStyle styleId="{9C82E581-EA4A-4D39-95D8-4C52B4895B7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/>
          </a:solidFill>
        </a:fill>
      </a:tcStyle>
    </a:wholeTbl>
    <a:band1H>
      <a:tcTxStyle/>
      <a:tcStyle>
        <a:tcBdr/>
        <a:fill>
          <a:solidFill>
            <a:srgbClr val="FFFFF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FFFF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/>
        <a:fill>
          <a:solidFill>
            <a:srgbClr val="000000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0" d="100"/>
          <a:sy n="200" d="100"/>
        </p:scale>
        <p:origin x="576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99bd37253a_3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99bd37253a_3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99bd37253a_3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5" name="Google Shape;445;g99bd37253a_3_183:notes"/>
          <p:cNvSpPr txBox="1">
            <a:spLocks noGrp="1"/>
          </p:cNvSpPr>
          <p:nvPr>
            <p:ph type="body" idx="1"/>
          </p:nvPr>
        </p:nvSpPr>
        <p:spPr>
          <a:xfrm>
            <a:off x="914711" y="4344025"/>
            <a:ext cx="50286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46" name="Google Shape;446;g99bd37253a_3_183:notes"/>
          <p:cNvSpPr txBox="1">
            <a:spLocks noGrp="1"/>
          </p:cNvSpPr>
          <p:nvPr>
            <p:ph type="sldNum" idx="12"/>
          </p:nvPr>
        </p:nvSpPr>
        <p:spPr>
          <a:xfrm>
            <a:off x="3885579" y="868648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10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99bd37253a_3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3" name="Google Shape;453;g99bd37253a_3_194:notes"/>
          <p:cNvSpPr txBox="1">
            <a:spLocks noGrp="1"/>
          </p:cNvSpPr>
          <p:nvPr>
            <p:ph type="body" idx="1"/>
          </p:nvPr>
        </p:nvSpPr>
        <p:spPr>
          <a:xfrm>
            <a:off x="914711" y="4344025"/>
            <a:ext cx="50286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64 Pediatric Anesthesiologists in total</a:t>
            </a:r>
            <a:endParaRPr sz="1400"/>
          </a:p>
        </p:txBody>
      </p:sp>
      <p:sp>
        <p:nvSpPr>
          <p:cNvPr id="454" name="Google Shape;454;g99bd37253a_3_194:notes"/>
          <p:cNvSpPr txBox="1">
            <a:spLocks noGrp="1"/>
          </p:cNvSpPr>
          <p:nvPr>
            <p:ph type="sldNum" idx="12"/>
          </p:nvPr>
        </p:nvSpPr>
        <p:spPr>
          <a:xfrm>
            <a:off x="3885579" y="868648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11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99bd37253a_3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99bd37253a_3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MPOG Sites contributing pediatric data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99bd37253a_3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6" name="Google Shape;506;g99bd37253a_3_240:notes"/>
          <p:cNvSpPr txBox="1">
            <a:spLocks noGrp="1"/>
          </p:cNvSpPr>
          <p:nvPr>
            <p:ph type="body" idx="1"/>
          </p:nvPr>
        </p:nvSpPr>
        <p:spPr>
          <a:xfrm>
            <a:off x="914711" y="4344025"/>
            <a:ext cx="50286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07" name="Google Shape;507;g99bd37253a_3_240:notes"/>
          <p:cNvSpPr txBox="1">
            <a:spLocks noGrp="1"/>
          </p:cNvSpPr>
          <p:nvPr>
            <p:ph type="sldNum" idx="12"/>
          </p:nvPr>
        </p:nvSpPr>
        <p:spPr>
          <a:xfrm>
            <a:off x="3885579" y="868648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13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99bd37253a_3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99bd37253a_3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497D"/>
                </a:solidFill>
              </a:rPr>
              <a:t>007 - Schonberger: </a:t>
            </a:r>
            <a:r>
              <a:rPr lang="en" b="1">
                <a:solidFill>
                  <a:srgbClr val="1F497D"/>
                </a:solidFill>
              </a:rPr>
              <a:t>Accepted </a:t>
            </a:r>
            <a:r>
              <a:rPr lang="en"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Prevalence and trends of high body mass index in a multi-institution pediatric surgical population: A Report From the Multicenter Perioperative Outcomes Group (MPOG) (Yale)</a:t>
            </a:r>
            <a:endParaRPr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497D"/>
                </a:solidFill>
              </a:rPr>
              <a:t>018 – De Graaf:</a:t>
            </a:r>
            <a:r>
              <a:rPr lang="en" b="1">
                <a:solidFill>
                  <a:srgbClr val="1F497D"/>
                </a:solidFill>
              </a:rPr>
              <a:t> Published </a:t>
            </a:r>
            <a:r>
              <a:rPr lang="en">
                <a:solidFill>
                  <a:srgbClr val="1F497D"/>
                </a:solidFill>
              </a:rPr>
              <a:t>Ansthesiology 2018</a:t>
            </a:r>
            <a:endParaRPr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497D"/>
                </a:solidFill>
              </a:rPr>
              <a:t>038 – Lichtor: </a:t>
            </a:r>
            <a:r>
              <a:rPr lang="en" b="1">
                <a:solidFill>
                  <a:srgbClr val="1F497D"/>
                </a:solidFill>
              </a:rPr>
              <a:t>Submission to Journal of Pediatrics</a:t>
            </a:r>
            <a:r>
              <a:rPr lang="en">
                <a:solidFill>
                  <a:srgbClr val="1F497D"/>
                </a:solidFill>
              </a:rPr>
              <a:t> </a:t>
            </a:r>
            <a:r>
              <a:rPr lang="en" sz="90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Anesthesia practice for pyloromyotomy: A retrospective analysis of care patterns from a national cohort</a:t>
            </a:r>
            <a:r>
              <a:rPr lang="en"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(Yale)</a:t>
            </a:r>
            <a:endParaRPr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497D"/>
                </a:solidFill>
              </a:rPr>
              <a:t>046 – Riegger: </a:t>
            </a:r>
            <a:r>
              <a:rPr lang="en" b="1">
                <a:solidFill>
                  <a:srgbClr val="1F497D"/>
                </a:solidFill>
              </a:rPr>
              <a:t>Published</a:t>
            </a:r>
            <a:r>
              <a:rPr lang="en">
                <a:solidFill>
                  <a:srgbClr val="1F497D"/>
                </a:solidFill>
              </a:rPr>
              <a:t> Anesthesia &amp; Analgesia 2020</a:t>
            </a:r>
            <a:endParaRPr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497D"/>
                </a:solidFill>
              </a:rPr>
              <a:t>068 – Rosenbloom: Presented to PCRC 9/17/18 </a:t>
            </a:r>
            <a:r>
              <a:rPr lang="en"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Racial differences in induction times in pediatric anesthesia practice: A retrospective cohort study from the Multicenter Perioperative Outcomes Group Research Consortium (Massachusetts General Hospital)</a:t>
            </a:r>
            <a:endParaRPr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497D"/>
                </a:solidFill>
              </a:rPr>
              <a:t>090 – Montana: TBD </a:t>
            </a:r>
            <a:r>
              <a:rPr lang="en"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Risk Factors for Persistent Severe Intraoperative Hypoxemia Among Pediatric Patients undergoing Non-cardiac Surgery (Washington University - St. Louis Children’s)</a:t>
            </a:r>
            <a:endParaRPr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497D"/>
                </a:solidFill>
              </a:rPr>
              <a:t>092 – Rosenbloom: </a:t>
            </a:r>
            <a:r>
              <a:rPr lang="en" b="1">
                <a:solidFill>
                  <a:srgbClr val="1F497D"/>
                </a:solidFill>
              </a:rPr>
              <a:t>Accepted</a:t>
            </a:r>
            <a:r>
              <a:rPr lang="en">
                <a:solidFill>
                  <a:srgbClr val="1F497D"/>
                </a:solidFill>
              </a:rPr>
              <a:t> </a:t>
            </a:r>
            <a:r>
              <a:rPr lang="en"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effect of induction time on intraoperative hypoxemia for pediatric patients undergoing anesthesia: a retrospective cohort analysis (Massachusetts General Hospital)</a:t>
            </a:r>
            <a:endParaRPr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497D"/>
                </a:solidFill>
              </a:rPr>
              <a:t>118 – Puglia: TBD </a:t>
            </a:r>
            <a:r>
              <a:rPr lang="en"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Associations between the COVID pandemic and adherence to ASPIRE Quality Measures - Pediatric (Michigan Medicine)</a:t>
            </a:r>
            <a:endParaRPr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497D"/>
                </a:solidFill>
              </a:rPr>
              <a:t>124 - Legrand </a:t>
            </a:r>
            <a:r>
              <a:rPr lang="en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(PCRC 0102 Sub-analysis): Practice Patterns for Albumin Use in Pediatric Liver Transplantation (UCSF)</a:t>
            </a:r>
            <a:endParaRPr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1F497D"/>
                </a:solidFill>
              </a:rPr>
              <a:t>128 – Pryor/Tangel: TBD </a:t>
            </a:r>
            <a:r>
              <a:rPr lang="en"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External validation of a Perioperative Risk Score to Predict Mortality after Pediatric Surgery (Weill-Cornell)</a:t>
            </a:r>
            <a:endParaRPr>
              <a:solidFill>
                <a:srgbClr val="1F497D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99bd37253a_3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99bd37253a_3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497D"/>
                </a:solidFill>
              </a:rPr>
              <a:t>007 - Schonberger: </a:t>
            </a:r>
            <a:r>
              <a:rPr lang="en" b="1">
                <a:solidFill>
                  <a:srgbClr val="1F497D"/>
                </a:solidFill>
              </a:rPr>
              <a:t>Accepted </a:t>
            </a:r>
            <a:r>
              <a:rPr lang="en"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Prevalence and trends of high body mass index in a multi-institution pediatric surgical population: A Report From the Multicenter Perioperative Outcomes Group (MPOG) (Yale)</a:t>
            </a:r>
            <a:endParaRPr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497D"/>
                </a:solidFill>
              </a:rPr>
              <a:t>018 – De Graaf:</a:t>
            </a:r>
            <a:r>
              <a:rPr lang="en" b="1">
                <a:solidFill>
                  <a:srgbClr val="1F497D"/>
                </a:solidFill>
              </a:rPr>
              <a:t> Published </a:t>
            </a:r>
            <a:r>
              <a:rPr lang="en">
                <a:solidFill>
                  <a:srgbClr val="1F497D"/>
                </a:solidFill>
              </a:rPr>
              <a:t>Ansthesiology 2018</a:t>
            </a:r>
            <a:endParaRPr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497D"/>
                </a:solidFill>
              </a:rPr>
              <a:t>038 – Lichtor: </a:t>
            </a:r>
            <a:r>
              <a:rPr lang="en" b="1">
                <a:solidFill>
                  <a:srgbClr val="1F497D"/>
                </a:solidFill>
              </a:rPr>
              <a:t>Submission to Journal of Pediatrics</a:t>
            </a:r>
            <a:r>
              <a:rPr lang="en">
                <a:solidFill>
                  <a:srgbClr val="1F497D"/>
                </a:solidFill>
              </a:rPr>
              <a:t> </a:t>
            </a:r>
            <a:r>
              <a:rPr lang="en" sz="90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Anesthesia practice for pyloromyotomy: A retrospective analysis of care patterns from a national cohort</a:t>
            </a:r>
            <a:r>
              <a:rPr lang="en"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(Yale)</a:t>
            </a:r>
            <a:endParaRPr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497D"/>
                </a:solidFill>
              </a:rPr>
              <a:t>046 – Riegger: </a:t>
            </a:r>
            <a:r>
              <a:rPr lang="en" b="1">
                <a:solidFill>
                  <a:srgbClr val="1F497D"/>
                </a:solidFill>
              </a:rPr>
              <a:t>Published</a:t>
            </a:r>
            <a:r>
              <a:rPr lang="en">
                <a:solidFill>
                  <a:srgbClr val="1F497D"/>
                </a:solidFill>
              </a:rPr>
              <a:t> Anesthesia &amp; Analgesia 2020</a:t>
            </a:r>
            <a:endParaRPr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497D"/>
                </a:solidFill>
              </a:rPr>
              <a:t>068 – Rosenbloom: Presented to PCRC 9/17/18 </a:t>
            </a:r>
            <a:r>
              <a:rPr lang="en"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Racial differences in induction times in pediatric anesthesia practice: A retrospective cohort study from the Multicenter Perioperative Outcomes Group Research Consortium (Massachusetts General Hospital)</a:t>
            </a:r>
            <a:endParaRPr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497D"/>
                </a:solidFill>
              </a:rPr>
              <a:t>090 – Montana: TBD </a:t>
            </a:r>
            <a:r>
              <a:rPr lang="en"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Risk Factors for Persistent Severe Intraoperative Hypoxemia Among Pediatric Patients undergoing Non-cardiac Surgery (Washington University - St. Louis Children’s)</a:t>
            </a:r>
            <a:endParaRPr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497D"/>
                </a:solidFill>
              </a:rPr>
              <a:t>092 – Rosenbloom: </a:t>
            </a:r>
            <a:r>
              <a:rPr lang="en" b="1">
                <a:solidFill>
                  <a:srgbClr val="1F497D"/>
                </a:solidFill>
              </a:rPr>
              <a:t>Accepted</a:t>
            </a:r>
            <a:r>
              <a:rPr lang="en">
                <a:solidFill>
                  <a:srgbClr val="1F497D"/>
                </a:solidFill>
              </a:rPr>
              <a:t> </a:t>
            </a:r>
            <a:r>
              <a:rPr lang="en"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effect of induction time on intraoperative hypoxemia for pediatric patients undergoing anesthesia: a retrospective cohort analysis (Massachusetts General Hospital)</a:t>
            </a:r>
            <a:endParaRPr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497D"/>
                </a:solidFill>
              </a:rPr>
              <a:t>118 – Puglia: TBD </a:t>
            </a:r>
            <a:r>
              <a:rPr lang="en"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Associations between the COVID pandemic and adherence to ASPIRE Quality Measures - Pediatric (Michigan Medicine)</a:t>
            </a:r>
            <a:endParaRPr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497D"/>
                </a:solidFill>
              </a:rPr>
              <a:t>124 - Legrand </a:t>
            </a:r>
            <a:r>
              <a:rPr lang="en" sz="1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(PCRC 0102 Sub-analysis): Practice Patterns for Albumin Use in Pediatric Liver Transplantation (UCSF)</a:t>
            </a:r>
            <a:endParaRPr>
              <a:solidFill>
                <a:srgbClr val="1F497D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497D"/>
                </a:solidFill>
              </a:rPr>
              <a:t>128 – Pryor/Tangel: TBD </a:t>
            </a:r>
            <a:r>
              <a:rPr lang="en" sz="9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External validation of a Perioperative Risk Score to Predict Mortality after Pediatric Surgery (Weill-Cornell)</a:t>
            </a:r>
            <a:endParaRPr>
              <a:solidFill>
                <a:srgbClr val="1F497D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9bd37253a_3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32" name="Google Shape;532;g99bd37253a_3_260:notes"/>
          <p:cNvSpPr txBox="1">
            <a:spLocks noGrp="1"/>
          </p:cNvSpPr>
          <p:nvPr>
            <p:ph type="body" idx="1"/>
          </p:nvPr>
        </p:nvSpPr>
        <p:spPr>
          <a:xfrm>
            <a:off x="914711" y="4344025"/>
            <a:ext cx="50286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33" name="Google Shape;533;g99bd37253a_3_260:notes"/>
          <p:cNvSpPr txBox="1">
            <a:spLocks noGrp="1"/>
          </p:cNvSpPr>
          <p:nvPr>
            <p:ph type="sldNum" idx="12"/>
          </p:nvPr>
        </p:nvSpPr>
        <p:spPr>
          <a:xfrm>
            <a:off x="3885579" y="8686489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16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99bd37253a_3_267:notes"/>
          <p:cNvSpPr txBox="1">
            <a:spLocks noGrp="1"/>
          </p:cNvSpPr>
          <p:nvPr>
            <p:ph type="body" idx="1"/>
          </p:nvPr>
        </p:nvSpPr>
        <p:spPr>
          <a:xfrm>
            <a:off x="914711" y="4344025"/>
            <a:ext cx="5028600" cy="41145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g99bd37253a_3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99bd37253a_3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99bd37253a_3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99bd37253a_6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7" name="Google Shape;557;g99bd37253a_6_79:notes"/>
          <p:cNvSpPr txBox="1">
            <a:spLocks noGrp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58" name="Google Shape;558;g99bd37253a_6_79:notes"/>
          <p:cNvSpPr txBox="1">
            <a:spLocks noGrp="1"/>
          </p:cNvSpPr>
          <p:nvPr>
            <p:ph type="sldNum" idx="12"/>
          </p:nvPr>
        </p:nvSpPr>
        <p:spPr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19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9946689f5a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47" name="Google Shape;347;g9946689f5a_2_0:notes"/>
          <p:cNvSpPr txBox="1">
            <a:spLocks noGrp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8" name="Google Shape;348;g9946689f5a_2_0:notes"/>
          <p:cNvSpPr txBox="1">
            <a:spLocks noGrp="1"/>
          </p:cNvSpPr>
          <p:nvPr>
            <p:ph type="sldNum" idx="12"/>
          </p:nvPr>
        </p:nvSpPr>
        <p:spPr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99bd37253a_6_86:notes"/>
          <p:cNvSpPr txBox="1">
            <a:spLocks noGrp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g99bd37253a_6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99bd37253a_6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06" name="Google Shape;606;g99bd37253a_6_126:notes"/>
          <p:cNvSpPr txBox="1">
            <a:spLocks noGrp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07" name="Google Shape;607;g99bd37253a_6_126:notes"/>
          <p:cNvSpPr txBox="1">
            <a:spLocks noGrp="1"/>
          </p:cNvSpPr>
          <p:nvPr>
            <p:ph type="sldNum" idx="12"/>
          </p:nvPr>
        </p:nvSpPr>
        <p:spPr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21</a:t>
            </a:fld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99bd37253a_6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14" name="Google Shape;614;g99bd37253a_6_133:notes"/>
          <p:cNvSpPr txBox="1">
            <a:spLocks noGrp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15" name="Google Shape;615;g99bd37253a_6_133:notes"/>
          <p:cNvSpPr txBox="1">
            <a:spLocks noGrp="1"/>
          </p:cNvSpPr>
          <p:nvPr>
            <p:ph type="sldNum" idx="12"/>
          </p:nvPr>
        </p:nvSpPr>
        <p:spPr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22</a:t>
            </a:fld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99bd37253a_6_140:notes"/>
          <p:cNvSpPr txBox="1">
            <a:spLocks noGrp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g99bd37253a_6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9946689f5a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55" name="Google Shape;355;g9946689f5a_2_8:notes"/>
          <p:cNvSpPr txBox="1">
            <a:spLocks noGrp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56" name="Google Shape;356;g9946689f5a_2_8:notes"/>
          <p:cNvSpPr txBox="1">
            <a:spLocks noGrp="1"/>
          </p:cNvSpPr>
          <p:nvPr>
            <p:ph type="sldNum" idx="12"/>
          </p:nvPr>
        </p:nvSpPr>
        <p:spPr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9946689f5a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2" name="Google Shape;362;g9946689f5a_2_14:notes"/>
          <p:cNvSpPr txBox="1">
            <a:spLocks noGrp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63" name="Google Shape;363;g9946689f5a_2_14:notes"/>
          <p:cNvSpPr txBox="1">
            <a:spLocks noGrp="1"/>
          </p:cNvSpPr>
          <p:nvPr>
            <p:ph type="sldNum" idx="12"/>
          </p:nvPr>
        </p:nvSpPr>
        <p:spPr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9946689f5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3" name="Google Shape;403;g9946689f5a_2_54:notes"/>
          <p:cNvSpPr txBox="1">
            <a:spLocks noGrp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04" name="Google Shape;404;g9946689f5a_2_54:notes"/>
          <p:cNvSpPr txBox="1">
            <a:spLocks noGrp="1"/>
          </p:cNvSpPr>
          <p:nvPr>
            <p:ph type="sldNum" idx="12"/>
          </p:nvPr>
        </p:nvSpPr>
        <p:spPr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9946689f5a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2" name="Google Shape;412;g9946689f5a_2_62:notes"/>
          <p:cNvSpPr txBox="1">
            <a:spLocks noGrp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13" name="Google Shape;413;g9946689f5a_2_62:notes"/>
          <p:cNvSpPr txBox="1">
            <a:spLocks noGrp="1"/>
          </p:cNvSpPr>
          <p:nvPr>
            <p:ph type="sldNum" idx="12"/>
          </p:nvPr>
        </p:nvSpPr>
        <p:spPr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9946689f5a_2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0" name="Google Shape;420;g9946689f5a_2_69:notes"/>
          <p:cNvSpPr txBox="1">
            <a:spLocks noGrp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STS-Adult Cardiac Surgical Database (STS-ACSD, aka “STS Cardiac”) -&gt;3 sites</a:t>
            </a: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STS-General Thoracic Surgical Database (STS-GTSD, “STS Thoracic”) -&gt;8 sites</a:t>
            </a: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STS-Intemacs (LVAD database) -&gt;tentative</a:t>
            </a:r>
            <a:endParaRPr sz="14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21" name="Google Shape;421;g9946689f5a_2_69:notes"/>
          <p:cNvSpPr txBox="1">
            <a:spLocks noGrp="1"/>
          </p:cNvSpPr>
          <p:nvPr>
            <p:ph type="sldNum" idx="12"/>
          </p:nvPr>
        </p:nvSpPr>
        <p:spPr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50" tIns="44825" rIns="89650" bIns="448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7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9946689f5a_2_78:notes"/>
          <p:cNvSpPr txBox="1">
            <a:spLocks noGrp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g9946689f5a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99bd37253a_3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99bd37253a_3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>
            <a:spLocks noGrp="1"/>
          </p:cNvSpPr>
          <p:nvPr>
            <p:ph type="title"/>
          </p:nvPr>
        </p:nvSpPr>
        <p:spPr>
          <a:xfrm>
            <a:off x="457200" y="1543050"/>
            <a:ext cx="8229600" cy="48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800"/>
              </a:spcBef>
              <a:spcAft>
                <a:spcPts val="0"/>
              </a:spcAft>
              <a:buSzPts val="1100"/>
              <a:buNone/>
              <a:defRPr sz="2700"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54" name="Google Shape;154;p30"/>
          <p:cNvCxnSpPr/>
          <p:nvPr/>
        </p:nvCxnSpPr>
        <p:spPr>
          <a:xfrm>
            <a:off x="457200" y="4686300"/>
            <a:ext cx="5829300" cy="0"/>
          </a:xfrm>
          <a:prstGeom prst="straightConnector1">
            <a:avLst/>
          </a:prstGeom>
          <a:noFill/>
          <a:ln w="254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5" name="Google Shape;155;p30"/>
          <p:cNvSpPr txBox="1">
            <a:spLocks noGrp="1"/>
          </p:cNvSpPr>
          <p:nvPr>
            <p:ph type="body" idx="1"/>
          </p:nvPr>
        </p:nvSpPr>
        <p:spPr>
          <a:xfrm>
            <a:off x="457201" y="3486150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56" name="Google Shape;156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43650" y="4445739"/>
            <a:ext cx="2343150" cy="542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title"/>
          </p:nvPr>
        </p:nvSpPr>
        <p:spPr>
          <a:xfrm>
            <a:off x="457200" y="248152"/>
            <a:ext cx="8229600" cy="39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9"/>
          <p:cNvSpPr txBox="1">
            <a:spLocks noGrp="1"/>
          </p:cNvSpPr>
          <p:nvPr>
            <p:ph type="body" idx="1"/>
          </p:nvPr>
        </p:nvSpPr>
        <p:spPr>
          <a:xfrm rot="5400000">
            <a:off x="2699742" y="-1328141"/>
            <a:ext cx="374451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203" name="Google Shape;203;p39"/>
          <p:cNvCxnSpPr/>
          <p:nvPr/>
        </p:nvCxnSpPr>
        <p:spPr>
          <a:xfrm>
            <a:off x="457200" y="4896060"/>
            <a:ext cx="6707774" cy="1738"/>
          </a:xfrm>
          <a:prstGeom prst="straightConnector1">
            <a:avLst/>
          </a:prstGeom>
          <a:noFill/>
          <a:ln w="254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4" name="Google Shape;20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0558" y="4692711"/>
            <a:ext cx="1771650" cy="41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0"/>
          <p:cNvSpPr txBox="1">
            <a:spLocks noGrp="1"/>
          </p:cNvSpPr>
          <p:nvPr>
            <p:ph type="title"/>
          </p:nvPr>
        </p:nvSpPr>
        <p:spPr>
          <a:xfrm rot="5400000">
            <a:off x="5283041" y="2573100"/>
            <a:ext cx="3709988" cy="461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0"/>
          <p:cNvSpPr txBox="1">
            <a:spLocks noGrp="1"/>
          </p:cNvSpPr>
          <p:nvPr>
            <p:ph type="body" idx="1"/>
          </p:nvPr>
        </p:nvSpPr>
        <p:spPr>
          <a:xfrm rot="5400000">
            <a:off x="1873250" y="-222647"/>
            <a:ext cx="3709988" cy="605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208" name="Google Shape;208;p40"/>
          <p:cNvCxnSpPr/>
          <p:nvPr/>
        </p:nvCxnSpPr>
        <p:spPr>
          <a:xfrm>
            <a:off x="457200" y="4896060"/>
            <a:ext cx="6707774" cy="1738"/>
          </a:xfrm>
          <a:prstGeom prst="straightConnector1">
            <a:avLst/>
          </a:prstGeom>
          <a:noFill/>
          <a:ln w="254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9" name="Google Shape;209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0558" y="4692711"/>
            <a:ext cx="1771650" cy="41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>
  <p:cSld name="TABL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1"/>
          <p:cNvSpPr txBox="1">
            <a:spLocks noGrp="1"/>
          </p:cNvSpPr>
          <p:nvPr>
            <p:ph type="title"/>
          </p:nvPr>
        </p:nvSpPr>
        <p:spPr>
          <a:xfrm>
            <a:off x="730250" y="911331"/>
            <a:ext cx="8245475" cy="39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212" name="Google Shape;212;p41"/>
          <p:cNvCxnSpPr/>
          <p:nvPr/>
        </p:nvCxnSpPr>
        <p:spPr>
          <a:xfrm>
            <a:off x="457200" y="4896060"/>
            <a:ext cx="6707774" cy="1738"/>
          </a:xfrm>
          <a:prstGeom prst="straightConnector1">
            <a:avLst/>
          </a:prstGeom>
          <a:noFill/>
          <a:ln w="254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3" name="Google Shape;213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0558" y="4692711"/>
            <a:ext cx="1771650" cy="41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2"/>
          <p:cNvSpPr txBox="1">
            <a:spLocks noGrp="1"/>
          </p:cNvSpPr>
          <p:nvPr>
            <p:ph type="title"/>
          </p:nvPr>
        </p:nvSpPr>
        <p:spPr>
          <a:xfrm>
            <a:off x="730250" y="171450"/>
            <a:ext cx="8245475" cy="39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100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2"/>
          <p:cNvSpPr txBox="1">
            <a:spLocks noGrp="1"/>
          </p:cNvSpPr>
          <p:nvPr>
            <p:ph type="body" idx="1"/>
          </p:nvPr>
        </p:nvSpPr>
        <p:spPr>
          <a:xfrm>
            <a:off x="701675" y="745332"/>
            <a:ext cx="3543300" cy="302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2"/>
          <p:cNvSpPr txBox="1">
            <a:spLocks noGrp="1"/>
          </p:cNvSpPr>
          <p:nvPr>
            <p:ph type="body" idx="2"/>
          </p:nvPr>
        </p:nvSpPr>
        <p:spPr>
          <a:xfrm>
            <a:off x="4397375" y="745332"/>
            <a:ext cx="3543300" cy="302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218" name="Google Shape;218;p42"/>
          <p:cNvCxnSpPr/>
          <p:nvPr/>
        </p:nvCxnSpPr>
        <p:spPr>
          <a:xfrm>
            <a:off x="457200" y="4896060"/>
            <a:ext cx="6707774" cy="1738"/>
          </a:xfrm>
          <a:prstGeom prst="straightConnector1">
            <a:avLst/>
          </a:prstGeom>
          <a:noFill/>
          <a:ln w="254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9" name="Google Shape;21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0558" y="4692711"/>
            <a:ext cx="1771650" cy="41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title"/>
          </p:nvPr>
        </p:nvSpPr>
        <p:spPr>
          <a:xfrm>
            <a:off x="457201" y="253347"/>
            <a:ext cx="8229601" cy="39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100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body" idx="1"/>
          </p:nvPr>
        </p:nvSpPr>
        <p:spPr>
          <a:xfrm>
            <a:off x="457201" y="914400"/>
            <a:ext cx="8229599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spcBef>
                <a:spcPts val="7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60" name="Google Shape;160;p31"/>
          <p:cNvCxnSpPr/>
          <p:nvPr/>
        </p:nvCxnSpPr>
        <p:spPr>
          <a:xfrm>
            <a:off x="457200" y="4896060"/>
            <a:ext cx="6707774" cy="1738"/>
          </a:xfrm>
          <a:prstGeom prst="straightConnector1">
            <a:avLst/>
          </a:prstGeom>
          <a:noFill/>
          <a:ln w="254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1" name="Google Shape;161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0558" y="4692711"/>
            <a:ext cx="1771650" cy="41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53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900"/>
              </a:spcBef>
              <a:spcAft>
                <a:spcPts val="0"/>
              </a:spcAft>
              <a:buSzPts val="1100"/>
              <a:buNone/>
              <a:defRPr sz="3000" b="1" cap="none"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200"/>
              <a:buFont typeface="Calibri"/>
              <a:buNone/>
              <a:defRPr sz="12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1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1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1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1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100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100"/>
            </a:lvl9pPr>
          </a:lstStyle>
          <a:p>
            <a:endParaRPr/>
          </a:p>
        </p:txBody>
      </p:sp>
      <p:cxnSp>
        <p:nvCxnSpPr>
          <p:cNvPr id="165" name="Google Shape;165;p32"/>
          <p:cNvCxnSpPr/>
          <p:nvPr/>
        </p:nvCxnSpPr>
        <p:spPr>
          <a:xfrm>
            <a:off x="457200" y="4896060"/>
            <a:ext cx="6707774" cy="1738"/>
          </a:xfrm>
          <a:prstGeom prst="straightConnector1">
            <a:avLst/>
          </a:prstGeom>
          <a:noFill/>
          <a:ln w="254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6" name="Google Shape;16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0558" y="4692711"/>
            <a:ext cx="1771650" cy="41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"/>
          <p:cNvSpPr txBox="1">
            <a:spLocks noGrp="1"/>
          </p:cNvSpPr>
          <p:nvPr>
            <p:ph type="title"/>
          </p:nvPr>
        </p:nvSpPr>
        <p:spPr>
          <a:xfrm>
            <a:off x="457200" y="248152"/>
            <a:ext cx="8229600" cy="39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100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1"/>
          </p:nvPr>
        </p:nvSpPr>
        <p:spPr>
          <a:xfrm>
            <a:off x="701675" y="1632347"/>
            <a:ext cx="3543300" cy="302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spcBef>
                <a:spcPts val="110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23850" algn="l">
              <a:spcBef>
                <a:spcPts val="400"/>
              </a:spcBef>
              <a:spcAft>
                <a:spcPts val="0"/>
              </a:spcAft>
              <a:buSzPts val="1500"/>
              <a:buFont typeface="Calibri"/>
              <a:buChar char="–"/>
              <a:defRPr sz="1500"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2"/>
          </p:nvPr>
        </p:nvSpPr>
        <p:spPr>
          <a:xfrm>
            <a:off x="4397375" y="1632347"/>
            <a:ext cx="3543300" cy="3026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spcBef>
                <a:spcPts val="1100"/>
              </a:spcBef>
              <a:spcAft>
                <a:spcPts val="0"/>
              </a:spcAft>
              <a:buSzPts val="2100"/>
              <a:buChar char="•"/>
              <a:defRPr sz="2100"/>
            </a:lvl1pPr>
            <a:lvl2pPr marL="914400" lvl="1" indent="-342900" algn="l">
              <a:spcBef>
                <a:spcPts val="500"/>
              </a:spcBef>
              <a:spcAft>
                <a:spcPts val="0"/>
              </a:spcAft>
              <a:buSzPts val="1800"/>
              <a:buChar char="–"/>
              <a:defRPr sz="1800"/>
            </a:lvl2pPr>
            <a:lvl3pPr marL="1371600" lvl="2" indent="-323850" algn="l">
              <a:spcBef>
                <a:spcPts val="400"/>
              </a:spcBef>
              <a:spcAft>
                <a:spcPts val="0"/>
              </a:spcAft>
              <a:buSzPts val="1500"/>
              <a:buFont typeface="Calibri"/>
              <a:buChar char="–"/>
              <a:defRPr sz="1500"/>
            </a:lvl3pPr>
            <a:lvl4pPr marL="1828800" lvl="3" indent="-317500" algn="l">
              <a:spcBef>
                <a:spcPts val="300"/>
              </a:spcBef>
              <a:spcAft>
                <a:spcPts val="0"/>
              </a:spcAft>
              <a:buSzPts val="1400"/>
              <a:buChar char="–"/>
              <a:defRPr sz="14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cxnSp>
        <p:nvCxnSpPr>
          <p:cNvPr id="171" name="Google Shape;171;p33"/>
          <p:cNvCxnSpPr/>
          <p:nvPr/>
        </p:nvCxnSpPr>
        <p:spPr>
          <a:xfrm>
            <a:off x="457200" y="4896060"/>
            <a:ext cx="6707774" cy="1738"/>
          </a:xfrm>
          <a:prstGeom prst="straightConnector1">
            <a:avLst/>
          </a:prstGeom>
          <a:noFill/>
          <a:ln w="254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2" name="Google Shape;17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0558" y="4692711"/>
            <a:ext cx="1771650" cy="41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>
            <a:spLocks noGrp="1"/>
          </p:cNvSpPr>
          <p:nvPr>
            <p:ph type="title"/>
          </p:nvPr>
        </p:nvSpPr>
        <p:spPr>
          <a:xfrm>
            <a:off x="438926" y="228600"/>
            <a:ext cx="8229600" cy="39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100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4"/>
          <p:cNvSpPr txBox="1">
            <a:spLocks noGrp="1"/>
          </p:cNvSpPr>
          <p:nvPr>
            <p:ph type="body" idx="1"/>
          </p:nvPr>
        </p:nvSpPr>
        <p:spPr>
          <a:xfrm>
            <a:off x="457200" y="728663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400"/>
              <a:buFont typeface="Calibri"/>
              <a:buNone/>
              <a:defRPr sz="14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200" b="1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200" b="1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200" b="1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200" b="1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200" b="1"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2"/>
          </p:nvPr>
        </p:nvSpPr>
        <p:spPr>
          <a:xfrm>
            <a:off x="457200" y="1208484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–"/>
              <a:defRPr sz="1500"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SzPts val="1400"/>
              <a:buFont typeface="Calibri"/>
              <a:buChar char="–"/>
              <a:defRPr sz="1400"/>
            </a:lvl3pPr>
            <a:lvl4pPr marL="1828800" lvl="3" indent="-304800" algn="l"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2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2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2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200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200"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body" idx="3"/>
          </p:nvPr>
        </p:nvSpPr>
        <p:spPr>
          <a:xfrm>
            <a:off x="4645026" y="728663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900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400"/>
              <a:buFont typeface="Calibri"/>
              <a:buNone/>
              <a:defRPr sz="1400" b="1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200" b="1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200" b="1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200" b="1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200" b="1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200" b="1"/>
            </a:lvl9pPr>
          </a:lstStyle>
          <a:p>
            <a:endParaRPr/>
          </a:p>
        </p:txBody>
      </p:sp>
      <p:sp>
        <p:nvSpPr>
          <p:cNvPr id="178" name="Google Shape;178;p34"/>
          <p:cNvSpPr txBox="1">
            <a:spLocks noGrp="1"/>
          </p:cNvSpPr>
          <p:nvPr>
            <p:ph type="body" idx="4"/>
          </p:nvPr>
        </p:nvSpPr>
        <p:spPr>
          <a:xfrm>
            <a:off x="4645026" y="1208484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42900" algn="l">
              <a:spcBef>
                <a:spcPts val="90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–"/>
              <a:defRPr sz="1500"/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SzPts val="1400"/>
              <a:buFont typeface="Calibri"/>
              <a:buChar char="–"/>
              <a:defRPr sz="1400"/>
            </a:lvl3pPr>
            <a:lvl4pPr marL="1828800" lvl="3" indent="-304800" algn="l">
              <a:spcBef>
                <a:spcPts val="300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2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2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2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200"/>
            </a:lvl8pPr>
            <a:lvl9pPr marL="4114800" lvl="8" indent="-228600" algn="l">
              <a:spcBef>
                <a:spcPts val="300"/>
              </a:spcBef>
              <a:spcAft>
                <a:spcPts val="0"/>
              </a:spcAft>
              <a:buSzPts val="1100"/>
              <a:buNone/>
              <a:defRPr sz="1200"/>
            </a:lvl9pPr>
          </a:lstStyle>
          <a:p>
            <a:endParaRPr/>
          </a:p>
        </p:txBody>
      </p:sp>
      <p:cxnSp>
        <p:nvCxnSpPr>
          <p:cNvPr id="179" name="Google Shape;179;p34"/>
          <p:cNvCxnSpPr/>
          <p:nvPr/>
        </p:nvCxnSpPr>
        <p:spPr>
          <a:xfrm>
            <a:off x="457200" y="4896060"/>
            <a:ext cx="6707774" cy="1738"/>
          </a:xfrm>
          <a:prstGeom prst="straightConnector1">
            <a:avLst/>
          </a:prstGeom>
          <a:noFill/>
          <a:ln w="254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0" name="Google Shape;18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0558" y="4692711"/>
            <a:ext cx="1771650" cy="41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5"/>
          <p:cNvSpPr txBox="1">
            <a:spLocks noGrp="1"/>
          </p:cNvSpPr>
          <p:nvPr>
            <p:ph type="title"/>
          </p:nvPr>
        </p:nvSpPr>
        <p:spPr>
          <a:xfrm>
            <a:off x="457200" y="248152"/>
            <a:ext cx="8229600" cy="39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100"/>
              <a:buNone/>
              <a:defRPr sz="21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cxnSp>
        <p:nvCxnSpPr>
          <p:cNvPr id="183" name="Google Shape;183;p35"/>
          <p:cNvCxnSpPr/>
          <p:nvPr/>
        </p:nvCxnSpPr>
        <p:spPr>
          <a:xfrm>
            <a:off x="457200" y="4896060"/>
            <a:ext cx="6707774" cy="1738"/>
          </a:xfrm>
          <a:prstGeom prst="straightConnector1">
            <a:avLst/>
          </a:prstGeom>
          <a:noFill/>
          <a:ln w="254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4" name="Google Shape;18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0558" y="4692711"/>
            <a:ext cx="1771650" cy="41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6" name="Google Shape;186;p36"/>
          <p:cNvCxnSpPr/>
          <p:nvPr/>
        </p:nvCxnSpPr>
        <p:spPr>
          <a:xfrm>
            <a:off x="457200" y="4896060"/>
            <a:ext cx="6707774" cy="1738"/>
          </a:xfrm>
          <a:prstGeom prst="straightConnector1">
            <a:avLst/>
          </a:prstGeom>
          <a:noFill/>
          <a:ln w="254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7" name="Google Shape;18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0558" y="4692711"/>
            <a:ext cx="1771650" cy="41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 txBox="1">
            <a:spLocks noGrp="1"/>
          </p:cNvSpPr>
          <p:nvPr>
            <p:ph type="title"/>
          </p:nvPr>
        </p:nvSpPr>
        <p:spPr>
          <a:xfrm>
            <a:off x="457201" y="776254"/>
            <a:ext cx="3008313" cy="30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500" b="1"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37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spcBef>
                <a:spcPts val="12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spcBef>
                <a:spcPts val="500"/>
              </a:spcBef>
              <a:spcAft>
                <a:spcPts val="0"/>
              </a:spcAft>
              <a:buSzPts val="2100"/>
              <a:buChar char="–"/>
              <a:defRPr sz="2100"/>
            </a:lvl2pPr>
            <a:lvl3pPr marL="1371600" lvl="2" indent="-342900" algn="l">
              <a:spcBef>
                <a:spcPts val="50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3pPr>
            <a:lvl4pPr marL="1828800" lvl="3" indent="-323850" algn="l">
              <a:spcBef>
                <a:spcPts val="400"/>
              </a:spcBef>
              <a:spcAft>
                <a:spcPts val="0"/>
              </a:spcAft>
              <a:buSzPts val="1500"/>
              <a:buChar char="–"/>
              <a:defRPr sz="15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500"/>
            </a:lvl5pPr>
            <a:lvl6pPr marL="2743200" lvl="5" indent="-22860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500"/>
            </a:lvl6pPr>
            <a:lvl7pPr marL="3200400" lvl="6" indent="-22860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500"/>
            </a:lvl7pPr>
            <a:lvl8pPr marL="3657600" lvl="7" indent="-22860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500"/>
            </a:lvl8pPr>
            <a:lvl9pPr marL="4114800" lvl="8" indent="-228600" algn="l">
              <a:spcBef>
                <a:spcPts val="40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>
            <a:endParaRPr/>
          </a:p>
        </p:txBody>
      </p:sp>
      <p:sp>
        <p:nvSpPr>
          <p:cNvPr id="191" name="Google Shape;191;p37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00"/>
              <a:buFont typeface="Calibri"/>
              <a:buNone/>
              <a:defRPr sz="8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7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7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7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7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700"/>
            </a:lvl9pPr>
          </a:lstStyle>
          <a:p>
            <a:endParaRPr/>
          </a:p>
        </p:txBody>
      </p:sp>
      <p:cxnSp>
        <p:nvCxnSpPr>
          <p:cNvPr id="192" name="Google Shape;192;p37"/>
          <p:cNvCxnSpPr/>
          <p:nvPr/>
        </p:nvCxnSpPr>
        <p:spPr>
          <a:xfrm>
            <a:off x="457200" y="4896060"/>
            <a:ext cx="6707774" cy="1738"/>
          </a:xfrm>
          <a:prstGeom prst="straightConnector1">
            <a:avLst/>
          </a:prstGeom>
          <a:noFill/>
          <a:ln w="254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3" name="Google Shape;19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0558" y="4692711"/>
            <a:ext cx="1771650" cy="41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"/>
          <p:cNvSpPr txBox="1">
            <a:spLocks noGrp="1"/>
          </p:cNvSpPr>
          <p:nvPr>
            <p:ph type="title"/>
          </p:nvPr>
        </p:nvSpPr>
        <p:spPr>
          <a:xfrm>
            <a:off x="1792288" y="3725432"/>
            <a:ext cx="5486400" cy="30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500" b="1"/>
            </a:lvl1pPr>
            <a:lvl2pPr lvl="1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3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00"/>
              <a:buFont typeface="Calibri"/>
              <a:buNone/>
              <a:defRPr sz="8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7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7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7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7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7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700"/>
            </a:lvl9pPr>
          </a:lstStyle>
          <a:p>
            <a:endParaRPr/>
          </a:p>
        </p:txBody>
      </p:sp>
      <p:cxnSp>
        <p:nvCxnSpPr>
          <p:cNvPr id="198" name="Google Shape;198;p38"/>
          <p:cNvCxnSpPr/>
          <p:nvPr/>
        </p:nvCxnSpPr>
        <p:spPr>
          <a:xfrm>
            <a:off x="457200" y="4896060"/>
            <a:ext cx="6707774" cy="1738"/>
          </a:xfrm>
          <a:prstGeom prst="straightConnector1">
            <a:avLst/>
          </a:prstGeom>
          <a:noFill/>
          <a:ln w="2540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9" name="Google Shape;19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0558" y="4692711"/>
            <a:ext cx="1771650" cy="41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title"/>
          </p:nvPr>
        </p:nvSpPr>
        <p:spPr>
          <a:xfrm>
            <a:off x="457200" y="248152"/>
            <a:ext cx="8229600" cy="39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SzPts val="1100"/>
              <a:buNone/>
              <a:defRPr sz="21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600"/>
              </a:spcBef>
              <a:spcAft>
                <a:spcPts val="0"/>
              </a:spcAft>
              <a:buSzPts val="1100"/>
              <a:buNone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29"/>
          <p:cNvSpPr txBox="1">
            <a:spLocks noGrp="1"/>
          </p:cNvSpPr>
          <p:nvPr>
            <p:ph type="body" idx="1"/>
          </p:nvPr>
        </p:nvSpPr>
        <p:spPr>
          <a:xfrm>
            <a:off x="457200" y="914401"/>
            <a:ext cx="8229600" cy="3744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spcBef>
                <a:spcPts val="800"/>
              </a:spcBef>
              <a:spcAft>
                <a:spcPts val="0"/>
              </a:spcAft>
              <a:buClr>
                <a:srgbClr val="002060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Calibri"/>
              <a:buChar char="–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spcBef>
                <a:spcPts val="30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100"/>
              <a:buNone/>
              <a:defRPr sz="15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100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100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100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100"/>
              <a:buNone/>
              <a:defRPr sz="15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eridith@med.umich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jpg"/><Relationship Id="rId4" Type="http://schemas.openxmlformats.org/officeDocument/2006/relationships/image" Target="../media/image59.png"/><Relationship Id="rId9" Type="http://schemas.openxmlformats.org/officeDocument/2006/relationships/image" Target="../media/image64.gif"/><Relationship Id="rId1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Rachel.Kacmar@cuanschutz.ed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hyperlink" Target="mailto:support@mpog.zendesk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jp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janda@med.umich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9"/>
          <p:cNvSpPr txBox="1">
            <a:spLocks noGrp="1"/>
          </p:cNvSpPr>
          <p:nvPr>
            <p:ph type="title"/>
          </p:nvPr>
        </p:nvSpPr>
        <p:spPr>
          <a:xfrm>
            <a:off x="885313" y="277476"/>
            <a:ext cx="7772400" cy="531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200"/>
              <a:t>MPOG Cardiac Subcommittee Update</a:t>
            </a:r>
            <a:endParaRPr sz="3200"/>
          </a:p>
        </p:txBody>
      </p:sp>
      <p:sp>
        <p:nvSpPr>
          <p:cNvPr id="342" name="Google Shape;342;p59"/>
          <p:cNvSpPr txBox="1">
            <a:spLocks noGrp="1"/>
          </p:cNvSpPr>
          <p:nvPr>
            <p:ph type="body" idx="1"/>
          </p:nvPr>
        </p:nvSpPr>
        <p:spPr>
          <a:xfrm>
            <a:off x="725138" y="3452035"/>
            <a:ext cx="7772400" cy="1125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Allison Janda, MD</a:t>
            </a:r>
            <a:endParaRPr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Clinical Lecturer, Department of Anesthesiology</a:t>
            </a:r>
            <a:endParaRPr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Michigan Medicine</a:t>
            </a:r>
            <a:endParaRPr/>
          </a:p>
        </p:txBody>
      </p:sp>
      <p:pic>
        <p:nvPicPr>
          <p:cNvPr id="343" name="Google Shape;34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7675" y="4434475"/>
            <a:ext cx="858900" cy="8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59"/>
          <p:cNvPicPr preferRelativeResize="0"/>
          <p:nvPr/>
        </p:nvPicPr>
        <p:blipFill rotWithShape="1">
          <a:blip r:embed="rId4">
            <a:alphaModFix/>
          </a:blip>
          <a:srcRect b="22166"/>
          <a:stretch/>
        </p:blipFill>
        <p:spPr>
          <a:xfrm>
            <a:off x="3651425" y="1570900"/>
            <a:ext cx="1841150" cy="182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68"/>
          <p:cNvSpPr txBox="1">
            <a:spLocks noGrp="1"/>
          </p:cNvSpPr>
          <p:nvPr>
            <p:ph type="title"/>
          </p:nvPr>
        </p:nvSpPr>
        <p:spPr>
          <a:xfrm>
            <a:off x="457201" y="253348"/>
            <a:ext cx="82296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>
                <a:latin typeface="Cambria"/>
                <a:ea typeface="Cambria"/>
                <a:cs typeface="Cambria"/>
                <a:sym typeface="Cambria"/>
              </a:rPr>
              <a:t>MPOG Quality Team - Pediatrics</a:t>
            </a:r>
            <a:endParaRPr sz="1100"/>
          </a:p>
        </p:txBody>
      </p:sp>
      <p:sp>
        <p:nvSpPr>
          <p:cNvPr id="449" name="Google Shape;449;p68"/>
          <p:cNvSpPr txBox="1">
            <a:spLocks noGrp="1"/>
          </p:cNvSpPr>
          <p:nvPr>
            <p:ph type="body" idx="1"/>
          </p:nvPr>
        </p:nvSpPr>
        <p:spPr>
          <a:xfrm>
            <a:off x="457200" y="757250"/>
            <a:ext cx="8502900" cy="36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Pediatric Subcommittee reconvened December 2019 after a 2 year hiatus led by...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177800" lvl="0" indent="-1651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b="1"/>
              <a:t>Bishr Haydar, MD</a:t>
            </a:r>
            <a:r>
              <a:rPr lang="en" sz="1600"/>
              <a:t> - </a:t>
            </a:r>
            <a:r>
              <a:rPr lang="en" sz="1600" i="1"/>
              <a:t>Michigan Medicine</a:t>
            </a:r>
            <a:endParaRPr sz="1600" i="1"/>
          </a:p>
          <a:p>
            <a:pPr marL="177800" lvl="0" indent="-1905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" sz="1600" b="1"/>
              <a:t>Vikas O’Reilly-Shah, MD </a:t>
            </a:r>
            <a:r>
              <a:rPr lang="en" sz="1600"/>
              <a:t>-</a:t>
            </a:r>
            <a:r>
              <a:rPr lang="en" sz="1600" i="1"/>
              <a:t> Seattle Children’s</a:t>
            </a:r>
            <a:endParaRPr sz="1600" i="1"/>
          </a:p>
          <a:p>
            <a:pPr marL="177800" lvl="0" indent="-1905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" sz="1600" b="1"/>
              <a:t>Brad Taicher, MD </a:t>
            </a:r>
            <a:r>
              <a:rPr lang="en" sz="1600"/>
              <a:t>- </a:t>
            </a:r>
            <a:r>
              <a:rPr lang="en" sz="1600" i="1"/>
              <a:t>Duke Children’s</a:t>
            </a:r>
            <a:endParaRPr sz="1600" b="1"/>
          </a:p>
          <a:p>
            <a:pPr marL="177800" lvl="0" indent="-1905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" sz="1600" b="1"/>
              <a:t>Nirav Shah, MD </a:t>
            </a:r>
            <a:r>
              <a:rPr lang="en" sz="1600"/>
              <a:t>– </a:t>
            </a:r>
            <a:r>
              <a:rPr lang="en" sz="1600" i="1"/>
              <a:t>MPOG Director of Quality</a:t>
            </a:r>
            <a:endParaRPr sz="1600" i="1"/>
          </a:p>
          <a:p>
            <a:pPr marL="177800" lvl="0" indent="-1905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" sz="1600" b="1"/>
              <a:t>Meridith Bailey, MSN </a:t>
            </a:r>
            <a:r>
              <a:rPr lang="en" sz="1600"/>
              <a:t>– </a:t>
            </a:r>
            <a:r>
              <a:rPr lang="en" sz="1600" i="1"/>
              <a:t>Program Lead, MPOG Pediatrics </a:t>
            </a:r>
            <a:endParaRPr sz="1600" b="1" i="1"/>
          </a:p>
          <a:p>
            <a:pPr marL="177800" lvl="0" indent="-190500" algn="l" rtl="0">
              <a:spcBef>
                <a:spcPts val="500"/>
              </a:spcBef>
              <a:spcAft>
                <a:spcPts val="0"/>
              </a:spcAft>
              <a:buSzPts val="1600"/>
              <a:buChar char="•"/>
            </a:pPr>
            <a:r>
              <a:rPr lang="en" sz="1600" b="1"/>
              <a:t>Kate Buehler, MS,RN,CPPS</a:t>
            </a:r>
            <a:r>
              <a:rPr lang="en" sz="1600"/>
              <a:t>– </a:t>
            </a:r>
            <a:r>
              <a:rPr lang="en" sz="1600" i="1"/>
              <a:t>Clinical Program Manager</a:t>
            </a:r>
            <a:endParaRPr sz="1600" i="1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/>
              <a:t>Participants have joined us from around the US and Netherlands!</a:t>
            </a:r>
            <a:endParaRPr sz="1100"/>
          </a:p>
          <a:p>
            <a:pPr marL="431800" lvl="1" indent="-88900" algn="l" rtl="0"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 sz="1100"/>
          </a:p>
        </p:txBody>
      </p:sp>
      <p:pic>
        <p:nvPicPr>
          <p:cNvPr id="450" name="Google Shape;45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3930" y="3788242"/>
            <a:ext cx="1459278" cy="1458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9"/>
          <p:cNvSpPr txBox="1">
            <a:spLocks noGrp="1"/>
          </p:cNvSpPr>
          <p:nvPr>
            <p:ph type="title"/>
          </p:nvPr>
        </p:nvSpPr>
        <p:spPr>
          <a:xfrm>
            <a:off x="457201" y="253348"/>
            <a:ext cx="82296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>
                <a:latin typeface="Cambria"/>
                <a:ea typeface="Cambria"/>
                <a:cs typeface="Cambria"/>
                <a:sym typeface="Cambria"/>
              </a:rPr>
              <a:t>Our Subcommittee Members - Thank you!!</a:t>
            </a:r>
            <a:endParaRPr sz="1100"/>
          </a:p>
        </p:txBody>
      </p:sp>
      <p:grpSp>
        <p:nvGrpSpPr>
          <p:cNvPr id="457" name="Google Shape;457;p69"/>
          <p:cNvGrpSpPr/>
          <p:nvPr/>
        </p:nvGrpSpPr>
        <p:grpSpPr>
          <a:xfrm>
            <a:off x="278101" y="736497"/>
            <a:ext cx="8982493" cy="3918003"/>
            <a:chOff x="28047" y="608550"/>
            <a:chExt cx="9548732" cy="4109075"/>
          </a:xfrm>
        </p:grpSpPr>
        <p:pic>
          <p:nvPicPr>
            <p:cNvPr id="458" name="Google Shape;458;p6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3272" y="793675"/>
              <a:ext cx="792492" cy="4979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9" name="Google Shape;459;p69"/>
            <p:cNvSpPr txBox="1"/>
            <p:nvPr/>
          </p:nvSpPr>
          <p:spPr>
            <a:xfrm>
              <a:off x="1044789" y="730604"/>
              <a:ext cx="1056600" cy="76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Bishr Haydar,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Lisa Vitale,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Lori Reigger,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Shobha Malviya,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0" name="Google Shape;460;p6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52741" y="1553390"/>
              <a:ext cx="1549269" cy="593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1" name="Google Shape;461;p69"/>
            <p:cNvSpPr txBox="1"/>
            <p:nvPr/>
          </p:nvSpPr>
          <p:spPr>
            <a:xfrm>
              <a:off x="3501446" y="1697909"/>
              <a:ext cx="8094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Brad Taicher,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2" name="Google Shape;462;p6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431475" y="795706"/>
              <a:ext cx="991800" cy="5181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3" name="Google Shape;463;p69"/>
            <p:cNvSpPr txBox="1"/>
            <p:nvPr/>
          </p:nvSpPr>
          <p:spPr>
            <a:xfrm>
              <a:off x="3420443" y="798675"/>
              <a:ext cx="11175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Vikas O’Reilly-Shah,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Amber Franz,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4" name="Google Shape;464;p6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846003" y="798675"/>
              <a:ext cx="966600" cy="538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5" name="Google Shape;465;p69"/>
            <p:cNvSpPr txBox="1"/>
            <p:nvPr/>
          </p:nvSpPr>
          <p:spPr>
            <a:xfrm>
              <a:off x="5864472" y="780761"/>
              <a:ext cx="11031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Joseph Cravero,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Morgan Brown,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Bob Brustowicz,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Steve Zgleszewski,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6" name="Google Shape;466;p6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947853" y="3760425"/>
              <a:ext cx="762900" cy="76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7" name="Google Shape;467;p69"/>
            <p:cNvSpPr txBox="1"/>
            <p:nvPr/>
          </p:nvSpPr>
          <p:spPr>
            <a:xfrm>
              <a:off x="5864479" y="1751725"/>
              <a:ext cx="11622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Lucy Everett,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68" name="Google Shape;468;p6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28047" y="1565448"/>
              <a:ext cx="1102943" cy="65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9" name="Google Shape;469;p69"/>
            <p:cNvSpPr txBox="1"/>
            <p:nvPr/>
          </p:nvSpPr>
          <p:spPr>
            <a:xfrm>
              <a:off x="1044789" y="1697897"/>
              <a:ext cx="10389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Jina Sinskey,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Claudia Benkwitz,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0" name="Google Shape;470;p6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809853" y="1541175"/>
              <a:ext cx="1038900" cy="6772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p69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167510" y="1332149"/>
              <a:ext cx="991800" cy="99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2" name="Google Shape;472;p69"/>
            <p:cNvSpPr txBox="1"/>
            <p:nvPr/>
          </p:nvSpPr>
          <p:spPr>
            <a:xfrm>
              <a:off x="8072886" y="1751713"/>
              <a:ext cx="11622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Louis Tollinche,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69"/>
            <p:cNvSpPr txBox="1"/>
            <p:nvPr/>
          </p:nvSpPr>
          <p:spPr>
            <a:xfrm>
              <a:off x="5864479" y="3974163"/>
              <a:ext cx="11622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Jeana Havidich,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4" name="Google Shape;474;p69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349945" y="2337898"/>
              <a:ext cx="1135500" cy="3639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5" name="Google Shape;475;p69"/>
            <p:cNvSpPr txBox="1"/>
            <p:nvPr/>
          </p:nvSpPr>
          <p:spPr>
            <a:xfrm>
              <a:off x="3501446" y="2309019"/>
              <a:ext cx="11175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Olga Eydlin,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Liem Pham,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6" name="Google Shape;476;p69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4748203" y="2456768"/>
              <a:ext cx="1162200" cy="25076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7" name="Google Shape;477;p69"/>
            <p:cNvSpPr txBox="1"/>
            <p:nvPr/>
          </p:nvSpPr>
          <p:spPr>
            <a:xfrm>
              <a:off x="5864479" y="2241200"/>
              <a:ext cx="1162200" cy="68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Priti Dalal,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Shannon Grap,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Uma Parekh,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Jonathan Halem,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8" name="Google Shape;478;p69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250868" y="3843425"/>
              <a:ext cx="657300" cy="657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9" name="Google Shape;479;p69"/>
            <p:cNvSpPr txBox="1"/>
            <p:nvPr/>
          </p:nvSpPr>
          <p:spPr>
            <a:xfrm>
              <a:off x="1044789" y="3790627"/>
              <a:ext cx="1218000" cy="76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Jim Fehr,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RJ Ramamurthi,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James Xie,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Julianne Mendoza,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0" name="Google Shape;480;p69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2431475" y="3725825"/>
              <a:ext cx="991800" cy="99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1" name="Google Shape;481;p69"/>
            <p:cNvSpPr txBox="1"/>
            <p:nvPr/>
          </p:nvSpPr>
          <p:spPr>
            <a:xfrm>
              <a:off x="3501446" y="3081241"/>
              <a:ext cx="11175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Christy Crockett,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Carrie Menser,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2" name="Google Shape;482;p69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4644553" y="3041475"/>
              <a:ext cx="1369499" cy="684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3" name="Google Shape;483;p69"/>
            <p:cNvSpPr txBox="1"/>
            <p:nvPr/>
          </p:nvSpPr>
          <p:spPr>
            <a:xfrm>
              <a:off x="5945475" y="3216157"/>
              <a:ext cx="8925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Phillip Yun,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4" name="Google Shape;484;p69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2446547" y="3054300"/>
              <a:ext cx="1038900" cy="4480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5" name="Google Shape;485;p69"/>
            <p:cNvSpPr txBox="1"/>
            <p:nvPr/>
          </p:nvSpPr>
          <p:spPr>
            <a:xfrm>
              <a:off x="3501446" y="4025525"/>
              <a:ext cx="1135500" cy="39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Anshuman Sharma,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Charles Schrock,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Dan Roke,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6" name="Google Shape;486;p69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83618" y="2313660"/>
              <a:ext cx="991800" cy="6311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7" name="Google Shape;487;p69"/>
            <p:cNvSpPr txBox="1"/>
            <p:nvPr/>
          </p:nvSpPr>
          <p:spPr>
            <a:xfrm>
              <a:off x="1044789" y="2512682"/>
              <a:ext cx="9666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Cheryl Gooden,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8" name="Google Shape;488;p69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133268" y="3055275"/>
              <a:ext cx="892500" cy="4480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9" name="Google Shape;489;p69"/>
            <p:cNvSpPr txBox="1"/>
            <p:nvPr/>
          </p:nvSpPr>
          <p:spPr>
            <a:xfrm>
              <a:off x="1044789" y="3151655"/>
              <a:ext cx="8418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Alina Bodas,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0" name="Google Shape;490;p69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7217160" y="608550"/>
              <a:ext cx="892500" cy="892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1" name="Google Shape;491;p69"/>
            <p:cNvSpPr txBox="1"/>
            <p:nvPr/>
          </p:nvSpPr>
          <p:spPr>
            <a:xfrm>
              <a:off x="8072880" y="848433"/>
              <a:ext cx="12180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Jacques Scharoun,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Anastasia Grivoyannis,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2" name="Google Shape;492;p69"/>
            <p:cNvPicPr preferRelativeResize="0"/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7281960" y="2404050"/>
              <a:ext cx="762900" cy="3734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3" name="Google Shape;493;p69"/>
            <p:cNvSpPr txBox="1"/>
            <p:nvPr/>
          </p:nvSpPr>
          <p:spPr>
            <a:xfrm>
              <a:off x="8072879" y="2396073"/>
              <a:ext cx="15039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Hamid Vahabzadeh-Monshie,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4" name="Google Shape;494;p69"/>
            <p:cNvPicPr preferRelativeResize="0"/>
            <p:nvPr/>
          </p:nvPicPr>
          <p:blipFill>
            <a:blip r:embed="rId21">
              <a:alphaModFix/>
            </a:blip>
            <a:stretch>
              <a:fillRect/>
            </a:stretch>
          </p:blipFill>
          <p:spPr>
            <a:xfrm>
              <a:off x="7180110" y="3071888"/>
              <a:ext cx="966601" cy="6079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Google Shape;495;p69"/>
            <p:cNvSpPr txBox="1"/>
            <p:nvPr/>
          </p:nvSpPr>
          <p:spPr>
            <a:xfrm>
              <a:off x="8149086" y="3216150"/>
              <a:ext cx="10566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Ronak Patel,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96" name="Google Shape;496;p69"/>
            <p:cNvPicPr preferRelativeResize="0"/>
            <p:nvPr/>
          </p:nvPicPr>
          <p:blipFill>
            <a:blip r:embed="rId22">
              <a:alphaModFix/>
            </a:blip>
            <a:stretch>
              <a:fillRect/>
            </a:stretch>
          </p:blipFill>
          <p:spPr>
            <a:xfrm>
              <a:off x="7173211" y="3974178"/>
              <a:ext cx="980400" cy="2970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7" name="Google Shape;497;p69"/>
            <p:cNvSpPr txBox="1"/>
            <p:nvPr/>
          </p:nvSpPr>
          <p:spPr>
            <a:xfrm>
              <a:off x="8149086" y="3940163"/>
              <a:ext cx="1056600" cy="33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Anna Clebone, MD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800" y="167625"/>
            <a:ext cx="7565849" cy="446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33930" y="3788242"/>
            <a:ext cx="1459278" cy="1458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71"/>
          <p:cNvSpPr txBox="1">
            <a:spLocks noGrp="1"/>
          </p:cNvSpPr>
          <p:nvPr>
            <p:ph type="title"/>
          </p:nvPr>
        </p:nvSpPr>
        <p:spPr>
          <a:xfrm>
            <a:off x="457201" y="253348"/>
            <a:ext cx="82296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>
                <a:latin typeface="Cambria"/>
                <a:ea typeface="Cambria"/>
                <a:cs typeface="Cambria"/>
                <a:sym typeface="Cambria"/>
              </a:rPr>
              <a:t>What we’ve accomplished...</a:t>
            </a:r>
            <a:endParaRPr sz="1100"/>
          </a:p>
        </p:txBody>
      </p:sp>
      <p:sp>
        <p:nvSpPr>
          <p:cNvPr id="510" name="Google Shape;510;p71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75438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1778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778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100"/>
          </a:p>
        </p:txBody>
      </p:sp>
      <p:graphicFrame>
        <p:nvGraphicFramePr>
          <p:cNvPr id="511" name="Google Shape;511;p71"/>
          <p:cNvGraphicFramePr/>
          <p:nvPr/>
        </p:nvGraphicFramePr>
        <p:xfrm>
          <a:off x="1398675" y="1898549"/>
          <a:ext cx="6248400" cy="1586250"/>
        </p:xfrm>
        <a:graphic>
          <a:graphicData uri="http://schemas.openxmlformats.org/drawingml/2006/table">
            <a:tbl>
              <a:tblPr firstRow="1" bandRow="1">
                <a:noFill/>
                <a:tableStyleId>{9C82E581-EA4A-4D39-95D8-4C52B4895B7A}</a:tableStyleId>
              </a:tblPr>
              <a:tblGrid>
                <a:gridCol w="474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u="none" strike="noStrike" cap="none"/>
                        <a:t>Measure Build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Status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>
                          <a:solidFill>
                            <a:srgbClr val="00B050"/>
                          </a:solidFill>
                        </a:rPr>
                        <a:t>Pediatric Temperature Management (TEMP-04)</a:t>
                      </a:r>
                      <a:endParaRPr sz="1400" i="1">
                        <a:solidFill>
                          <a:srgbClr val="00B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>
                          <a:solidFill>
                            <a:srgbClr val="00B050"/>
                          </a:solidFill>
                        </a:rPr>
                        <a:t>Complete!</a:t>
                      </a:r>
                      <a:endParaRPr sz="1400" i="1">
                        <a:solidFill>
                          <a:srgbClr val="00B05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>
                          <a:solidFill>
                            <a:srgbClr val="00B050"/>
                          </a:solidFill>
                        </a:rPr>
                        <a:t>OME Pediatric Cohort #1 - Tonsillectomy/Adenoidectomy</a:t>
                      </a:r>
                      <a:endParaRPr sz="1400" i="1">
                        <a:solidFill>
                          <a:srgbClr val="00B05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 i="1">
                          <a:solidFill>
                            <a:srgbClr val="00B050"/>
                          </a:solidFill>
                        </a:rPr>
                        <a:t>Complete!</a:t>
                      </a:r>
                      <a:endParaRPr sz="1400" i="1">
                        <a:solidFill>
                          <a:srgbClr val="00B05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i="1">
                          <a:solidFill>
                            <a:srgbClr val="00B050"/>
                          </a:solidFill>
                        </a:rPr>
                        <a:t>OME Pediatric Cohort #2 - Spine</a:t>
                      </a:r>
                      <a:r>
                        <a:rPr lang="en">
                          <a:solidFill>
                            <a:srgbClr val="000000"/>
                          </a:solidFill>
                        </a:rPr>
                        <a:t> </a:t>
                      </a:r>
                      <a:endParaRPr sz="1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i="1">
                          <a:solidFill>
                            <a:srgbClr val="00B050"/>
                          </a:solidFill>
                        </a:rPr>
                        <a:t>Complete!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7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>
                          <a:solidFill>
                            <a:srgbClr val="000000"/>
                          </a:solidFill>
                        </a:rPr>
                        <a:t>Non-Opioid Adjunct (PAIN-01)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December 2020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12" name="Google Shape;512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3930" y="3788242"/>
            <a:ext cx="1459278" cy="1458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2"/>
          <p:cNvSpPr txBox="1">
            <a:spLocks noGrp="1"/>
          </p:cNvSpPr>
          <p:nvPr>
            <p:ph type="title"/>
          </p:nvPr>
        </p:nvSpPr>
        <p:spPr>
          <a:xfrm>
            <a:off x="457201" y="253347"/>
            <a:ext cx="8229600" cy="392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latin typeface="Cambria"/>
                <a:ea typeface="Cambria"/>
                <a:cs typeface="Cambria"/>
                <a:sym typeface="Cambria"/>
              </a:rPr>
              <a:t>MPOG Pediatric Publications</a:t>
            </a:r>
            <a:endParaRPr sz="2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18" name="Google Shape;518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875" y="1225238"/>
            <a:ext cx="5933749" cy="93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75" y="1397925"/>
            <a:ext cx="1677500" cy="58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72"/>
          <p:cNvPicPr preferRelativeResize="0"/>
          <p:nvPr/>
        </p:nvPicPr>
        <p:blipFill rotWithShape="1">
          <a:blip r:embed="rId5">
            <a:alphaModFix/>
          </a:blip>
          <a:srcRect b="43162"/>
          <a:stretch/>
        </p:blipFill>
        <p:spPr>
          <a:xfrm>
            <a:off x="2259825" y="2736875"/>
            <a:ext cx="6434698" cy="93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4013" y="2617662"/>
            <a:ext cx="1170600" cy="11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433930" y="3788242"/>
            <a:ext cx="1459278" cy="1458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3"/>
          <p:cNvSpPr txBox="1">
            <a:spLocks noGrp="1"/>
          </p:cNvSpPr>
          <p:nvPr>
            <p:ph type="title"/>
          </p:nvPr>
        </p:nvSpPr>
        <p:spPr>
          <a:xfrm>
            <a:off x="457201" y="253347"/>
            <a:ext cx="8229600" cy="392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>
                <a:latin typeface="Cambria"/>
                <a:ea typeface="Cambria"/>
                <a:cs typeface="Cambria"/>
                <a:sym typeface="Cambria"/>
              </a:rPr>
              <a:t>MPOG Pediatric Research in Progress...</a:t>
            </a:r>
            <a:endParaRPr/>
          </a:p>
        </p:txBody>
      </p:sp>
      <p:sp>
        <p:nvSpPr>
          <p:cNvPr id="528" name="Google Shape;528;p73"/>
          <p:cNvSpPr txBox="1">
            <a:spLocks noGrp="1"/>
          </p:cNvSpPr>
          <p:nvPr>
            <p:ph type="body" idx="1"/>
          </p:nvPr>
        </p:nvSpPr>
        <p:spPr>
          <a:xfrm>
            <a:off x="508325" y="582950"/>
            <a:ext cx="7519800" cy="46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 b="1"/>
              <a:t>In Submission to Journal of Pediatrics</a:t>
            </a:r>
            <a:endParaRPr sz="1100"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Anesthesia practice for pyloromyotomy: A retrospective analysis of care patterns from a national cohort </a:t>
            </a:r>
            <a:r>
              <a:rPr lang="en" sz="1100" i="1"/>
              <a:t>(Yale</a:t>
            </a:r>
            <a:r>
              <a:rPr lang="en" sz="1100"/>
              <a:t>)</a:t>
            </a:r>
            <a:endParaRPr sz="11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 b="1"/>
              <a:t>Pediatric Proposals Accepted</a:t>
            </a:r>
            <a:endParaRPr sz="1100"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An Assessment of Risk Factors for Hypoxemia in Young Children Undergoing One Lung Ventilation (</a:t>
            </a:r>
            <a:r>
              <a:rPr lang="en" sz="1100" i="1"/>
              <a:t>Wake Forest)</a:t>
            </a:r>
            <a:endParaRPr sz="1100" i="1"/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The effect of induction time on intraoperative hypoxemia for pediatric patients undergoing anesthesia: a retrospective cohort analysis (</a:t>
            </a:r>
            <a:r>
              <a:rPr lang="en" sz="1100" i="1"/>
              <a:t>Massachusetts General Hospital</a:t>
            </a:r>
            <a:r>
              <a:rPr lang="en" sz="1100"/>
              <a:t>)</a:t>
            </a:r>
            <a:endParaRPr sz="1100"/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Prevalence and trends of high body mass index in a multi-institution pediatric surgical population: A Report From the Multicenter Perioperative Outcomes Group (MPOG) (</a:t>
            </a:r>
            <a:r>
              <a:rPr lang="en" sz="1100" i="1"/>
              <a:t>Yale</a:t>
            </a:r>
            <a:r>
              <a:rPr lang="en" sz="1100"/>
              <a:t>)</a:t>
            </a:r>
            <a:endParaRPr sz="11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 b="1"/>
              <a:t>Pediatric Proposals Submitted</a:t>
            </a:r>
            <a:endParaRPr sz="1100" b="1"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Racial differences in induction times in pediatric anesthesia practice: A retrospective cohort study from the Multicenter Perioperative Outcomes Group Research Consortium (</a:t>
            </a:r>
            <a:r>
              <a:rPr lang="en" sz="1100" i="1"/>
              <a:t>Massachusetts General Hospital</a:t>
            </a:r>
            <a:r>
              <a:rPr lang="en" sz="1100"/>
              <a:t>)</a:t>
            </a:r>
            <a:endParaRPr sz="1100"/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Risk Factors for Persistent Severe Intraoperative Hypoxemia Among Pediatric Patients undergoing Non-cardiac Surgery (</a:t>
            </a:r>
            <a:r>
              <a:rPr lang="en" sz="1100" i="1"/>
              <a:t>Washington University - St. Louis Children’s</a:t>
            </a:r>
            <a:r>
              <a:rPr lang="en" sz="1100"/>
              <a:t>)</a:t>
            </a:r>
            <a:endParaRPr sz="1100"/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Associations between the COVID pandemic and adherence to ASPIRE Quality Measures - Pediatric (</a:t>
            </a:r>
            <a:r>
              <a:rPr lang="en" sz="1100" i="1"/>
              <a:t>Michigan Medicine</a:t>
            </a:r>
            <a:r>
              <a:rPr lang="en" sz="1100"/>
              <a:t>)</a:t>
            </a:r>
            <a:endParaRPr sz="1100"/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External validation of a Perioperative Risk Score to Predict Mortality after Pediatric Surgery (</a:t>
            </a:r>
            <a:r>
              <a:rPr lang="en" sz="1100" i="1"/>
              <a:t>Weill-Cornell</a:t>
            </a:r>
            <a:r>
              <a:rPr lang="en" sz="1100"/>
              <a:t>)</a:t>
            </a:r>
            <a:endParaRPr sz="1100"/>
          </a:p>
          <a:p>
            <a:pPr marL="457200" lvl="0" indent="-298450" algn="l" rtl="0">
              <a:spcBef>
                <a:spcPts val="1000"/>
              </a:spcBef>
              <a:spcAft>
                <a:spcPts val="0"/>
              </a:spcAft>
              <a:buSzPts val="1100"/>
              <a:buChar char="•"/>
            </a:pPr>
            <a:r>
              <a:rPr lang="en" sz="1100"/>
              <a:t>Practice Patterns for Albumin Use in Pediatric Liver Transplantation (</a:t>
            </a:r>
            <a:r>
              <a:rPr lang="en" sz="1100" i="1"/>
              <a:t>University of California San Francisco</a:t>
            </a:r>
            <a:r>
              <a:rPr lang="en" sz="1100"/>
              <a:t>)</a:t>
            </a:r>
            <a:endParaRPr sz="11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90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00"/>
          </a:p>
          <a:p>
            <a:pPr marL="431800" lvl="1" indent="-88900" algn="l" rtl="0"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200"/>
          </a:p>
        </p:txBody>
      </p:sp>
      <p:pic>
        <p:nvPicPr>
          <p:cNvPr id="529" name="Google Shape;52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3930" y="3788242"/>
            <a:ext cx="1459278" cy="1458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4"/>
          <p:cNvSpPr txBox="1">
            <a:spLocks noGrp="1"/>
          </p:cNvSpPr>
          <p:nvPr>
            <p:ph type="title"/>
          </p:nvPr>
        </p:nvSpPr>
        <p:spPr>
          <a:xfrm>
            <a:off x="457201" y="253348"/>
            <a:ext cx="82296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>
                <a:latin typeface="Cambria"/>
                <a:ea typeface="Cambria"/>
                <a:cs typeface="Cambria"/>
                <a:sym typeface="Cambria"/>
              </a:rPr>
              <a:t>2021 Goals</a:t>
            </a:r>
            <a:endParaRPr sz="1100" b="1"/>
          </a:p>
        </p:txBody>
      </p:sp>
      <p:sp>
        <p:nvSpPr>
          <p:cNvPr id="536" name="Google Shape;536;p74"/>
          <p:cNvSpPr txBox="1">
            <a:spLocks noGrp="1"/>
          </p:cNvSpPr>
          <p:nvPr>
            <p:ph type="body" idx="1"/>
          </p:nvPr>
        </p:nvSpPr>
        <p:spPr>
          <a:xfrm>
            <a:off x="398276" y="679025"/>
            <a:ext cx="82296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177800" lvl="0" indent="-152400" algn="l" rtl="0">
              <a:spcBef>
                <a:spcPts val="9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800"/>
              <a:t>Pediatric Measure Build </a:t>
            </a:r>
            <a:endParaRPr sz="1100"/>
          </a:p>
          <a:p>
            <a:pPr marL="431800" lvl="1" indent="-171450" algn="l" rtl="0">
              <a:spcBef>
                <a:spcPts val="400"/>
              </a:spcBef>
              <a:spcAft>
                <a:spcPts val="0"/>
              </a:spcAft>
              <a:buSzPts val="1700"/>
              <a:buChar char="–"/>
            </a:pPr>
            <a:r>
              <a:rPr lang="en" sz="1700"/>
              <a:t>Intraoperative Hypotension (informational)</a:t>
            </a:r>
            <a:endParaRPr sz="1100"/>
          </a:p>
          <a:p>
            <a:pPr marL="431800" lvl="1" indent="-171450" algn="l" rtl="0">
              <a:spcBef>
                <a:spcPts val="400"/>
              </a:spcBef>
              <a:spcAft>
                <a:spcPts val="0"/>
              </a:spcAft>
              <a:buSzPts val="1700"/>
              <a:buChar char="–"/>
            </a:pPr>
            <a:r>
              <a:rPr lang="en" sz="1700"/>
              <a:t>Postoperative Respiratory Complications</a:t>
            </a:r>
            <a:endParaRPr sz="1700"/>
          </a:p>
          <a:p>
            <a:pPr marL="43180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700"/>
          </a:p>
          <a:p>
            <a:pPr marL="177800" lvl="0" indent="-152400" algn="l" rtl="0">
              <a:spcBef>
                <a:spcPts val="9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800"/>
              <a:t>Collaborate with the SPA Quality &amp; Safety Committee to gain expert consensus on pediatric revisions needed for existing MPOG measures.</a:t>
            </a:r>
            <a:endParaRPr sz="1800"/>
          </a:p>
          <a:p>
            <a:pPr marL="17780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/>
          </a:p>
          <a:p>
            <a:pPr marL="177800" lvl="0" indent="-152400" algn="l" rtl="0">
              <a:spcBef>
                <a:spcPts val="90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800"/>
              <a:t>Pursue opportunities with NSQIP-Peds or Wake Up Safe 🡪 Data integration</a:t>
            </a:r>
            <a:endParaRPr sz="110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pic>
        <p:nvPicPr>
          <p:cNvPr id="537" name="Google Shape;537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3842" y="253342"/>
            <a:ext cx="2332949" cy="124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33930" y="3788242"/>
            <a:ext cx="1459278" cy="1458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5"/>
          <p:cNvSpPr txBox="1">
            <a:spLocks noGrp="1"/>
          </p:cNvSpPr>
          <p:nvPr>
            <p:ph type="title"/>
          </p:nvPr>
        </p:nvSpPr>
        <p:spPr>
          <a:xfrm>
            <a:off x="457201" y="253348"/>
            <a:ext cx="82296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2800">
                <a:latin typeface="Cambria"/>
                <a:ea typeface="Cambria"/>
                <a:cs typeface="Cambria"/>
                <a:sym typeface="Cambria"/>
              </a:rPr>
              <a:t>Interested in Joining the Pediatric Subcommittee?</a:t>
            </a:r>
            <a:endParaRPr sz="1100"/>
          </a:p>
        </p:txBody>
      </p:sp>
      <p:sp>
        <p:nvSpPr>
          <p:cNvPr id="544" name="Google Shape;544;p75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4328400" cy="3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b="1"/>
              <a:t>Next meeting:</a:t>
            </a:r>
            <a:r>
              <a:rPr lang="en" sz="1800"/>
              <a:t> October 6, 2020 </a:t>
            </a:r>
            <a:endParaRPr sz="1800"/>
          </a:p>
          <a:p>
            <a:pPr marL="431800" lvl="1" indent="-203200" algn="l" rtl="0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" sz="1800"/>
              <a:t>2-3pm EST via Zoom</a:t>
            </a:r>
            <a:endParaRPr sz="1800"/>
          </a:p>
          <a:p>
            <a:pPr marL="431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Participants from outside of MPOG are welcome to join!</a:t>
            </a:r>
            <a:endParaRPr sz="180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77800" lvl="0" indent="-177800" algn="l" rtl="0">
              <a:spcBef>
                <a:spcPts val="9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Contact Meridith Bailey if interested:</a:t>
            </a:r>
            <a:r>
              <a:rPr lang="en" sz="1100"/>
              <a:t>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meridith@med.umich.edu</a:t>
            </a:r>
            <a:endParaRPr sz="1800"/>
          </a:p>
          <a:p>
            <a:pPr marL="431800" lvl="1" indent="-76200" algn="l" rtl="0"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 sz="1500"/>
          </a:p>
          <a:p>
            <a:pPr marL="177800" lvl="0" indent="-63500" algn="l" rtl="0"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77800" lvl="0" indent="-76200" algn="l" rtl="0">
              <a:spcBef>
                <a:spcPts val="800"/>
              </a:spcBef>
              <a:spcAft>
                <a:spcPts val="0"/>
              </a:spcAft>
              <a:buSzPts val="1700"/>
              <a:buNone/>
            </a:pPr>
            <a:endParaRPr sz="1100"/>
          </a:p>
        </p:txBody>
      </p:sp>
      <p:pic>
        <p:nvPicPr>
          <p:cNvPr id="545" name="Google Shape;545;p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7300" y="1306986"/>
            <a:ext cx="3483576" cy="252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33930" y="3788242"/>
            <a:ext cx="1459278" cy="1458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6"/>
          <p:cNvSpPr txBox="1">
            <a:spLocks noGrp="1"/>
          </p:cNvSpPr>
          <p:nvPr>
            <p:ph type="title"/>
          </p:nvPr>
        </p:nvSpPr>
        <p:spPr>
          <a:xfrm>
            <a:off x="859063" y="657951"/>
            <a:ext cx="7772400" cy="531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200"/>
              <a:t>MPOG Obstetric Subcommittee Update</a:t>
            </a:r>
            <a:endParaRPr sz="3200"/>
          </a:p>
        </p:txBody>
      </p:sp>
      <p:sp>
        <p:nvSpPr>
          <p:cNvPr id="552" name="Google Shape;552;p76"/>
          <p:cNvSpPr txBox="1">
            <a:spLocks noGrp="1"/>
          </p:cNvSpPr>
          <p:nvPr>
            <p:ph type="body" idx="1"/>
          </p:nvPr>
        </p:nvSpPr>
        <p:spPr>
          <a:xfrm>
            <a:off x="685800" y="3558579"/>
            <a:ext cx="7772400" cy="7074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Rachel Kacmar, MD</a:t>
            </a:r>
            <a:endParaRPr sz="1800"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University of Colorado</a:t>
            </a:r>
            <a:endParaRPr sz="1800"/>
          </a:p>
        </p:txBody>
      </p:sp>
      <p:pic>
        <p:nvPicPr>
          <p:cNvPr id="553" name="Google Shape;553;p76"/>
          <p:cNvPicPr preferRelativeResize="0"/>
          <p:nvPr/>
        </p:nvPicPr>
        <p:blipFill rotWithShape="1">
          <a:blip r:embed="rId3">
            <a:alphaModFix/>
          </a:blip>
          <a:srcRect l="25993" t="16184" r="26745" b="14620"/>
          <a:stretch/>
        </p:blipFill>
        <p:spPr>
          <a:xfrm>
            <a:off x="188600" y="4265975"/>
            <a:ext cx="503052" cy="73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6562" y="1556925"/>
            <a:ext cx="1210875" cy="181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77"/>
          <p:cNvSpPr txBox="1">
            <a:spLocks noGrp="1"/>
          </p:cNvSpPr>
          <p:nvPr>
            <p:ph type="title"/>
          </p:nvPr>
        </p:nvSpPr>
        <p:spPr>
          <a:xfrm>
            <a:off x="457201" y="253348"/>
            <a:ext cx="8229601" cy="39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Our Obstetric Anesthesia QI Subcommittee</a:t>
            </a:r>
            <a:endParaRPr sz="2800"/>
          </a:p>
        </p:txBody>
      </p:sp>
      <p:sp>
        <p:nvSpPr>
          <p:cNvPr id="561" name="Google Shape;561;p77"/>
          <p:cNvSpPr txBox="1">
            <a:spLocks noGrp="1"/>
          </p:cNvSpPr>
          <p:nvPr>
            <p:ph type="body" idx="1"/>
          </p:nvPr>
        </p:nvSpPr>
        <p:spPr>
          <a:xfrm>
            <a:off x="457202" y="757238"/>
            <a:ext cx="5829298" cy="364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b="1"/>
              <a:t>MPOG Team</a:t>
            </a:r>
            <a:endParaRPr sz="1100"/>
          </a:p>
          <a:p>
            <a:pPr marL="431800" lvl="1" indent="-1778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</a:pPr>
            <a:r>
              <a:rPr lang="en" sz="1800" b="1"/>
              <a:t>Nirav Shah, MD </a:t>
            </a:r>
            <a:r>
              <a:rPr lang="en" sz="1800"/>
              <a:t>– MPOG Director of Quality</a:t>
            </a:r>
            <a:endParaRPr sz="1100"/>
          </a:p>
          <a:p>
            <a:pPr marL="431800" lvl="1" indent="-1778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</a:pPr>
            <a:r>
              <a:rPr lang="en" sz="1800" b="1"/>
              <a:t>Michael Mathis, MD </a:t>
            </a:r>
            <a:r>
              <a:rPr lang="en" sz="1800"/>
              <a:t>– MPOG Director of Research</a:t>
            </a:r>
            <a:endParaRPr sz="1800"/>
          </a:p>
          <a:p>
            <a:pPr marL="431800" lvl="1" indent="-1778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</a:pPr>
            <a:r>
              <a:rPr lang="en" sz="1800" b="1"/>
              <a:t>Brooke Szymanski-Bogart, MSN, RN </a:t>
            </a:r>
            <a:r>
              <a:rPr lang="en" sz="1800"/>
              <a:t>– QI Coordinator</a:t>
            </a:r>
            <a:endParaRPr sz="180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77800" lvl="0" indent="-177800" algn="l" rtl="0">
              <a:spcBef>
                <a:spcPts val="9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Obstetric Anesthesiology Representatives joining us from around the US!</a:t>
            </a:r>
            <a:endParaRPr sz="1100"/>
          </a:p>
          <a:p>
            <a:pPr marL="431800" lvl="1" indent="-88900" algn="l" rtl="0">
              <a:spcBef>
                <a:spcPts val="300"/>
              </a:spcBef>
              <a:spcAft>
                <a:spcPts val="0"/>
              </a:spcAft>
              <a:buSzPts val="1400"/>
              <a:buNone/>
            </a:pPr>
            <a:endParaRPr sz="1100"/>
          </a:p>
        </p:txBody>
      </p:sp>
      <p:pic>
        <p:nvPicPr>
          <p:cNvPr id="562" name="Google Shape;562;p77" descr="https://lh6.googleusercontent.com/H-GAC7l-eEHahOQjI0zLmRpHSRXgVSSw_r6OvgMrCEtsJiOEKJtsTlKAlmG7zYjFasMLyouhR9v6DB2gImavgcLNdGqltqp6qZw5otmjfaI2ZzO682Ycql5JH2eI--GilGs_j2vm6B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349" y="4114800"/>
            <a:ext cx="947100" cy="9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60"/>
          <p:cNvSpPr txBox="1">
            <a:spLocks noGrp="1"/>
          </p:cNvSpPr>
          <p:nvPr>
            <p:ph type="title"/>
          </p:nvPr>
        </p:nvSpPr>
        <p:spPr>
          <a:xfrm>
            <a:off x="457201" y="253348"/>
            <a:ext cx="8229601" cy="39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Our Cardiac Anesthesia QI Subcommittee</a:t>
            </a:r>
            <a:endParaRPr sz="2800"/>
          </a:p>
        </p:txBody>
      </p:sp>
      <p:sp>
        <p:nvSpPr>
          <p:cNvPr id="351" name="Google Shape;351;p60"/>
          <p:cNvSpPr txBox="1">
            <a:spLocks noGrp="1"/>
          </p:cNvSpPr>
          <p:nvPr>
            <p:ph type="body" idx="1"/>
          </p:nvPr>
        </p:nvSpPr>
        <p:spPr>
          <a:xfrm>
            <a:off x="457202" y="757238"/>
            <a:ext cx="7315198" cy="3649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 b="1"/>
              <a:t>MPOG Team</a:t>
            </a:r>
            <a:endParaRPr sz="1100"/>
          </a:p>
          <a:p>
            <a:pPr marL="431800" lvl="1" indent="-1778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</a:pPr>
            <a:r>
              <a:rPr lang="en" sz="1800" b="1"/>
              <a:t>Nirav Shah, MD </a:t>
            </a:r>
            <a:r>
              <a:rPr lang="en" sz="1800"/>
              <a:t>– Director, Quality Improvement</a:t>
            </a:r>
            <a:endParaRPr sz="1100"/>
          </a:p>
          <a:p>
            <a:pPr marL="431800" lvl="1" indent="-1778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</a:pPr>
            <a:r>
              <a:rPr lang="en" sz="1800" b="1"/>
              <a:t>Michael Mathis, MD </a:t>
            </a:r>
            <a:r>
              <a:rPr lang="en" sz="1800"/>
              <a:t>– Associate Director, Research</a:t>
            </a:r>
            <a:endParaRPr sz="1800"/>
          </a:p>
          <a:p>
            <a:pPr marL="431800" lvl="1" indent="-1778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</a:pPr>
            <a:r>
              <a:rPr lang="en" sz="1800" b="1"/>
              <a:t>Kate Buehler, MSN </a:t>
            </a:r>
            <a:r>
              <a:rPr lang="en" sz="1800"/>
              <a:t>– Clinical Program Manager</a:t>
            </a:r>
            <a:endParaRPr sz="1100"/>
          </a:p>
          <a:p>
            <a:pPr marL="431800" lvl="1" indent="-1778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</a:pPr>
            <a:r>
              <a:rPr lang="en" sz="1800" b="1"/>
              <a:t>Allison Janda, MD </a:t>
            </a:r>
            <a:r>
              <a:rPr lang="en" sz="1800"/>
              <a:t>–  Lead, Cardiac Anesthesia Subcommittee</a:t>
            </a:r>
            <a:endParaRPr sz="180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77800" lvl="0" indent="-177800" algn="l" rtl="0">
              <a:spcBef>
                <a:spcPts val="9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Cardiac Anesthesiology Representatives joining us from around the US!</a:t>
            </a:r>
            <a:endParaRPr sz="1800"/>
          </a:p>
        </p:txBody>
      </p:sp>
      <p:pic>
        <p:nvPicPr>
          <p:cNvPr id="352" name="Google Shape;35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7675" y="4434475"/>
            <a:ext cx="858900" cy="8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78"/>
          <p:cNvSpPr txBox="1">
            <a:spLocks noGrp="1"/>
          </p:cNvSpPr>
          <p:nvPr>
            <p:ph type="title"/>
          </p:nvPr>
        </p:nvSpPr>
        <p:spPr>
          <a:xfrm>
            <a:off x="457201" y="253347"/>
            <a:ext cx="8229601" cy="39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Thank you to our subcommittee members!</a:t>
            </a:r>
            <a:endParaRPr sz="2800"/>
          </a:p>
        </p:txBody>
      </p:sp>
      <p:pic>
        <p:nvPicPr>
          <p:cNvPr id="568" name="Google Shape;568;p78" descr="Weill Cornell Medic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583" y="1116988"/>
            <a:ext cx="1145758" cy="267344"/>
          </a:xfrm>
          <a:prstGeom prst="rect">
            <a:avLst/>
          </a:prstGeom>
          <a:noFill/>
          <a:ln>
            <a:noFill/>
          </a:ln>
        </p:spPr>
      </p:pic>
      <p:sp>
        <p:nvSpPr>
          <p:cNvPr id="569" name="Google Shape;569;p78"/>
          <p:cNvSpPr txBox="1"/>
          <p:nvPr/>
        </p:nvSpPr>
        <p:spPr>
          <a:xfrm>
            <a:off x="1530516" y="1116988"/>
            <a:ext cx="13716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Sharon Abramovitz, MD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0" name="Google Shape;570;p78" descr="Dartmouth-Hitchcock Physician and Associate Provider Recruitment | Dartmouth -Hitchcock Provider Caree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1970" y="1833751"/>
            <a:ext cx="1378546" cy="171218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78"/>
          <p:cNvSpPr txBox="1"/>
          <p:nvPr/>
        </p:nvSpPr>
        <p:spPr>
          <a:xfrm>
            <a:off x="1530516" y="1815486"/>
            <a:ext cx="13716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Wandana Joshi, MD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2" name="Google Shape;572;p78" descr="Duke Medicine Transitions To Duke Health | Duke Cancer Institu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525" y="2339290"/>
            <a:ext cx="1579982" cy="605294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78"/>
          <p:cNvSpPr txBox="1"/>
          <p:nvPr/>
        </p:nvSpPr>
        <p:spPr>
          <a:xfrm>
            <a:off x="1530516" y="2485111"/>
            <a:ext cx="13716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Ashraf Habib, MD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Marie-Louise Meng, MD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4" name="Google Shape;574;p78" descr="Henry Ford Refinances Health System Debt in Historic Transacti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010" y="3328223"/>
            <a:ext cx="1204145" cy="451778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78"/>
          <p:cNvSpPr txBox="1"/>
          <p:nvPr/>
        </p:nvSpPr>
        <p:spPr>
          <a:xfrm>
            <a:off x="1530516" y="3322108"/>
            <a:ext cx="13716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Eric Davies, MD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Ami Attali, MD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Joshua Younger, MD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6" name="Google Shape;576;p78" descr="NYU Langone Health | Military.com"/>
          <p:cNvPicPr preferRelativeResize="0"/>
          <p:nvPr/>
        </p:nvPicPr>
        <p:blipFill rotWithShape="1">
          <a:blip r:embed="rId7">
            <a:alphaModFix/>
          </a:blip>
          <a:srcRect l="9766" t="22221" r="12104" b="19181"/>
          <a:stretch/>
        </p:blipFill>
        <p:spPr>
          <a:xfrm>
            <a:off x="306583" y="3932924"/>
            <a:ext cx="11430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78"/>
          <p:cNvSpPr txBox="1"/>
          <p:nvPr/>
        </p:nvSpPr>
        <p:spPr>
          <a:xfrm>
            <a:off x="1530516" y="4114800"/>
            <a:ext cx="147218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Ghislaine Echevarria, MD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8" name="Google Shape;578;p7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98792" y="958434"/>
            <a:ext cx="864002" cy="597122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78"/>
          <p:cNvSpPr txBox="1"/>
          <p:nvPr/>
        </p:nvSpPr>
        <p:spPr>
          <a:xfrm>
            <a:off x="4478171" y="1176583"/>
            <a:ext cx="1472188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Brandon Togioka, MD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0" name="Google Shape;580;p78" descr="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285991" y="1825503"/>
            <a:ext cx="1078706" cy="350045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78"/>
          <p:cNvSpPr txBox="1"/>
          <p:nvPr/>
        </p:nvSpPr>
        <p:spPr>
          <a:xfrm>
            <a:off x="4483710" y="1933564"/>
            <a:ext cx="16002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Angel Martino-Horrall, MD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78" descr="data:image/png;base64,iVBORw0KGgoAAAANSUhEUgAAATYAAACtCAYAAAA6alOdAAAgAElEQVR4XuydB5gUVdaGT3dPT2TIWUUFAcGAuoIY14g5rnHd/dFVjCggqCAGzBl1zVnXtK45Z1DUNa9ZQQwICJLzpE7/857q03On6JnpCYBiFQ/PzHRX3VR1v/pODqVSqZQER7ACa/EKJJNJnV0oFNL/q+uwrbWq+6SfVd3H6lqz5uonFABbcy1l0M5vdQXcd/fqBIDVBWy/1XVfk+MKgG1Nrn7Q92pZgQBgVssy/6Y6CYDtN3U7gsGsDSsQiIZr/i4GwLbm70EwgrVoBQJ2+Nu4mQGwrab7sKb0PKtperImWIrf7rU69We1revafp9X1/PU1H4CYGvgCjb2wcUy5994q3Ij1mbsXhV90pcLbKuijwbeprX+9IAZ1n2LA2Br4BZoLLCtTqBhSmuqvwDUGvhABaevkhUIgK0By9pYULMu3Ovt93A43IAR5H5qNmALQCf39QvO/H2vQABsddy/5mQ9zdnW7/uRC0bfHCvQ1Jdsc4zht9xGAGwBsDXo+XR1O8HmatDSNfvJgZ6t9iUNgK0JwFZfNJpf9MsGBPWJjLWBR2NBpSGboTZL5+oUqRuLBo1dn8b2F1z321qBANhyvB/+jVIfqNFsLjqt+kTU5gQ2f1/1ja82YPPrDDlvVekKc7w9K50WAFtjV27tuC4AthzvYy5A5m+qPuDg/Ma0m2s/ubZd2zjrA7Ycl26NnBYA2xpZ9t9MpwGwNeBW1Cc2+oEqF2Dzd19bH3WBVLZ+cgE1VyytrY3GzKEBS7rKTg2AbZUt7e+i4QDYGnib6tsw9X2fS3fZREY+8zMoQCcXPVi2Pv3jDIAtlzvTtHMaqgpoWm9/7KsDYGvk/W8og6qtm7p0bPXp3xo5dL2sOQC4Kf2vzddmW1v/i6mul1JD1sZl3Q25bm0/NwC2Rt7h5gKd+tqx742Z/V5Fw0Yu8+/usmwAZi+SVXUPf8+60FV1gwNga+TK1gdIuTabSzsBu8p1Ndf8ebXdq1V1DwPGlv2eB8C25vdCMIJgBZq0AgFjW3n5AmBr0iMVXByswJpfgQDYAmBb809hMILf0ApQx8iKu7i//4aGmMNQAmALgC2HxyQ4JdcVaKzeqKEbcdW4SQBk/gJtgFy2Kla42niVrnI5QqFILqcF56zCFQhE0VW4uGt702sK2FjX5rEOu2BVG6it7Xdx7ZxfAGxr531dLbMKgG21LHPQSSNWIAC2RixaQy5ZE+b4xgJOQ+bFuY3tp6GiaEPHldv5rijafGytsWuS25iDs3JdgQDYcl2pRpznOteuzuwXtTmJNmIKdV7S2E382wA2heZadGqNX6nVtfaNH+Ef48oA2HK4z43diPaQm06oefRCOQy4DjaVjUFmm19dc67NqThX3Vdj1zO3mTftrGxzs/uWqzM1hXvsRdZcoVNNm9Uf7+oA2LLcc3fzrwlRsiGPYUNYU21sIpcNa2PKdq5/DPUBeEPG3JC1aOq5tj61Aa//WbDzATEXwNz58TtAF4lEVspZ11wA31ztNHX9fkvXB8D2BwM2m2594FPbQ1obCLqbq762f6vAZnpDA6xkMq5gxH8DKJunfiaptHMIBXnItAJT46fnMmLrYKUXV5U6IgC2lZ/WANjqATZ72OvbrGvybZUrUDQX+2wOUbSpALuq1hsQ8kAJ40hS4vG4VFZWSixWJYlkQoqLi6W4qEiBTs0PyaQsWbJUUimRaDSqzKywsDjDztw1D4BtVd21ANjqXdlsIOG+EXMFkXo7quOEhoiGbjOrY2x1MblcwX9NjrO++wKwJRJxKS8vk+XLl8vixYtl3ty5snTpYgWuPn36yLrrrSshyiYmUxKLxeSjjz6ShQsXKuiVlLSQTp3XkdLSUmnRooUUFBRol4lEQq/P5fgtr08u4/8tnBMwNt9dcPVQtSVfNKDLdSM39Eb/HoGtIXNcdRvXIgmyRQ9Uj7Cm6EZUgfcdgLZ82TKZP3+ezJr1i8yZM1di8ZiEQyGJxSqldatW8qet+0vnLl30fK+dsLw96S2ZNWtWmuVhaw1LaWlLWb9bN+nQoaO0atVSCouKazgVezo5jxn6D/cZ9NgjJzW/Bbch9+z3dm4AbFmArfphyv7Q2afNCWx1iXf+UdTVb0PaWRXzqI1Bumu66oDNIglWLkKdBIT4FxJV5rOGCayXoZCgS1uxYoXMnztHfpk5U+bMmS3xWEzy8wskHI6IhFJSWVku7dp3kC232lrateuQ1q557b337iSZ9csMiYRTIqmQJFNhSSZTEk8kpEVJiXTr1k06d1lH2rZvL5G8iKRS4Qyicb1hWzbrazWoGbCtjISBjm3lfRoAWwNfRXVtyqbosPyAVFcdg4YCan1jbmh7uS6ZMQ8DtfoAuenjWBnYbO4o9AG3SNhjWqlQShLxJCp/mTdvjvz0w1SZ9+uvUlVVJdFIWPIUgDxWlZKkVMWrpMs668pm/baSVq3aSlINBCEJh5Ly7ddfyORvv5Q8SXiAmYoqsGFIQD9HC6UtW0v3Hj1k3fU3kKLi0jRbAxjNAMHvtTFNcyZuPkfiXO/h7/W8ANgacOfqAp+mgJoNoT4mU5v+L9sUmg4SDViYWk7NLlJlP7l5WEd2xuYxNFgU33uAQ39VVZXyy8zpMnXqd7J4wQLJz4tIJBzW/x6geQyMn/FUQjbcqKf06bupFBQWK+vinHA4JQvnzZF3354okqzyRFTJ15/JZEJCYbVCSDyelEg0T9Zdb33p3r2ntGnXXsdB6941nstILavjiKJ1i9lNv2trRwsBsOV4H3MBtbpE2By7qbU4Szbwq69N863K5bz6zmns97kC/qoENvfeJRIxtVxWVFTID99PlR+//07Ky8uVpUVULPREVhUQFWhgYElJhUOyyeZbSPcNe0ooHFGg9ITIpMRjlTJp4uuyZOFcNRAkJaJg5unFDEg99heLJ6V9x07Su09f6dylq4B73kF/K4vQ3nd1M7bmWbvG3uHf5nUBsOV4X2pjU7mIkDl2kfNpDekz27kNuT7nQf0mTqyNsYFRXpWvVCou8aqYTJ78jUydMkVdOvKjeSLJhHiw4rlxKLiF8FUTqYzFpF3HjrL5FltJ27YdVESt6ZuWlG+++ly++fIziebl6XVc6bmMAJSekYHrEimRRColpa1ay2abb6GGCPR8AbA17wMUAFsT1tMvamXevbWKFE3orI7iyii+f/nlFykrK5OSkhLp3LmzuhqY35RtQhgcv//000/Spk0b/Z/twHeLtmA2+fn5ujnRFeXl5UlRUZFewt/Lli3TfgoLC1dqhr4YF/1xHf+5hjHxO1bETp06ZTzyXWZXrRdLKbPiYF7m4V/7KmbXsaHvikTCkkomJB6PyXfffiNTJk+WeLxKCgryJUSutRT6tupDNV+hsMSTSaHVjTfZVHr12lii0QKpqKiUL778Stq2aSvrr7+eRKN5snjxQnln0kSpqqjwxNlISJLxuOr1ouGQJBJemFUSS2gkTyoqY9KhfQfZtF8/ad+xY5q0kcetpnNvwNgat2cCYGvcuqXf/p5+hE28OnRagISJHfzEh+r999+XDz74QIEIXyl8r9q3by9DhgyRDh06eJspbQU0QDrnnHPk4IMPlh122CHjUQ+IGVAvXbpU/ve//8mUKVNk0aJFCkRdu3aVbbfdVtZff31tc/78+fL0009L7969ZeDAgRkA5DvGQXszZsyQTz/9VH788UcFwXXWWUf7BBwvuugi2WCDDXT9aN9A2K7lJ+NZsmSJbL755nLAAQeon5i73iuveXbGRlveuUmZ+fM0+eyTT6QqBlBHPKEzDWpeMsmQjh1WFU94ls2OnbvIpv22lDZt2mo7CxYslGeeeU7atW8vu+z8ZyktbYGziHzz9Zcy5dtvJI8Qq7An0qYSMEGPLXoHFtGwJJIpSSVEOnbpJFtsvbUUl7TwpNcQoJjneyoDUbSh2zQAtoauWPr8hlj8GtlFjcusP5fNvPXWW/L444/LhhtuKFtvvbUyp++//15effXVDHAYEBoIfP7553LqqafKfvvtJyNGjFBAsqBt6wNmNXPmTHnppZfk2WefVXeFgw46SHbaaSdp2bKljmvu3Lly5ZVXKgs77rjjZLPNNlNAML0evwNmMMnnnntOHnvsMRk/frxsvPHGMmnSJHnxxRcVEAE09FKA4IQJE2TdddeVnXfeOaMHmzx5sqy33npyzDHHaN/2EsnuxZ/dj82iCZYsXiDvvvWmVJatkLz8amdZFRU1kiAthiI2hsJSFY9LQWGR9N1kc+m2wYaSlwacmTN/kWeffU7HcsghB0nHjh0Ff92yFSvkww/+K/Pm/Cr5BVEVcyMJD9SUMWrcqPmlhRU0QdYNe/SQvpv1k7x8j/kitq48v8CPrSH7KAC2hqyWK6pk3sBpKWIViZ/WpQtsbCgY0z333KPMCqCCTcF8YGzXXHONHH/88cqQjOHYz6uvvlpef/11ad26tdxwww0qthqjc3VvsEHA584771Rv+8GDBytzMpCYN2+eXHvttfLFF18oqB111FGyySabKEjRjsVX8hPwvfTSS+Xdd99VT3yAl34BZDvvvffeE8a2xRZbyJlnnqkiLiLxV199pQC5/fbb62fKedJB57neOsaD8+1770ySGT9Pk9IST5z2CFrNFOHeXyEVQUGrnj17S89efaQQEVxxMyTffjtZXnvtNQX1I488Qrp1W09S0C8RmTd3jnz00fvKNEuKiyQVw30kIkkTRZPo2zydmjqbpBKSF82XTTffQrpt2CNtI/VYY3A0fgUCYGv82q32K11R9Oeff5bbb79dxcWTTz5Z2RQH4AbLATQAETd9zvTp0+WMM85QgACYEEcBQAMrmxB/AyoA2x133KGAdeyxx8qmm26aEYXnzJkj119/vQIPfWy00UYKfoAgYzCRkk0MW7v44os19Ijv2PSwL9u8+I698cYbctlll0n//v3lggsuUOAFkNDTAbKEKLmAlqv47zHWlHz//VT55IP3JV/jORERQbWw526h4Ja2PaJPjMUlEo1K9416Ss9evaWkuDSj+2JtEP/ff/8DHddf/nKI9OjR3TM6pC2hv86ZJZ9++j9ZNH+BtGpRrOIo4033VsPqmkwlJJ5IStv2HWTANttKQTERCtnE0dX+uP2uOwyA7Xd0+zxRxtMjAUx33323brIePXrI3//+dwUggMMTfWq+8dlYTz75pNx6660ydOhQuemmm1TEvO666xRk/KI1bMQYW9++fRW0YGYm2iJi/vOf/9RrMUZgDADU/vGPf6i4aSIp4/nPf/6jjA1gs3hJ6w+woi/E0Msvv1yB7dxzz5W2bduuNCa7VbmCmp1fUVEuEye8LosXzpfS4iJJor9LO3YQLKCgFEqpYh9Aj+QXyEa9ekmPHhtJUVGJ+piZIJiIx+SVV16Vr776Wu/FbrvtKlts0S+jY0SPh0MvYVmff/6ZzJs1S1oAVmlLq5oG0o6/aoYNJSUWiytr69VnE+ndZxN1M9GIhxwO1+iSw+l/mFMCYGuGW+2KcKvSiGD9eIHaCdV/IeZhOUTPc8ghh2RENr/eDFYEO/vTn/4kf/nLX5S50R6f7bXXXrqhDRQNbF544QUVRQ3YEEVtDLNnz5arrrpK9WSwqX//+98aCI4x4YQTTpCePXt6LCUclieeeEIuueQS+fDDD2vkJfPAzYvDnDDhTQW2rbbaUs4//3xp23Zli219a5sB53BIwvGUxEMiVeGELPt5prw2aYIUFkalNBWWKklIXHVeeRLCYoohJp7Q7B2tO3ZQgOnQsZPqLM2vLY1/GpnAC+LHH39S8BkwoL9su+1Az7CRwoKakpg69qakqmyFfD95ivw0eYpEiVKQkAJgnKwhRECEkxLiRYWonEpJ63Ydpf9220phUYmEUxhUvHgr+vb4ZfYaWs3wCK91TQTA1gy3dHUCm9sXIh2Agr6HDcfmwnqIYQCwMdYEuCAywrruvfde6dWrl4IIbG+77baTs846K+OyYWwIsDRR1AU2Wy6U/YiXu+66q+y9997y3//+V+6//34VM2FuBm4wRxgbej90bIBnNUB57ieIdBMmTNQxbbnllnLBBedLu3YeY6sPzNzblwF+OFYV4BVSAPn4lddk5vxfJb+kQEqqElIVESFGIAn4VcUkGo5I69ZtZIMePaTjOutKfnGx5OGEmwpJOBVSCycRVKjGysrK5fHHn5AZ02cq1Gy62Say884YVUqVlXFeXEl1SsKppCTiCVk4f55M++EHmTVrplSUl0tJixIVRxUGQ54DLy+W/MJi6d13E+m5US+RJJZ24lQdzzonrrQZHtu1uokA2Jrh9q4uYHN1bLp10u4QMDcsmOijALGjjz5a9tlnH2UHBiRjxoxRlxBYFgdAhFiKHu68885TpuUeJoqiYzNg69evn6eLSqUEfd24ceNk9913VwbIgVHgX//6l44D8XjkyJHqHgLDueKKK7RPgMqspxpXiUtFHB2bB2xbbbWVnH/+eY0GNsYWD6UkLwEjCsmiiuXy8v0PSaRFkYSiYYmUVUgsitUzIqUlJdK1c1fpus660qp1a8kvKhZB0S8piUhYItgDkiGlSikwJiSyaNFiee65F+SXmb+oe0av3j1lt912kTZtWmfWRqqwsiYllBeROPAVDklVrEIWrVgsC+bNl9nTZ8jiufOVrdEuXcDnYGbrrt9Ntv7TACnOx7XFGJv5tgWMLdftGgBbriuV5bxsgLYqdR5+PzZzuIXxACoo6ckfhnEARTygwjko+nHJAOgQWWFjfI6eDB0ZIIhxwNgRP2GAiKLZgI2lANguvPBC2WWXXRTYENsAQ0Ds0UcfVRaGrm306NHK1HANwc3DMtJWOw/jj+cHNkRRz3jQEH2aiqJYNEMieegjU0mZs2i+TPv4C0nkhyRaVCClhcVS1KpUWpa2lNKCEonkhSWcn5/OLOnFkCJiAmJk/1heXqmpjOKVFboms2fPkS8+/1KWLVuu53bs2EGNKu3at5GC/DzJKyyQvDZtpHV+geQr3SLUwMOoRCQplcm4pKB0OEGvWCZlCxbJ8sVLZUV5uTrxduzUSbr22FDySkrSWXnTCS1FJBoKid/DrQmP71p9aQBsjby9tbG0VcXeTH9k4qXbjxkU3nzzTXnooYfk119/VUvpoEGDFHBwC0FkNdbGlGFy33zzjbz88stqRAB4UNjbURtjs3HgdAuw0cdhhx2moMmBSPX888/LfffdJzj67rjjjiruIorCKg3YDLCICvADG6IoOraGviTIZouiP4EyKpnQCABEwYiyLiLWwZmQJENJCSPq4WMWjUhlKC6hVETyQ2GpXF4mM7+fpsD965JFMrdsmSxbvlQSy8skGSOKIqosl5/MBbCrrKxQnzX+lRQVSavS1tK6fRtp0bqlrNuzu/TecCPV1YWpfcAYiABRp+C0qEuMqEbdI76GJEHEQ1g0jpSpWNhpBN1hEAOf044NgC2nZVr5pLqAraFMI9chGIDR/tdff63B24iQrVq10iYQAfEt++STT+TII49Up1qYE35uXbp0UXHQXCZoC2feE088Udq1a6f6N3RzBlxsWIDIz9hs3j/88IOKonvssYcCG5vdYzueI+ozzzyjVlv+JtIAMRg2B6ByGDvUwPBYVcZ4YDq2RgNbMilVRLMnkpJHFEEioqAGdoBvIEMsEZdwKKzAxtfJNLCkKmPyv/9+KK+/8JKEsSoXFUiyuEDCeWEpCkVUPFX/M8yn6cObs2ckwfgg8YREyxOyJF4mC2PlsjhWLsNGDJPe63UXcumq+IkpIASz9IwneaE8TxDFxy0ekriIxPL5PCV5nJq2HmimkNyMpbk+UmvteQGw5XBrXbbkbsocLs2c4oY15XKdn624f/M7fl+EO+G/hnhpbOnGG28UIhIIm8ICSkgTinxYG6Bh1lJ+LliwQHVuONmi24KBWSQCjA1gu+uuuxQ8/+///k+dZw20ATb8zQC2I444Qq8zsLIwrqeeekr7xagBUGLB9dxQvFhKLLuci2j8+usTFJTR440de44yNgNhY6nMsdaXBps/7rlsxMKEYyUlFBepmL1IFi1ZJLF4pSSK86RluzbSrmUbTSeUIO8acZ0wKFxAwhFZVlkhP06bJtOn/SyLZsyRshlzpRwxtCRPQtE8iYS98C8TpWGojI8XCJlDKqoqpJjsuV3Xkc5t2ylbW2+jDZSxJSMhCadjVgHHVCwuVSsqZPGSZbJ08RKJhvKkTXELKezYVirbFkteSKQAcDbCuYqdwHN5Ln8v5wTAluOdaqhYVFuz1k5j2zOQfeWVV1SvhkVywIABurlgajAsrJ6wNJgS/mOIjbfccovGkLIR8SUDVNiMiKJcA+sDvHbbbTcFH9ggoVBYOjEewAABP2NkX375pUYKEPt5+OGHZxxq3U0PeKKnw2cOcEMH6MViYhlNO8WmUhpZgEIeEEQvN3LkGerN7wKbfz2zWUsRO1HUJ0IhiYZE5n7wpTx8+nmS+nWJFMZSEsoLSaS4SFqWFEppmzbSZ+/dpMOgHaSgU2vJa1Uk8WieWkDzsIYmQwq4i5culWXLl8nsWbPll1mzZMnipbJ0yVJ1ooV9Mkf0lK1at1CRvmPnDlJS0lLatGop0XycPELqUkKEQTwWl7LFS2XJF9/LD0+8IjO++lYqlyyRivIqSVYlJIkOLRqRLY84QAacc5KEC/OVWWp4KQkpA2DLcbfCcl2ZKufL/ngnGlNo6sybstzutYRSYYHEORYjAQd+ZPiaYRVF9Hv77bfV8RUvfsRFwq4sW4exDFw+EBn5mw265557qkUTNse1U6dOVVBCQY6ujLhNwrn47rPPPlPwhDXiz0aYlCvqGgji7vHwww+r2wc6P+ZhbA33ic8++1wD6mmXvnAXATA33ri3FBVlzxyy0n1QFVVSxc2KVEJFxxmTPpGHBo+UVpVhaYl8FxYpB7hicYnHEzIrVSmpNi2k3z47y9YH7y1ttugrBa1bSCovrPp+wqAiKZFCEgSkg52mT58pb7w+QebPX6AvCSIudt99F2nTtnUGeBB1iTUNI6YmU2qEWDJztnw/4R155cHHZfFXP8g6qSJpGYlKPtlOIuRwE6nCPzEel56HDZIdrh4lUfzoqI2Q9mdz04g39Tlc268PgG013eHGGBXca/jddGwmmhF9gD8ZgAaIEEYFa4BxwdJgZACFWUYR80wXZqIxfmeItMbSuAYghLEBPlhY6ZvzuBbwoj9LkcQ5fEcKIhihFQY2h19zJkYnaO4iNn5+0s9PP/2sLLKkpFgtgxgdAOD11++maYVyEf+V/8HYcIzNC0mBhGXGWx/IQ8eMFrzGShIhSUZEFhanpCgmkh8PSX4iLNHymJQtWy6htq2ky/67yGbHHigt+vWUioKIFElYWibDaonE34zx/vrrHHnhhZdk3tx5qmuDHe++B+4e6DnTfnmSkio1Y4RFFi6VLye+I+/e+ICkPp4iHcIFWsmqCpAtCEksnFJWpv5vjL+8SjY6eHfZafxZUlhc5AFb2kvXS4QZHLmsQABsuazSKjjHZYD2u58VVout3gDUBYGMEGnlu7Ejv3hr35vYaszJRBnAy66lPbNousHwrl7LBRZXhM5moeVc0+PZ9/ytqYDS6Yyyzd3Vn2Vb7lzEsBQ6NklJRTgpBaGIzJ30kTxy9ChpmYpIi5Sn11tYkJDiKphdWJaS5y0VkaK4SHlVpcxPVUnRZj1kt2FDpMeO/SXaEl8yT9lPuT0MCgsWLpSnn35G5vw6R4Gtz8a9Zbfdd5OWrVqmnW5TUikpKYinZNmMefLu+Lvlf488Ie3DxVKSX6jgmoqEJaEhXHHRxEkYM8Ksj4hUxGWjw/aUba4dKQVpxqZzb6Cz8ip4ZH9XTQbA5rtdtem+6hJF/WzM/7cbZG4b1ECk2jroBVGbG4TXhlu8g++9fGwGVC7guO3wu/m8ASgwAa84icf6vM+QzfBH9VINuYBkS+IyRHeZsoGbGQyyrZ83nupaA9aWAZ9du/LOqXZMNeCzObusz/okfxqhSUBRQSQsyz6dLA8cNUwiZVXSIkUkQUoWF4akRUwrDEhVfkStp1FcP1IilZKQBfEKKejaQfYY+g/pud8uktemWEXBSArRMiQLKlbIk88+Iwu+n6H99N2cyIM/S3FpSTqVOOJnSBZO+0Veu+xmmfLoi9K9ZQf1QauCleUTcaA6IPW1AzhhbVWhkBSWJTXaodfR+8rAS0+TcCGmA4wHnn+dd5sCzpYLwgbA5lsl13qZC0twN5wfEFymZEBj1jT/RrW/eYC9pI9p/yXNme+5UHgbuFrpbqwrG+hUg6R3rSbjwcXAiQm1Ni1g3gUll0X6GaAL8i7AVGd/9VgbhwdaXmpsS8+djQ26rLOudfezPRfkMRrEqciuaWpTkpo5T2499ESRWYukRV6+iqmxaEQiuGRolamEJCjHpyJeSKJJLynn4ooyCffoIjuPOE5677uzREoKJQ9gTIYU+B575ilZOnmagkzfrTaXnf68gxSVthAyddBs2fQ58sTF4+XnF96SDZLF0i5aLOWJmFTmh6UiisuHFxmRl0xJMpyUyqhIPByRomUJieQXyhYnHSabj/y7JNX4IJJnNQ9YwwDYcsG1wHjgX6XaGFtdq+kyNFekckVBgAX9kW12tx8T3Yw1ob+qqopplSNAp6Cg0ElBVO1DZW25fbpt0QcWR0RAjUXMz1dlvxYccbLqGgt0GWA24DV9GcDjB8Pqa624b/WKZWOl1WsGG/HSZrtMjr5sjAZe/r+N3dpY4+pf5rlHEJBOIPw1BwyWVp/8LNEWxRILwc7CyrS8MXnAhsMsjC2awE0sJLFUSn6JLZNWW/eV/c8cKuv331xShfiahWRprEqBbe530yQSishWA/4kA7cdIPmlxRokGllaKc9dcr18/Ngz0ilSLC2qQlJIKnDSkkfD6jeHT0p+nOgIkao82KOn85ufiklJ+7g2EIsAACAASURBVPay+xlDZP2/7amxrhHSwvFSS+viAmDLCdcCYMsGbLkyNbvWBbbZs3/VzA9ejYCIAgAbEidUAAZfMjz8TSS0TUmCSCycZKalAjmhUejCUNgToE3oDqm+1113HXXNQCfjiq5ePjBtTYdFGz/88L1Mnfq9rFixXMu/lZaWqM8bKbmxPKpTaSIh3333nZCtA8CzDB+uOGsAzXg4h2sxFpiTL9cC2lxrujTAChGYzLF46VMNHestxgiPsYn6tmF1xQiCkyvncZAUkvbwZevVq9oyyjiIqpg27Wd1xfDW13O5oJYBELHZppum4zaTEsmLyr2njJaqByZIUdtWEguJ5CcVVzRGMxVKavgV5lICExTYqLYiIssjSVkQjknfvXeT3YYfL6W91tWlLY/H5JkXX5CfJk9VMNxxx+01I0m4OF/CsZRMf2qivDD6cokmUhINRSRK8g7mhN+epkfyssDxPaItYiihV4UxkVmpcincuIfsc8EIWXfnLbz6CARMMF4FNnUeyW1n/8HPCkTRZngAXGCbPHmK+pP9/PN0jQ5gEwNyXbt2kT59Nla/MyyXdg1gQQTAO++8I6TtBmhatmyt1kxYFhZIXC/4HTAh9xc5y7DGFRVh8bSaCwAC9TNFvvnmWw1rIuFk27bt1MrJ5p827UfNm7bNNttoZg7aBFxIJ4TrBunA+Q848R92Z6DGuVg/sbySc43cb4yVegsA49dff6ttm8jNfMkzRjQEVley+W66KfqonaV3714qnrIuxJF+991UteISxgRwwizxZwMw8NEDFI3NslY4HU+e/J2um7FILKi4qey1996yzjpdtbp7NC8qnz75kkz4v3OlU5t2ktA6nh72a8FkVGxpvZUxNsAN/RchTUskJqH2rWX70/5PNv/rfhIpLJBYIiGvTZggn37xhSTjCdl/7z2lT+/eEirMl4rpc+Tpk86X+AffqkWzggSThVGJJfFR8/R69EOXERAuXbg5PxWWaCwl80KVUrrr1rLXhWdIx+7reRlF0udbdpEA2HLbsAGw5bZOdZ7lF0U5ecaMmXLRRRdrqm7EwRNOGCL77rtPDZGLjU2UAM62gBB+ZqTAXn/9DZTVASa08+OPP8jHH3+sKanZyDAuAHK77bbNbHobIOBwxx13aVLHAw7YTyMDaA/xFvC65567tW2SRAKqJlYCQDjrEmsKuMAO8WkziynnAtgA3l//+lfp3r17Dcb49NPPqi8ac4VlDhlynJSWtlT3COYHCHGQrPKMM4ZLp06d9W9LBfTaa6/LbbfdpmwU4D/uuH+kARCwrslS+JtEj7feepsyOP7+xz+O0YB8xHZiRUkZhA9a2YIlcuVW+0r3eJFEsYQWipTEQkJcaQLRMK1jA2QIXypIkGfDy39WEUrIsliFbLjPTrLD6JOk7Ubr65zfff99efuj9yVRGZcjDjlEunffQCLhiHxw16Py0WV3StsVSQnn50llWCQWISCCGFGyhZD7zWs7SXgopZXRt4UiEoslpCI/LN0G7yc7jTlJSqKFGgamBlEnBK0ZHtc/RBMBsOV4m7OBl6s78jezdOkyGT16jIqU/D/nnNHq4OptZi+ciGwXeNvDyizmEmZTU3fklbqDFRF/+fnnXyjLQqTE6Xb77beTYnLrp62lZNZ47LHHpWXLVjJ27BgFQU8f5umyiNckYoG04uY6gkhqWWwZDweOp2effXZGbKZ9WCXi8p///GcVK123jhdffEn7Bchhm1deebn6vAHOX3zxpVxzzbUZf7i//e1o+etfj8qIzois//3ve5qRBNAFNE888QSH2dbUK7I+06ZNV3AmRTrzO/XUUzThYyQvX8U7ZhyFmcWT8vDQsfLrw6/LusWtZFZpStpXhSVMuqQ8L0VRPKzRmwo6WEi5lvnC2lZUVkiia1vZ8ZyTZYsDB2ko1qdffiGvvf2WxMoq5OjDj5ANN9xAli9cLI+dNFaq3v1GfegALhM/WV9AMy+hHmnaVyVsMZySogQgHJKyqiqJrNNBth1zkmz0lz2kgBhRGCZGkPTD1VAVSY6P9lp5WgBsOd7WXIHNHr4lS5ZpAkecTRHFzj//XPXON70YsZaEJCG+AWZjx47VCk0GfO5DjD4KECGm89//flS4FgYFABx77DEq4tk5N954kwIQNUPHjDk7XeKO2EZvooi1ZPogPbhu3rSVFGCbOHGixobyOcDG+AmQt7mjC0McBVQt8N5A+MUXX9bIAoANEfaqq65Q0dl818aPv14jIdDDES41fvy1GfGSub3zzn81yy5MEZGS4Pxu3datoTd0bxV6thtu+KeKrwDbaaedJgMHDlC9Gs6vGAFgQxRs+eG9j+ThvwyVbskiWdwuKq1WJCRKFpBQWC2iHrCBgh644V6hMemAniRkbqxctjr+CNW1FbQplclTv5MXX3tV4mXlctQRR8h63brJj//9RJ458TxpNadM4sV52q5nbcX6iW4PlxFvBgS/e8BGLGiYiswqtrbeY4AceMVoiXZpp+PzQu49vZyxtkDDltuGDYAtt3XKWRR1gW3UqFEqmsHYxo27QPr33zqT1ZZgdTLfIrbtu+++mg/NAMTvxmGfe6mEXlbmhvKc/7C2Aw/cXwsKo7e6/vobVGcGq6PQyMEHHySFhUWqnLd2UPYDpoCOGTE4n7RHABufk9rbBTbXUOGCvI31pZdeUWADyAG2q6++MmNgAHgmTnxLUxfB5gCvW265KbOm9EdxlAsuGKfRC4AqjG299Tygdw8bByL6+PHXKbAxhuHDh8k22wBspCEib1lIAQUNfHnZCnn4xNEy7/UPpW1pqQJeErEw7UgBwKADU5cYlPUq+uJA62nvl1VWSpcBW8rOY0+RTv37yrTp01WHicvIQQcfJJ06dZSPbv+3fHDFXdKqMiXlxXlqaeVA8Q+g6VjSGXbhYBgt+El8aKoqLuH2LaX/eSfKFgfvJUnce4hFxSLKWSq2pnWpWZ5E1wWmGR7ntaKJANia4Tb62RzgRiLCkSNH6UYH2C644DxV2rMJUdBTYg62xKYmqwaB5q7bhd/fzfrAMPDQQw+rzgrW5hVQOVa6d99QQfOuu+7RzB+0Ddjtuecg2X///fR3Y1fmNmG+ZgAPIIm+jxoHfA6wkQEXduZ3vfA7F9MuBU7+85/HlNG5wGZz+vTTz1W0JVYU3eDo0WcrG7NoivfeA9guUGDDMIJOEmZXG7DNnDlLq2RhdKB/gG3gwG00caSGhZJmSAM+PWT5/vV35d7jz5TeFVEpL/HS4RbE81QsVJe2jFXBGxNutGo4IYaT9OEdO8iO44bKRgftIrMIq3ryKWnXspXsvtde0qJFsTwxZKwsfvVDaRGJajgW1wFoCpFqrEgDW9o514wCFZLQ2Nbuu20ne1w+UjN7kHWEbG2IxQBbUivOkIstMB3kul0DYMt1peo4L5uYumJFmYwadaZudERRF9io60mKHlwfAImbb75ZWQzteM65nlOun6nw95IlS+WBBx6Ut94iG21IQWTo0FM0RREHVllYG2DqtRdWQD300L+oqOuCkus0bIYMMn3A/Pr27aPgi0VVmUba1QIARMSkXzs8YHstk8EXVuaJol7NUsbw4IMPayA87cBeYVfGNNCxffDB+3LBBRfqOgBsQ4Ycr5ZkG6MrmvP7rFm/atYQxHLW6vTTT5NtBg7Q7BieVOm5cABsWlugokpevuoWWXD1/bKkYxu1VhZVpAsZWIyHucuw/lqWz5t3qiopUlIkAy44WXoeva8sXbZcXnj0cemxwQay9XbbqoX1wb2Pl9DkmVJSUKgRBhzm0QcjrGIwaWDCiKCuJfGUlCVjEtmgs+x23umy/u4DPV83svo6LA99HaAWpGLLfbMGwJb7WmXONCCr1nesHJ1M1oozRo7yjAcKbOdrRSM2Iel7ABD0YOicEEtNl+UHND+4sdHRs1klcr4fOvRUZUEcMMCXXvKsm+Z3BnvDxYK8aVgls3n+m47tjjvv0jG2LC3V7Bqca9ZTjBxUnEd0NgZo4ARjo8gJ5/AdxgOSW3qAOEdL6k2fPkMz7gLEBoy0z/hwGzn//HHKEBHPLaAe5bkxSwNYfNdwbUGkRoT21mCobDNwG8mP5mUKG4Ms8VRKYEWENJV9/4u8NuxCmfrel9K2bUvJI5zKE/aUueHCpkkj06ACq+I7snOsyBP50xmDZcvjDxPJz5OnH3tSNu7VWzbdfDOpnLdQHj3wZEnOnKfW0DgFndP+Z9oWgBkOq9tHojBMxT0JV8UlUpWUqR3zZfvjjpQ9jv2rRIoK1OCAcg0gszqkjMFec4EBIbcNGwBbbuu0EqjZG9kKbvgBqKKiUoaPOMNjbAsXZlgKoEGOM4AHCyAPKsBmv9f24CpzSMeSPvHEk/LUU08rILARPYvgthlREzH45Zdf0toDHOYkDJCeevKp0m/LfjUC0hkTWTbefPMtufOuu/X8woIC6dKlk14PsCBS41px6KGHqruHa7nld9w1AFzOg7FddtklCjrUVQDwEKFxHzn66KMU8AykDNjQsY0bd6GyQc/dpH26tmZ1OJjp87wwLVxqZqgIzfiGDRsmAwYOUN81gEMJF+4WIZEVEtcSe7h5/DzhY3nsrEtFfp0vHYqKJBTJk8pEXG8jQMJFQJ2KimllP2m8l6Ri0m/I4TLwlKOlsH0r+fLrr6Vjuw7SuWNHmf/1VHnqr2dIaN5iiebnSzIcUd2ZGiTSxgOYIxEIy2PlWkO0MlalImibv+8l+404Udq1aeelRsoLa8C9WkTTD1WNF2mQky2nHRsAW07LVH2SK3bWBUIusMFiLkyLX2xK8qghlmFZhGFZEkgXLPzDcoHtySefygAbO/i004ZmXEkMMLBO4vuG+waghT8avmzt2rSXy664XDp2BDi82EgDtolvvil33nm3dk118+OP+4eyLw7aIGkk+dgo3mLXGdi+9tobCqSmY8O9ZdKkt2XhwkWa0ocIAtgiTMz2ZrUoCmP7UIEN8KXvI488QsVS/2FrRLWoO+64M+PuMXz4cDXOUMHdE0E9YEOMK0/F1ZgQjYkkllbKN2+8K6+OvVrazVkq0q5UyiMYEkJSkA6OJ/NGLJ1KXBX/saRUVFVKr6MPkAEjBkvJep1kRVWl1kgoyIvKj//9WF494QIpWrBMUx1FQnlSnheSFVFCpjyQBTQLqpLSKhmR8liVLEhVSadBA2X3ccOlbZdOkpfvWVK9vAdeqnEX2BRkfQnZMoAXgN3Kz0mQaLJhyNYQYBtxxkgVRdGxXTjufI0YcEVRNjkiIFEAePJn28TuZ5ZrnwLEpM6BEREmdcopp2h2Wza96dC4ju+nTJmiYi/Miarmy5Ys1Sy5w88YlhFJuQ7gmjjxTWVstNGrV085+6wzMwVemDcOvAAk1ytjzWSdCGnNggceeEAZG7rDSy+9OKMnBBxhcf4q9S6wvfceOrZxytjMKkoEgSs2uy+SWbNmq1W02ngwXAYM7K/ABkgRaK4grxnDE16NA/VrS0isokq+feVteeH8ayTyy0JZr7iV+rUl8vOkIpKUJDm5NXgJDpWSSCylOrqNjtpP/jRysBR166x6tHyceiUs3056Tyaeeom0WFAmBem407L8kFSSxpfY1XhKC8rkkVapvFIWSUxa7bOtHHTZmVLauYM692YSuajvmqk2zOLgMcgA2HLfqwFjy32tMuKTXVIfY6sJbBdkdGzoky666CLNWIv+ysrfWbuu+X5lf7aEPPLIo+puAAMjxApfNhxx7bB8a/wNIwTUYIVTpkyV0pIWKmqOv/5aZU92eDq2N+Wuu+9R40Hv3j3lzFEjMym/ATvOAZi16rlTf4DfXVHUK/93iXTs2CmdmcSLHnCznbjXM8b33nsvYzxw3T1qc2WYMeMXueGGGxTYmM/pp5+uwIYoin7KxEAFhETS8/6PRKQqEdf04bHl5TJzwkfy2vg7Zdln30n3kraa7ZZMG7AsL3oBf7iUBtOXx+PSa/DBss3pf5OSru0lphGmIa3wPpUCMEMukPwFKyRMCJUG23sVpeKclUhKQcxzFv4puVz6DT5IdhpxvLRap4OXSTiS59VowCUnjWmIo/rySJfwywZsDXx0/1CnB8DWwNudK2OrrKxSHZsxtnFpdw82OHohNiLOsuiTMBxgJUVp7qYoMlDzWIvHPxDtsIri7ArQ4Oqx99576bX8jd4Nxbzp1Wx6uIecd94F+uZnM517/nnSr99mGZGSMRljY469e/WSs84apYzNxGBjaTYuAx2zij7yyCPqoMucrrnm6rTxwBN10YmZoddvvDDjAVbRbH5sNcHdy8yBHxvWX4CN/k47fahsMwAdW55WosIHDV8yreROoZY0w6wMJSWGhRGn2fK4zP18qnx40wPy3XMTpEOkQKKFBZpaqDKaFk+xkMZFFifj0ufEw2TgqUdLcVuy5XrhWEiacz77Rl4ePEbicxZLvDgsldGwtC0PS4TSghFihaskvqJcikuLZatRJ8qGg/eRgjYtJc8rXqqmC7WGY6hI61FNFHWBzYsXDVx0c9myAbDlskpZzqmNSdjn5eUVcvqw4SqaoXc6+6xRWhvAdESENuHmQdgRDAtHW/77mZC1Z2IoRVT+9a8H5KuvvlKdFcCG9ZKNQKV1smXAAAFLDrOyAh7XXnudvP3WJGVc511wvmy++aYZdwrEVgM2z0F3IznrzFGq5zJ9mrlemFuKy8Bw90DHRswpx/jx16gTsInGlJkD2MyVxao7GWiagy5WUSIPTj75pHQwu+fZahvaxoIoeu2149VBl++GDT9dBvbvLwiiyWhYKjPpiFKq90q/GTRppCbwQO+VUEcQWTp/oXz41Mvyyb2PS2LydFmvqKUUYHkNe1EJBMUvD6dk0zP+T/oPOUIKCooUkMpV0R+S8Iw58vwBJ8vyX+ZLqChf2leIzGwRkgqyhywr02dgo/13lR0uGCpdN9pQ8sJRzceWLPDsnhmscplmmq15TM2Ki65sfbf1q8ua3shH/Hd9WQBsjbx9tTE373Mvo8fpw4ap3xk6tnPGnJ0BNs5BjDz//PPl22+/VQU94tuIESO0GIv3sGZUx5kMHoAGFlH+o+si8HvXXXfNlL4j4gARlSgGE03twYcR3HTTzfLi8y+qP9ull3vhS4AY5wA0RB7cfc99no6tZ08NVodB8b25XBBIDyujFJ/VQ0B3hosJ1k9AnE12ww3XKWgbkLsZez1rrpcAk3EB7IiiF198qTJE/Ngs8sDPFg3kEEXHj3eBbbhsO2CAREJhSaQSkoxGNP020QVR6hWoQaEaGDz3jqSGT+E6kqSC1PRf5b0HH5d3H3hS8uYukU4tW0teQb4kcdAtLpJtx50qfY7e32N/qZCUc4sI31q0XJ4bdKwsnjpTUq2LJVkelxWhhMxeOl86bbOFHHLOqbLetv0lWVIgsaSXtjxM7jaqJxPonq6CbDGhXj37wBm3kVvTexEGxoPGLV9dwAa2AVzDho/QnwDb6LPP1KroJoZxPbov4iOJF0WUROd20kknqSEA8co7PDdPlPvosRBDaZNKVEQUtGxZmgmVIpYU732qwJMeyCpS0QrRDuPGXSTffzdVDjzwQDlj1IjMdYwFUfTVV1+Tfz3woIIO4UwnnXiCRiAYW/KA9Qm9juLKsEL77plnnhX+0w7sD2BzGZsBkmvcAOAM2CZMmKixnzgEk93j+OOPU9Zo55sF11jot996RhFcPvhuyJAhstMOO0ge7hpk1kjEJC9KZEFEgU1tjORGS6MHwmklwfIaQuW5dqAvS1bEpWL6PPnx2TfkoydfkHkzZkrl8hUqfu5x+ZnS9/B9VMzl/KpwSOLJuBSuiMnLBw6Vye9/JJUtC6SoXRvZcMONZO9TTpSC7ftIslVUysnGlkpJcTiqpfgovhwiAD4vbSxwHkNl6ep6ktuzWZv0kNvVa+dZAbA19r5qnIx3sav7MMBbunS5jBzlhVShSxt/7dVawo5NCEuC5fCT7BS4f5CXzBI99u8/QLbYYkvd4HyGIypiJtlAENWo/7nDDttLYSG1xavFNNIKoasDBHHJACABCvRQiImwot133UMuufRirXlpbI02KH339DPPaASBl6ooJeuu01WLJTMG5sU4yDKCqAs4GnACUPiwAbwAEaztyiuv0KwX+fkFEo2iHK9moVZT1ERbgP/ZZ0l79KyKybDEv//977LFFpvrerFW7guB/iZNeicT6QDjO/TQQ2TQnoOktEWpRCPVCS81eWU6JEnvVRrZACcYG860fEY68TwYHVIrSIcucmGZzPnke/npk8+kYsUS6XvALtJ5wKZShTWUWM70aydJBpNbHpE5v86VNpv1kl479JeWXTpJOB6WVDgp5dGk6vuA2QKNHwhJZbpITGHYS//tHtmAygvuys7iAmBbeRMHwNYEYEulXQp45fsV6nPnzpdzxo7VTb548SJ56MEHNQsum5CNaj/pHoZD8kT0btOmTdPA+VDIK7JiYiAAhYPrXnvtqUHX1BBw6x94CvUZqrcDfAA3y2jL74i7gN3hhx6uQKNiWLqoC1ZaXDUWL14i8URSjQ9VVD+vqswkcjTGhHPtcccdpwkg+Yz6poASFtcMaCSTGhOKqLXHHoM0nIsyep547Sm4ACfOp2+clckczJwtySWgCSPcfffdZNCgPXQuHMyRYPv//e9TL4YzGtX14/viNqWy/oYbyNAhJ0nbkpZ4lCk7CmnsZkhjSF1xD7YVTYRVic/I4qGkVKXINAnYkeVDQwC8DB2xuP5exQsp7XRbUEHqo5DEoiL5iZgGr5PqiHmUkfRTwlIYSkl+VULCREQQWpWMq9UWNxE60YD7tJLN/wzVALs6gK2xj/DafF0AbI28u7qJlYWkGZPFB6YtmMQwXnzJpWoVbd+urabpQdQ05bnpjlwrFwwG/dX33/+o6bLZsFwD8+natWum0lQ1S/OAwsDPFMiABCwNx2CAAp0aeivAwq336VonzYnXRGALfLefXGdgbO4e5jfHOOmb9k13RnukL6d/r/I8QFr9AjCdnWXx9YCwupKW1thM12Ww2qK2ZhZGhfhu66ftkKk2ldQyd5r0J05AZsSLRgfYLOre49l6/6j6nkoCZiEvWgBDpSr0LaWGhl547CwcERKQU1sBnkW8ZxxLJhXmMRQo5CFkEoiPmJqUgrBIUTJdcJlICAuP0gSTnktHRp3qPIs1LMHpz3OUTBv5RK9dlwXA1sj76QKTG0xuynKSOd53330q4pErDLZlIpXffYEhuMHpLvjZ8HIVN/zuAC6Lcl1JrD2zMrpWtdr6coHQ1TGaiFfTPcVfSrBaDLQ1snnb9RYyZW1nYzBuv/7zNO2QBa6nQ6pMePMKdXmB7dViLfTKezHgwJv1qAGGabddzfpBaEM6URrnpCMFyMzrNRWWVNrqGsZIoBlHNLQ+V9VZveJpIx/dP8RlAbA18jazGdBRZdukgAWKbbJ4UCOALBlmIaxmW17HtjkNTKxdtwqUCxh1DdfvH2btu2Bg4zWWZyzJ2nWB0W3P1XG58/aDNO26bbrr44K025+xt1xdFtyXigtutQFybS8KO9/m5n8pZFvrbP25Lwlrg7nAcN1sLbm038jHMbjMtwIBsDXykbDN5YKT/Y51kpQ6iGxYOREDq62cNZ0srR13U/p/z3XDuwzHBQuXtdlGMwB1x+UHQHdpXAB2QSkbaJqIWhtguMDknpvrPN01d9my/1bWxfhcoHZfNrWBj62n/yXj3isDfGVnaSORtc11DZlffaDayMf2D3NZAGyNvNUuIFkTuDqgW0O57UUF/EPTd5tC3M+K/OCIngjdGofrA2aMw8/2/KDqMiwMECjaCU+yOqIWjWCbjnZxHeFv++9nbC7LMhCzOqXouKzYC58xZ9vUtomtPQMGlyUxLpfd5brxXTClP+sb3Rv9mH4unXdW56/piMJhiUbz1ZBhjJhruc4chs1IYWtpwMk8ucZlvO79RKdowOaybVsrjDe2Vo185DLsPttz0Ng219brAmBr5J11GYz9jsIe8ROmhk7Ncor5RaRs4hvDQB9HWBKbCydbFOoGXqZ/8g/XHYdtOjYjIVdkEMEJGEsmn5kV1FxNADVcSABkruV7Np9bW9T6NyMC/QFgACeWUdgoY8NQgbsJbVo9VBf0LFuwiaqAIlZPMpwQ+O7VSrWq9dWs1g9iLtOiTQwl/McnEHeUsrIKjX6wuFbmggGGGqSkSCd7CC4zpaUttEYrgIPLDaUP6YtxAYT0Q/usDU7DRHlYNIfL2uzlRCQICQeYM22wXqyFMTXy0OHQnOuRTayui1Hn2u4f5bwA2Jpwp/2bDkdb3tw4pgJKrijkPqgusBmTYRhsMIq6cO6YMWPU7809atNXuaId57OhCBAnzRDpsy27rol9ABhMAh87SuPBEgEFSgAasNEOY+M883czUIHh8DvxrjgC0x5tELkAwBHWhduKWS294tFeYWMO/qYfXFj4zzxJYEkt0VxYG/OdM2eORm0QbUF/Xu3VhJSUtFCwsv4MhJcvX6FjpkZpaWmpFBUVaqUswJl2JkyYoOvv1lUF2BgnZf3233//GmmU/OoC3HVwmeEZYA70C4gSSQIgHnTQQQqwTT3smQv0dXWvZABsTX3SnOuzsQtXlHNFF/vd1d3gfzZ69GjdgIRKIcoCDnZkY20mKrliKMyJ0nQwQNpgUzE2c6jlXM0qkd6A/E7f+MDhnmKiMw7ClNkzYKMN2BBAQr9EOAAMNm+YGr/z/RVXXKEiHn0AEJQXBMRM3P7mm28UDOmLcwgBI4Flv379ag30pm36oH3qOpBvDrYG4yO+tHfvjdW1xVKXAy6ANwHz8+bN1cLMM2fOULYJ8BFnSzZgczlBjfDUU09pNTBjrYAS/n+UHDRR1FisvSgMjKkXAWP3CmR3lSOPPFLTshsTNBG1GR+5oKlaViAAtmZ8NLKJD27z/u8NENw4zPPO/Zv53QAAIABJREFUO09FWcQlwoTY6K5eyv+mdoGNvmCMgBrgBggQxnXqqafqRjUW4+q1TC8EY+M6AA4wxUmXCAMC840R0h4Ox7A8mBJhXbZxXd0TY6B8HuebO8mVV16p4GXgSCQFjBI9IOyWaxD3yC3H3DlcwwJ/myMzVboQ+2gfqzOgCcCa6J9tzQEvVAWMm375mzHuvvvumfmxFoiUlCcE5HgR0Af1YAEpAJPDgMxlyrwQqMLF9YicGuK1006ZeZgI3oyPW9BUHSsQAFszPh71AZu/K9sYxkRgIeRNQ2QBEBCBAA+AzhVD/aKsC3xsXCqqw6xoA+OBgWVtwEp7BmyIowANeiaqzbOh/dchdlGDFFZJMLz/gLGwsa1WAj8JWCf7rh18BrhhPTbApd/BgwereOsXuxkDTAq9oVWVB2gAXtKie+FlNeMu/QyavwFQ9JjPPvuMVhGDidl9ALD4nvA2zgHEORBdYZPcD2NdxnrtXnDvyFYMQ2RM1JdgPqbbpI9cxOxmfBz/0E0FwNaMt7+xwMYQ2BCEFuHYyxsfpTViFaIkOihXYW1sxkQic+4FzAC1jz76KGMoQJSCLdGmibJ2vjt1gA1RFGCzmFUYmwtsBhTEdqJLwiiBYt0djzErAzaugQkRw2oFoW2dYDnUe4BdAh6cB6gxZ9c6SZswO8AG4Dbx9ZBDDpG99tor/SIAOHRFMi6wBlg2T5s3zG3MmNFy+unDlVX5naMR4RFJqfvKOGCKW265pfztb39T0dxtjzXlfICbzCewThyyEUXdF1Btxp9mfPyCppwVCICtGR+HXIHNAML9aZtj6tTvVfntKe2TGif5t78dXasfHMO3jfn551/ILbfcKkuXLtHzrUrVZZddqgYNDr/zLJlbYTpUkuJaRKkCGFteniawpPZAbYcrirmiKEAwZMgJEovFJUllpmRSrr3magUFV3TmPHRSpFNCjGS8AwcOlFNOObmGawRi4/PPv6BB7+bagYh+zDFe5mCLNvAA1hutq3P0u5rMn79ALrxwnBx11F9lhx12qFG/gTlxPjpAjAGWyBKxFF0l1m43pIzzSSNlhXOGDTtdxXMDZnOtCfRrzbjRcmgqALYcFinXUxoKbC5ToALUJZdcqiJhUVGxikewNhT4KLk33bS6JoJrbTUjAD9vv/1Odd8wRsN5tDF27JiMUt7VD3ntAGxhrUB18823yZdffZ0WRfNkn733VGBzAcxdC9c51g2HQhQ9fsiJ6UB3kVisSq4bf43OxRW/uZ4iLpdeepm6e3DsuusumurcVdT//PN0Ta4JI0L3BzNF1CNtU7ULhYW3r+wAbXpExkifjA/DAwYHq5hl7Nf0el6aqNc0MYHn55ZQ1xZYW58+G2fA88cfp6luEvEYyynrheU1mwU71+coOK/pKxAAW9PXMNNCQ4HNzifUEPeIyy67XK2SZr00RrfbbrvK3//+t4yF1NUdmXIePywYF6X3UP6zGQEHxMYRI4apLskfZeAC2+zZv8ott9wmX3zpAVt+fp7su89ecvjhh2UYjcsO/eKY65RaG7AZYyMbMA6zMLT33/9QLrvsMhVFW7Qo0XRFO+/85xpiHJl9H3zwIQU0xsz8jjlmsKZu0rREqlvzYlOzHa7l2URjW3tXRDQ9mJ2PuI34S7onapkSGL/vvvvIAQccIK1bt9KXBoD78suvqMX37LPP0hxyLig34+MVNNWAFQiArQGLVd+pDQU2aw82ABu55hqv7gEAYBXO2fw4kgJs+ESZmGXX0ieiGrGp5FJDkc5nX3/9tZ6CS8XJJ5+omzGbu4LL2AC2z7/4WllRfjQi++yzpzIjd178jj6QLCRsZlcsM/HPgM3cPxgfjI15eYzNGz3AQObdW2+9VXV1RGkMG3aaWh8NvGFblBtE3DN9F7q6Y48drOvhgRnAlv3uuGzTLzq7LwgXFO08+kanh8Fizpy52g++aSTBpNQf4uqNN94kM2f+IieccIIMGrR7xn9xdfmZ2RxWV3/17YHfyvcBsDXjnWg4sHlph2BXFCtmk3Trtp7A0N54Y4LMnev5efEfXRt5zczx1zUmUAcBYPvhh5+0Kjys77nnntdNz+8HHXSARjK4oV3VY60WRW+55Xb5/Isvpbi4RFMMbb5ZX3XutapXJnqih4P9oXMyS2c2UdQPbIiiJuoBdgDklVderQABSB533D9kxx13yDAvxovD7yOP/FvIsAvgIiIiEsLYqG5vGYbr2tiuyGzzduM63bX0gx1jfPzxx4VK9zA27hVj/MtfDlGw5XNeJkOGHJ/Ok5euCRoUXWnGndXwpgJga/ia1XpFY4CN57+srFxefPElBScsoNQygHHdf/8DuuG9zdxTNzOb2t3EsCPEJWoddOmyjgwffrrMnj1HLZymY9tss03k7LPPVqOEq5/z69gAti++/CptvIhLIl6Z0YnZpGFNOLjiO4YLhBU1do0H2Rjb9dddqyBorA629vrrE+S2227XxJcwwwMO2F8jAlwWgjiIGPrhhx8pO4QpYjgYPPj/NE8dySs9DKldFHVBzMRpU+rnEqqG/uy+++6Xb7/1XGEQmxE5J0+eouOhYPU22wyoUTd1dTGogLFl344BsDUB2Ny3uzXTkAfaRJ4VK8rk0Uf/o1Y//MLQ1Xi1QG/V0CF0bolEXJXluF+4qbJ/+ukndZmARZ188imaYRex6dxzz1OmxVFUVCDXXXedtG3dxgMWx3Jooqjp2L78CmBrIZJKSufOHdRtwYLLaQ8GhZiMq8Xhhx9ew8fOFUWPO/4EFZGNLZ104hBty0s6mZCpU39QSyJtosfbY4/dFTBMVLW2fvllpjz00MPy8cefKGMjXKxv374KbBtt1CNz90w/lu12+l849rere/OLom47jPHFF1/Weg8Asq0/Y9luu21VTdChA1mNPcNF4K/WhE3VTJcGwNbIhcwGan79Vy5N0w4K/ptvvlWV1Ntvv72MHn22LFmyWJ544il57rnndMNXVJQrQ8GBlarxBooPPvigAiL6KWI3sfQtWLBQzjrrbAUBjkWLFmhdhU66+bIDm2cVvVUZG1bZ/PyoDNpjV9XNWV+0hdPq3XffLX369FFwc90aTMwECAE2c04FDGJVFQpqngHDs07SLuMdOXKktGvXxgEpXUkFCkKgHn74Efnoo4+VLTEnXDywFGOddJliQy2Rrj9fXS8kxoke7a677hbEfsZhWTuo5NW/f/8afncNebnl8owE5zR8BQJga/ia1WAJ/ssb+lCzuXDxuOSSy9TlAgZw5pmjdOOQ1/+OO+5U4ENcY6MDNOi2YHEEbyO+oqMibpPwINwfAJ9zzz0/E4s5Y8Z0efjhh6Qbnv/mFaH0QgWzjLuHiqJf4MdGOiKzih6eASgT44iJJOyJOEvXtcQPbIjQVgimR/cNMjGasL5ly1ZkgG6//faVww47NF1Y2ctCYi8JdFywWSyPGFZYF+aI9XT77bfNOB3X9VKp7Z7UZjzw31POA1DRqWHsMDbJeEaNGimbbNK3RjWtbNc39LlowmMZXBqU31vzzwDAhhPomWeerW/9PfccpGyEzwGAf//7PxrwjStEeXmZZsCgShWhUohysDV8sfB25zsONuHVV1+rgAcAzp79i1x88cWq5NYydOnDE0mTWnwEB91bb60GNtL87LP3IDnqqKP0bFeXQxA6rIV+XRDKxtgAIo7LL7tERVEO/NLOOWdsxokYgDjppBNVKe+KjQYgngPsfzLuKrh9IIruvfc+UlhIRa3aK6TXx8RsLeo7j/vx7LPPaYlBAJsD/eeIEcPViGGisLnfuE9WoAdb/fssYGyrf81r9Ojpm76X008fpi4PRx11pCrRTdf0zjvvqK6NCAF8vwA/sk0gCt5///1a3YrYxIMPPlidXNmg5qwLIKKXWrJkkX5PqJKKa07ZQK3ipMCGH5tnPPD82KLqx3bEEYfXSHBog2cDm3Ow328L4wGiqPnS4d5x1ZVXSLdu6+rlfI6Ifddd9yg4MFfGPnToUMHQYUBqYPPOO++qv5j5+PGT4H4iMrp27VIDdOvTb7nA6WdsdRl/cMmBrRFqBbChP2TMo0adkam9akDsjiFXVriGH8O1rvsA2NbgLeWhZ4MQDD527LlqacMfirAiwqm8OMR5ysyIIcWqCVtBD0eGXbJsFBQUKmtw40m57rHHHpf//OcxBanly5dp25dffrknummBJq9SsAEbxoObbr5Fvv76GzUIAFb77kPkwZGZPGr+pbKN7Oq2ADyU7UQeVFVWan9lZBy54TqNPDDgBRwIgCchJkH/FRWV0qtXb3UmZm4GbowT0fqee+6ViRMnKBB6rLRCTj75JNlppx2VlVaDiufX5j8MYFxmZUDmsrVszM0rSJaU559/UcVRdIYcRBiw9htv3DsDrn5gDYBtzWywANjWwLq7DzsbHAdQXDYwAJDxlrhO24Cwovfff1/uvfde3eCmZ+J7XA2OOOJI1bkhqtqGRn0G6N19970qvgGeXHfvvXdn3D38oVXo+W688WbV2wFsKorus7daPl3xymU1bqiSfc5PGBkADXPj78pKKsNfrymG3FhRAtupXG9MjPaIsyR1kTn+cnu4hkSQALytAQCP4YFge8Ryzb5LEeK0UcJ0f/bysOy8/AR4CYUiqeRuu+2WmZ+Bmh/cPGBLyQsvvCRPPP6kMjbqVLVsWSojRyKK9s6a/bc5Hq0AGBu3igGwNW7dmnSV+7CiHCePF4WH0UGR+RYQcoGH6AHqKLC5ES35jo0Ns6F4cb9+W2Q2lrkbvP32JLnttjsySm3A5qGHHqiRuNIAi/EAbDfddIvmOQMMEUUJgkfH5onF3n8O+rCEk+jZMCS4bg7l5RUaBE/7Fpt57bXXqFXX4jUBMb4jZpMsvxyWvggjCD5yzNUOMuRiAUY0N9EXgMGfDuss0QrUMTXriAtOZv1kDVhb1vyuu+5SBkxONhOpzYq7MrCRoSQlL77wsjz99NM6d2gvwHbGGSOUsRljtPVp0gPiXBwAW+NWMgC2xq1bjU3e0CZcsQi2csYZZ6jlEwZy6aWXZkQrU8bTPqwNlw0MCgAABgIspOjbqlNOe5EMXIeD7/jx1wk+cohq9HPTTf9UcdBYED8NQGEv11//T41ZtcLHe++9pwJMts2FLxtMk5xsAwdup1XfvU0tuvGHDDkxI3by9/jx16guyu3bAJJAc7z7cWuBTSE+MzfywbmRFtOnT9eMG+gVrZ4CrBXWRQA6DsCuvs/m5kYe8Ds+fzBjKojRh4G2AVo2cTIeT8qzzzynVe8rqyo1awnAeOaZI6VPn76ZuTf0WajtfHfN7Zy6rLuB1bXmSgbA1sgnsSlvUhfYSG09bNiwTM4vIgTYtOY8auAD8AEk6NrYvLA7fNqoFUB7BJZ7FkoP2GA4F154sf5koyLCnXLKSZq/zJgJ1xlbId8/wAbAecVIEjJgQH9NDeRWXGc8MB9EXcATwwV+dR4Ie8Ht+NGddtrpGhPK34AxjM3cIlxxlutwQiZJI+DtOSMn1JCCiI2RAAAx6ysOyWS4BZwMsEwsPfjgQ9RCiVLfCrIwXm99kjpu5okf3vTpM+S8887NZD1x2Wg2xobxAGB7BmCr9HRsiMsAGw7D1k9zMbamPF+NfKTXqssCYGvk7XTf8rm8LV0dFF2if2KjffDBBxr+BAsj6gDRiI1sYOI+4JwLa2NzwjQIQ3IDxr1zvSyyiGnnnHOORiGwqVF4b7WV1z5+YAAFfcCQGAuOp7h7cJ1FOhQXF2mCRXR/VgPAKkOR0gedGe15Kb9FdXm099lnX8oN19+g44DJ4Uoyduw5snX/LdNibn5Gh2isFDaGHhGw5DPaIeCc/Ge4qQBWGpyfn68W3JdfflmBEMA3gwXW3b59+8hWW20pnTp1zujpmN+KFctl6dJlGlAP0MLuLr74woyhwoDJVQHYZ4xl8eIleu1bb71Vw2eN3HH9+m2u6+OqEHJ5Jup69AJga+TGTF8WAFsd61ffw+W+5eu7DVa30h54dEuwIyo7sanZtAAa+fUxHhAPie7KZTfohmBtXAuTIkmifwOZrgdmc8UVVylQ2cbHAgpQoexGfKUvdGtkFpky5Tv17jcdHlZAAKGsbIUyKIDQXDzoA0YE+8O4YOD65ZdfaeGU995739PV5Xl1Q5csXaJMaqutttI5DhiwtV5jui9bR9YBHRYgCxAjbtMPxgFiZBk37BCQA2xIFU72DQweABxGCkRvxg140xfrTvusnTn3MkfY6PDhw7LeNhsX8+Q61gZrMeuOvtNAnjxz5MnDfxAxesstt9B7hq6Pa5sD3JraRn3P5dr6fQBsTQC2hjwUVrLOgq4pSEJwNeKM1Q9lI5sFkxTZ5nDrijkUW0H0Ql/F5nWV9u54Zs2arbooNjn/UegDFpWVng8Wmxv9Gc62Eya8qePAYGD1FTz25RUgNkAz0ZW5ADi4nQDAlj+O6AB0b7BGq68JYwNQYEscAOWBBx6QsSS6c+M82mZMMDf0Z/xt/2GG5JWz5JDMne8AG5yRASCACHBjrojTiMcem6JealQBHVYHsJG11y86ulZb5ouYPGnS2wrY1FVg3WiH72IxgN8LW+PvnXfeScXSaLQgA2oBMDVklzTfuQGwrQZgc3VZZom0B95EMdeqZpstmwLZ/YzfDSj9G8h0dMYc3OuMkVRPvdro4F+ObPom/7i8OcFQPANCNibrtePpAo2Fmq6PawxA3Wwb2fqua3ycDyADNlY02V4UvDzwgQOQ3bWx9qwvUzHYmPyGhGz3iXmZHo9phsN5KwFm823ZoKVcViAAttUAbO7GNdCyDeJuXr8ezlwj/EDnbsLaRJ5sYrTr3mFGA7veBTsDzGxLYxvfxmqA5UVGUMndSzfu+bhRM9RzlvUMCR6AeamGqvOWuW26QOOuUTaQd9clm0huIOu2Y4yM79wcctZvNUDVdPI1PzgX2Oyl5MXbeoDuzYu43loyX+ayK4NzmrwCAbCtRmBz9WW2mQ1Y/EzA3bTuddk2a7ZNBJC4e8u8591+DDj9zrp16Q7tO/tZ7VIRr7GZ/fMzsPSuC2fJC+fdiNoAzL7zg67/BeGtVXXsqDsORGQA2LumZn1QF9jsGhfM7Hf3PPrx2J/H2KqdgANgazIyNbGBANhyBDYDmsaut19R7gcr26AuE6ptk9e8lk1avZk9QPM2cPXhnVPNnqrFQQPFlcXT2sChGoDs2mrWZqlDapbA84AGNpdJLZIV2Pwssz6WVhNkTFlfXdTFWGlt98zG5DJgf5vuGq5MwjzRmsMTqwFs5uplJ1ldh/9ZWl39/pb7CYCtnrvj31yNFTFcvU5NFuENwPUt87MHl9VlYzUuw7B2XMte9e+eSGggatZOlw25oq0LtjYmvxjsjtVdSuuzNh2ViXEuOPrXxe3LzyKzic52PePAGovl1E3K6QdvV9TP9uLyv0Dc+Xkg5/nueWteLXq6c66L/f6WgeH3PrYA2HK4g83xcJpynA1nrh+0a4kara6A348q2/D8Ymu2Dct1pPDGOmlB4i5QuJveAI7PzPPfrT/qbnCzkDJOc5p19XWWpsgA0gVsNxLAwJTPXNcOC8A3oLEXgjsGA0VrD8so1lDW0nz0sKjW1hbX2z2gH9dgYeBooqWJl7SHGwdtmjhrxhLawhEavzssy+7Lz89Cc3jcglOaYQUCYGvCIuYqAnCebVDb0PiXkdkCfy82Ns6uu+yyi7ogUDyZ7/BFY7OSoggfMBxLyQSCz5ZtOCyAVG3CkdX8yWxTUlkeD35iL80ayKZjE5LSCL8xQA/XEdwoCLsi0Nwf3G4bn3FSaQo3FFKX49rBubh8kEUWVwrcUfAtw4kW1wjGPWDAgEzolguuuKG8++67GifLPAFVQr4ACMoJ8hnXEhgPiAIuFFhmzcz1g/5wDeFagJy1IgHmLbfckvG/y6Yfoz2cnBkn13OtW54QfznCxVgfQBOXj86dO2lxm2pm6ekKWYc3J74pBx18kLRv3y4Atibsqea6NAC2Rq5kQ9/ELrDRJSzDqo1PnjxZg9kHDRqkjABXBbzqCR2CDeDdT6k5Pn/xxRc1nIloADY9IMjnBx54oIKjbTpA4KyzzlIfuYsuuijj82aRBp988olceeWVClT0TdojNihgSAQEG58NT7QDnv+AF2AGuNEv4yKQnI1PBSxCu/id8UycOFEz+3IdBYYBTsblZ4EAGtl4OQ+gwn+NEDNiP4lswCEWkCJbLiAJsFPfgfCw/fbbT4EIh15ACAdeQI6XARk/ADackVlPCsIwL/7eZ5991O8NH0J8Bdu1a6dt8MKgX/zQ+A7XEPz86GPatJ/lzjvv0jKIXkFkr7izZVNhHT799DM599yxss46XQNga+Seas7LAmBr5Go2Fdh408Paxo8fr57/o0ePVjZgAMgGJV8ZAEj8qJW5I6SH0CNYDBuPdgADMn2Ywy5TAhgp4AKju/DCCxWsYC4mNgISxx9/vDrKjhkzRj3nYWw4pAKQnEflK9IpkeGDDBqAJX3BAgHTK664Qr37yd7LNYAd4AVojh07VkEJkLGAddNpMWYAkoB2QJqA9M0220zZEyySsQL6xI/C2hgn4AX4vPDCC8oud9ppJ80eTGgVtR4AWwAPIAZkAS/GBDARycA4mAcJBxg7fTFW5kI7zPXUU09VlsZ3jA+wZczMB2DDMZeaoptttmlGfP3hhx+1HizrTOwpLxxLCGDsPJv+rpGPXXBZjisQAFuOC9XU00xsdfV1bLCrr75aN964ceN0cxvjIn32TTfdrJ76Y8ack2YCovU17733Pq2WDnuAkQB+AICJjPwNYHKQ6gg2BzhYhAOfw6wslxkgBAtxDQ6IiURHkCoI1kXolKubIhzMKrgDbFYMmXMQIwFjQq7IoGExlK4BhfZhSjA7mCp9AM6WWgjQB8QQjUlNRFtkAQG8Dz30UGVU/E2IGWyWdOmIsVxXHRbmuWAQME8IGi8CCsdwMBaAGAAD2OiLZASwOMYAsDNuDsRfKmXNmzdfwfGggw7U/Hec88gjj+o86AfQ/NOfvHjYxhqZmvqcBdenuXSqNpt6sEKrfAUANnKxwTLImgtIeU60EQ0LQpdE7CEiZZcunXQ8Eye+qdlkEaHIA1ZVVak6NhiMhQiRegjQQcQkfThB87A82rIDYAPsSJV07rnnKlCYEYFNacADqwJ0CLh3LZn0ce2116p4CCCbfooNjr4K3RmMDWDzGy/MSRZWijhMwklYFoAFSNlLAPBk/IjI6PUAb8RF+mMssDvy1yHC8j3jhNlZXKsZNwA2xGXmwFoawPKTe0CuO9ImIRKzlnyOaM494aDWAXngALaS4hI58aQTlLXNnDlL7rvvPtV5sh6s56677qKhVwGwrfLtU2cHAWNbg+vPpgIciOlEj0TwO4CGyEM67+eff0E3KZkxOnbsoJsFYLv//n/pBkQxT3k6st2Sv4zrOYe0PBSIIYstinz0UsOHD9e6B7bhADaAD90UwIYoaqITfcJkYGx+YLP3IKAC20RnByOE8cF0YIUAKYCEPgtWaJlK/O4jXMvcYW3owQA1AAjxmH4AWsRPWBliMGmMaNOzTHrfw3bR09EnqZwALsRB+jIGyzkwNtKc871r+QSEqWNAzVCYIyI/Ok8C70nJBMA/8MCDEovFFaARWQ88cH8VzUm/TgwsRhOu5x7yHYwxALY1uLGCKlVrdvG9alJXq1UQcEG35LEZr57m7bffqbqbc84Zo6IoGxJgQxQF1ChZx/lz5vyqmxlrIqIY4hYbkmBxwAPGgsUUJbdlpkAHBcOA6SCKsjldAwfXIWJlAzY2LQzlqquuUiAjlTdioFljEUVJ+Y2lFsOHicCucGC/0w+MDEMJIIaOC5HOGCDfwTbR7VGMBt2i62uHOAkoks4JVkXGEnRurIXNB30dwAZQISIbgDMGABNRlOIysEsypmAkoV0MCViQWW/YMMHzVIQHqA8//AitWLXXXhh8SuSSSy7RZJdHH32U6h0DYFuzeytgbGtw/QEtRNGPPvpIFei4TBibQCl94403KTCxGddff70MsCGKesaDo6RNm9YZnyxAiw0KIMHWLOgbcQnQQI+HyMpBuiJAB2DDeAAQWLpuGJvp2AAMRDzYjus/ByMElGEnAAmKejswXJx33nnqTgHoWYpv198ORgig25xpD2bJfDF6GOtBHGUMiKuAk4mHBogANvPkPIrVMG5+dujgMVwO0htxLaIuIG46Nn7iyoEoSmZcjAfo8qyCPetJv9R25cVBBTHW/t13/6tgDbs79thjFNio64rl+PTTh+paBsC2BjdWwNhW3+K7RgP7HWCD9eBWgYiEnskcWmEqFFdBh3bWWWemkzmm5I03Jihr2HbbgbrR0LUhbiJKosBHt4ZIhpIbRTviGOIT7g8oxgFJNh3WTxgKOjYSUmId5DPAhnREsBJEUUDl6KOPzgCbrRhAhH4MAELpjgXR0w+GtaI9LiYwNja8y9gMHNFLYVWFqcIWYZAwSi+T7/XaP+sEsMDYAC7EWqyfHIjxWGzRi6EP41zWkDUFwFkXY3YwVowLiI/05xpyADbESIwHAD3iKNZh1h/AZE5Uooe9cf1XX5GQ8zYtmTh69Nny5z/vJGTXJWMwIWsXXjhOmbL17fYVgN3q228BY1tNa21OuvYTNoC/FIWMUaKj74JRAEboqgAHNjibASaBiAVLwUqIohtxByU6wILohP6JTYoyHVEOSyLiHOwL8RRFPmIXIMbmBcAAAtqBBQEEGAIABhgPoh9iKOzPrKqAn4Uq4XZC5l/Gh+iLj5ilNEesxFUF0XrUqFGZKlImGtIGIh7zAhABXMRFmB7ghUOxnYsO7tZbb1XQBZxMx8Y4ASnaYq7oxbBeArK4g1iVKtYMURPRmDWEIQNYBrCI1LfffrsyWnR8GB9gs6wr9SQAWnRpGAW4PwA3bXCPEI0RwWGfMELOZS1gxTBS+YyqAAASQklEQVRG9zCdX1Met1wdwpvSx9pybQBsq+lO+vVLbDjAwUrPmd8UYIBCG32R+YWxyfGoZ7PCPswfDdYCmGFIQCQDjBDFOAALqx4FoOE0y/n0C0NiPAAf4ieA5iVmTKo4hf4OoAF4ASs2MW2x8dE1wdZQyNMXY2GcXIM4yuYGNAFo2qRPnGnp08CEn2Y4wOGY+cIcEQMBOgMBPgfY0KEBwMwD4LEaC/j/4c4Cm2MN0HGh9LewNeaHky8ZdrnegAE9GsADOKIGwG/NHKMtuSUskPnApmGXrANrwzhhl8yZl4FFdODrBvgyZ4w4xiwtZM4fM7uaHrs/bDcBsK2mW8+mMqCiSx50i9d0h+D6ktnnfo+cbCINbVv8prFCi9u0QHDa87/13VhO+56f1od7vun/XOW9jZG+zHjgj3e18bihTda+G6dp8bT+ECh/ULn1Y2Nz3VBc/ZjNw23PxGU3BtUMKi7w2pjtXrlzt3Xyry/X22f28uFvAz8DudX0yP2huwmAbTXdfn+gugW9u2FGfuBx3SPMa982tR98bJPbxuV7Ay0DPdqz3/3gY5vfBVF3o7vOtda3qz9yQdGNMDBAsHnamNz2rB93TH4Qtb+zgaO7Tn7Qt7+Zt8Wj0ob15Qc6Y6DMx58ZxEDOv8buOhmgGdi67DHQsa2mzRYYD5q20A3ReRiw2QZzQcFlB+ZcakzGvjOW5G4OAwfbjOaQauDkbl6XeXCdsRT/OLKBq62SCyB2nvXBd4imsBMbOyKsC9x+cLN2DSjcudY2Dpubn1EakBhwGrC747Pgfvdad252j/wg7zJU698dR7bf/f26zLRpT1311f61aK5214Z2AsbWyLtooqVfKVzXWzkbENpmNlDyb3aXCdU2VH+7Lqvzs6q6REzb0H6RzGWH7hhcdlfXMvqBxNrP1q6fMfrn787VPxc/q/SzWrctAysXVP1g6jJT/zjsehfobDz++TUUgIyd+tfHfbay3cdGPspr5WUBsDXhtsIAUHBjdcy2iVw2YL/XBm61DaM2IGrssLOxlfraqk+Eqgvg6usvW9v+9mo7x/95fWvrnl8b82vIyyPbufXNt761dp8ZDB4YNdxnywXPup6pXPtZW88LgK0JdxaxEssc1kNX79KEJoNLgxVQAwQiPb5zhLy5RgdXLA6ArfaHJQC2Rm4kEyFx18BFgL9dfVJ9LKeR3QaXreUr4IqhxN/ieG2i7arQ062tyxkAWyPvbG16EL9epJHNB5f9gVfAFcX9OsfghZnbgxEAW27rtNJZBmy5GguyKfhdfYpfrMh2fi46JXegrniczXLnB2GbU0OdSbMpx12jhV+3le1vv5HDnUdtxgZ/v/XNty6jBf3VpaNrCKD419o1xlg/jb33ueobG/lYrzWXBcDWyFtZm6WLzeVuEL8Vz1wK/G/lbLoThuZ32K1LOe13tnWLrNimd10eXCCgXdd9JNsmdzdlNnByN7DrQ8fn+O1Zxg53DvTj93uztcj28nC/s/EaQLvgaG26bfuBzfp22XdteqvagM27j2GtLeqNzWqNVv80FYW7pq5riY3fXX93rIEU0PBNGgBbw9eszit4OA1Q+EnIDuFEFhLlAgsPOn8T50h8IrUBCCnic3zCMEoQJsXnlhrc3WB+p19LFJmNMdig33zzTQ0FIjzIvOTdDZ5tQ2Xb+O5ms+v9wGbOqoQ1EQ9L7KU5x6KX5HN3PVCUE45kAEAgOuFUhDcR3+nvk/7wlSPOkxApwqkI9SL8CcW7q5Pyg4rrq0ZIFWFi5IGjHdacGFLGQqiWC/rV62Pl9rxCPV6NUsrweTVF+Yy6DYyJMCxCzbjPJMpkzCQX5XP3vtp9C3RpTd+UAbA1fQ1rtOD6UpHMkUBtTPZknMB873rX8zvxiqQVomoUwd/kSONzEjmS8584SDK/EkfJg48l1kKzLNCbPq1f+w525Ka4to1M4DlAQWYPvgcE/P5rgCp90YY58lrIlIGY63dnn1l/FnwPCBBXSVokwJTgeg76AzwIbge46I+0QAS4EytrwEDWEmI1iTUlbbixYX5aH8yX9SOzCamcSAJAPCuplsgqwhhcx2DmwZzMEZrrARlSFw0ePFgzrJCAgDRGJAugcpi77tavV83eKzxt8bm2JsYSSTxJRhDSqpM9hEwp/Cc2l6B8viP/HGOkXfeF1FB1QDM/xr/75gJga+Zb6IpPVgyFB5n8ZARG8/C7zIYgcbJLvPrqq/p2Jy8bWTTYXOQlAxTJKkH2DoKs+Rwmg8WMYG6u4XOSO+JPByCSNgegwBUFPzuC1wmKZ0OTIQMQgEGSFYSActIU0R7XAySwTIK5AUDAghRCMCH65XfAx01TBFiQxhwgAsj4jrEBRmTSZTMDzGT6sAMQJMB90qRJymTIH0fgvJX0gymxlrQLyyEbCKyPgi1Yohkbudy4hiwkrAPMmKwiXEcKItaZpAGkXeJ3GBRzBECZB+PmP2OgtsPQoUO1oA5pzUllRNolgAf29sEHXknBbt3Wl+2221ZTQyF2TpnynTJG7rElMOjefUNlf9wz+ibBJQV1SA5AJmPOGzFihGZn4V4zbtbLTdYZAFvTNmYAbE1bv5WutrcuG4jcZ2w4cvKTfBD2BkNyxSKAjVTeAAoPOAwBACQXGhuGz0jDQ8od3vpkqqAtNjdghHiHWGel8BClAAA2Lhk52LiUpbv00ktV9CEtEH2yuQAXRCTS7MAqAEdSIgGmXA8owmB23HFHZTCwSlIcsWHZhCYKMz9yptEXG5W/AVPS+gDaZOBgc5PaxxW3WCNSCgGI5Gbjun/+85/KuGAziOekMiJdONkzXnrpJV1PGBLzh2GRLglGCCCRNJM04XwPMwUMyXcHsLIWjAcgJ12TMVF0fwAZ7JjcbrwUWBMAlnTrgDSZchcsWKiskzExBgq6MP677rpb07h36dJZKiu9bMV8d8ghB+s6MWdSspPgknsMeALIFMBhTIi79IfoTOoq1t70iA0xWDTzY/y7by4AtibcQld0sGZss7MhqWdAZSSSJZI2iMSM6JFcpT0gw2Zkw/AGR9cDCMBCYAV8DriQlghWwU9AiTbRlyFysRlJJIkoC8Ngk9IO7ACAginBYBDp2NyAH5ltEX9gJjA0gA8wZdwwGr6DHTJW2BR90SZgAtszp1FEOWoWAASMm01PsWfGCktFHId5ksOMzeufO8kiAS0ACOZ22223KbsEFMgGTPomxgrIW20I5gSQA/bkmSPHHABH3jiqc6GPY74AHCI34+J7QIV+LKUQ9w9gY56sHz5jiK+8KJg/KgB+f+6555Uh9u69sYqtANGQIcfJd99Nlffee1+OOOJw2XzzzeSnn6bJ5ZdfoXUPuJY5sF5kHyZHHQBL/QbYMPeGe0WWYQDbwN0K8gR6tiZszCAIvvGLZ6Dmt1ixcf+/vfvJkeKGwgDeG9awicI+HIEcICJIIbAK4gbhCHMrsiSIK5AF2ZEVuQAhC6IgoSyiXzEPWT1V3eUqd3V1zxtpNNDtP8+f7a++9+yyKSHKw2T0RPaZSSvmYqCXwXoxNsTGLUSCJqyzzaguLph7N6mkcLmUh8ioI24fd8lT3qGP4nPcSuVx4ShGByYiJmeVOVVX/dSNAxlNam6YSe3MfmqNndxPNpuA4oLsoNac/UbxlYcoIg+n5VIz3Ny4yZ5SibsHEByyRdShVqkRpCG2hViRPptNfgRFufoOsTmFl6riClJvyMchnBQoVSV+iey57MpB/uyECyKDJeXFpRSDi2v1YvFB2epFMtx0dnDjxdjU6QBLpHbz5udj2OHiroMXL152ff306c/dZcqfPv3X9cG9e991Cpjq1OdwR9KOPqe6kb0DKREuYnY3qgtlqNY4Q29olXz6iL1eOVOxTezvIWKLuBC3k4KKS3tNFBOEkqEoIhbHnUEsgujiLgLqXDJkwmXh4nFFxcyQA1Iz6aU3YU0+JGSim8zcRqqHy8r9QQI+N4GQml9qRF1cWW6wuBxio9goM2qDu0shISr1UXaIjQKKa/y0Qd3UCOIzma22ii2KGYoryYNgKZVY8YyHAWLzObVCabFZGxEUNaNcxMttcygn9aotyNp9C1aLqSKBeMSmfu1gH1cUKVtZptSQGReUyov6Q7FRmG6KlydibIgmTvJ99uyXzd2733Z1cDUR28OHP3b4PH/+6+bBgx+6e15fvfqtOzb8yZPHHYYeJoiYqlaeNhoDiA3pe5BR0Q7bhC+FH9gmsU2cmJfZktjm4Xcltyc698oAvri46CYft4IS8pSmlJBMrGSaJFQaopIesbgI2PHeBjciFANDdJ7sXNo4yw3xmRgWDwTNqQNBaOSAHLmgJjS3h7Iz8U3yWBHkBvvhKilfHmRiJZbN4mVsFS9DQGJuXNmYfLESy3Z2xjuz1KTyKBYXqVBRyJtiK3/i3gJp3NUgFhiKDZnDgZtIBfmL2KhCxKa9VBi3mSrjKiI5hIeMqVTEpj/k8W/kH5cpsyNWO+OKP/XEqiiS1wblckVfv/79i9L2+f37328+fvy3u9zlzZs/LmOaX23evv1z8+jRw83jxz91CwcIzi/FJt6oTYgNycZqt4eAGKZj4kvF1nhoXqviktgadncoGK4M8hFvituWKDMTmEoS5I5YnInHRfK9zwXFxc/Esbh54jkGO/fKiqA4FyLjmiqfW4ggxLi4UVxC5VFD4nkIyoqm/BSTBQKTnBvr1yKAeik7bhXXC0Gp2x4r5OE7ZWoTBRrbKMKt1AZlIUb2W9GkMLVVAB+pI2GEWr7QLR8SlUdQH3FSj+xETghTfjbE8eXKjvsitIOChTcVjDj92wJNKGUkgvCoPq5fuWE3yI3tMJcHmasTicKdHe/f/91h8u7dX5vbt7/uXOBbt252RAcvF7t8+PDP5s6db7q+cAesNlCi7PUbe+UsUMBWn0jDZv2prWKQbN8+wqrhEL02RSWxNezqcE9N2HAlyokU+7DKgRuqR974PDbaMm37bYByA3CQRBBquUdO3vh/7G2LDbP++kw95T62UsUoU/nlRtayzBK22MAax3KXh02GvdKXR3CHOyhPfBdp+w7MLHGQPvbVhfoMvMsd/aF4qS9qrXSFy1hfiWm0N8pRRuDlNqobNz5jEj/xVkUsisRKZol12Bh76GIcRNll/+WKaJsJmcTWBsedpZTbO7YT7vpuAdO6KspNxYfaYhDtHNveMem205Rxz8DORSwUEvVVq4SG4qhD/TLG5nh4tMR5bL1Ljac11JPEtoZeOLINtRP4yOYOVt9HbKWyWqvdc+1KYruKYBLb3FF1BvmDEFqqiGPAMkRste06NaI4NXuXGBtJbEugnHVcawSSeJbv/iS25THPGk8MgTnEFPsVNflQ73/Ose/EumK0uUlsI6Hqc3PCxWkdo4rJEOX31TM3djTV5qn5RsL8Jdnceubmr7V314LC9ne1rvE+W5LYMsa2b4xM+r71JNom0SS2OPtsfPcEhv72KaWlyWDoYTW+RZmyBoFUbDVoDaRdgthaBcajCVNtnpqvFua59ezLfwxim6uyd6nC1iqwtr/Wlj6JrUGP7JtEfWTiszGDcdcWhrFlDNVfM9F22TGmHbUwj8V0jAvYZ9/SxMbOQ9V5qHJr+2xN6ZPYGvTGmElYq7gifUvSGHJxx0DQ18Yx7R5T9naaFuXuK+OcyOCc2jJlvPTlSWJrhOQ+Iqohtn1lTTW5NbGFCqlVjvtU1lQy30dmZb1JBlNH0WnkS2JbYT+tedKt2bYVdmWadCQEktiOBHxWmwgkAodDIIntcNhmyYlAInAkBJLYtoBf0tU6VCztSGPpSrXn3r614Jx2XEUgiW0Lk/IcrkMPmJpg96FtOUT5596+Q2CWZbZBIImtR7H5aKmVuah+an1thsG8UoZUbhLbPFwz93QEktimY9eb02SOiX7KZNUYlkWK63N9lwwtLNLIrGQUAklso2AanyhVynisWqfsI7EkttYon0Z5SWyn0U9pZSKQCFQgkMRWAVYmTQQSgdNAIIntNPoprUwEEoEKBJLYKsDKpOeNQMbjzqd/k9jOpy+zJYlAInCJQBJbDoVri0AqtPPt+iS28+3bbNkeBM6F2M6lHS0HbBJbSzSzrETgCAgksV0FPYmtciBuD6Ly/1M2iO57Hal8e2HuAJ6bvxKqVSbf9WJ+7ebqteC5FjvW1OFJbBW9sT3wtyfJELGpYujc/b7Xr8p6Im+LV7VyAmw2DjnwM3TH5y7i2x4qNWkrhlkmbYDA/61cyG4lHgGzAAAAAElFTkSuQmCC"/>
          <p:cNvSpPr/>
          <p:nvPr/>
        </p:nvSpPr>
        <p:spPr>
          <a:xfrm>
            <a:off x="116681" y="-108347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78" descr="data:image/png;base64,iVBORw0KGgoAAAANSUhEUgAAATYAAACtCAYAAAA6alOdAAAgAElEQVR4XuydB5gUVdaGT3dPT2TIWUUFAcGAuoIY14g5rnHd/dFVjCggqCAGzBl1zVnXtK45Z1DUNa9ZQQwICJLzpE7/857q03On6JnpCYBiFQ/PzHRX3VR1v/pODqVSqZQER7ACa/EKJJNJnV0oFNL/q+uwrbWq+6SfVd3H6lqz5uonFABbcy1l0M5vdQXcd/fqBIDVBWy/1XVfk+MKgG1Nrn7Q92pZgQBgVssy/6Y6CYDtN3U7gsGsDSsQiIZr/i4GwLbm70EwgrVoBQJ2+Nu4mQGwrab7sKb0PKtperImWIrf7rU69We1revafp9X1/PU1H4CYGvgCjb2wcUy5994q3Ij1mbsXhV90pcLbKuijwbeprX+9IAZ1n2LA2Br4BZoLLCtTqBhSmuqvwDUGvhABaevkhUIgK0By9pYULMu3Ovt93A43IAR5H5qNmALQCf39QvO/H2vQABsddy/5mQ9zdnW7/uRC0bfHCvQ1Jdsc4zht9xGAGwBsDXo+XR1O8HmatDSNfvJgZ6t9iUNgK0JwFZfNJpf9MsGBPWJjLWBR2NBpSGboTZL5+oUqRuLBo1dn8b2F1z321qBANhyvB/+jVIfqNFsLjqt+kTU5gQ2f1/1ja82YPPrDDlvVekKc7w9K50WAFtjV27tuC4AthzvYy5A5m+qPuDg/Ma0m2s/ubZd2zjrA7Ycl26NnBYA2xpZ9t9MpwGwNeBW1Cc2+oEqF2Dzd19bH3WBVLZ+cgE1VyytrY3GzKEBS7rKTg2AbZUt7e+i4QDYGnib6tsw9X2fS3fZREY+8zMoQCcXPVi2Pv3jDIAtlzvTtHMaqgpoWm9/7KsDYGvk/W8og6qtm7p0bPXp3xo5dL2sOQC4Kf2vzddmW1v/i6mul1JD1sZl3Q25bm0/NwC2Rt7h5gKd+tqx742Z/V5Fw0Yu8+/usmwAZi+SVXUPf8+60FV1gwNga+TK1gdIuTabSzsBu8p1Ndf8ebXdq1V1DwPGlv2eB8C25vdCMIJgBZq0AgFjW3n5AmBr0iMVXByswJpfgQDYAmBb809hMILf0ApQx8iKu7i//4aGmMNQAmALgC2HxyQ4JdcVaKzeqKEbcdW4SQBk/gJtgFy2Kla42niVrnI5QqFILqcF56zCFQhE0VW4uGt702sK2FjX5rEOu2BVG6it7Xdx7ZxfAGxr531dLbMKgG21LHPQSSNWIAC2RixaQy5ZE+b4xgJOQ+bFuY3tp6GiaEPHldv5rijafGytsWuS25iDs3JdgQDYcl2pRpznOteuzuwXtTmJNmIKdV7S2E382wA2heZadGqNX6nVtfaNH+Ef48oA2HK4z43diPaQm06oefRCOQy4DjaVjUFmm19dc67NqThX3Vdj1zO3mTftrGxzs/uWqzM1hXvsRdZcoVNNm9Uf7+oA2LLcc3fzrwlRsiGPYUNYU21sIpcNa2PKdq5/DPUBeEPG3JC1aOq5tj61Aa//WbDzATEXwNz58TtAF4lEVspZ11wA31ztNHX9fkvXB8D2BwM2m2594FPbQ1obCLqbq762f6vAZnpDA6xkMq5gxH8DKJunfiaptHMIBXnItAJT46fnMmLrYKUXV5U6IgC2lZ/WANjqATZ72OvbrGvybZUrUDQX+2wOUbSpALuq1hsQ8kAJ40hS4vG4VFZWSixWJYlkQoqLi6W4qEiBTs0PyaQsWbJUUimRaDSqzKywsDjDztw1D4BtVd21ANjqXdlsIOG+EXMFkXo7quOEhoiGbjOrY2x1MblcwX9NjrO++wKwJRJxKS8vk+XLl8vixYtl3ty5snTpYgWuPn36yLrrrSshyiYmUxKLxeSjjz6ShQsXKuiVlLSQTp3XkdLSUmnRooUUFBRol4lEQq/P5fgtr08u4/8tnBMwNt9dcPVQtSVfNKDLdSM39Eb/HoGtIXNcdRvXIgmyRQ9Uj7Cm6EZUgfcdgLZ82TKZP3+ezJr1i8yZM1di8ZiEQyGJxSqldatW8qet+0vnLl30fK+dsLw96S2ZNWtWmuVhaw1LaWlLWb9bN+nQoaO0atVSCouKazgVezo5jxn6D/cZ9NgjJzW/Bbch9+z3dm4AbFmArfphyv7Q2afNCWx1iXf+UdTVb0PaWRXzqI1Bumu66oDNIglWLkKdBIT4FxJV5rOGCayXoZCgS1uxYoXMnztHfpk5U+bMmS3xWEzy8wskHI6IhFJSWVku7dp3kC232lrateuQ1q557b337iSZ9csMiYRTIqmQJFNhSSZTEk8kpEVJiXTr1k06d1lH2rZvL5G8iKRS4Qyicb1hWzbrazWoGbCtjISBjm3lfRoAWwNfRXVtyqbosPyAVFcdg4YCan1jbmh7uS6ZMQ8DtfoAuenjWBnYbO4o9AG3SNhjWqlQShLxJCp/mTdvjvz0w1SZ9+uvUlVVJdFIWPIUgDxWlZKkVMWrpMs668pm/baSVq3aSlINBCEJh5Ly7ddfyORvv5Q8SXiAmYoqsGFIQD9HC6UtW0v3Hj1k3fU3kKLi0jRbAxjNAMHvtTFNcyZuPkfiXO/h7/W8ANgacOfqAp+mgJoNoT4mU5v+L9sUmg4SDViYWk7NLlJlP7l5WEd2xuYxNFgU33uAQ39VVZXyy8zpMnXqd7J4wQLJz4tIJBzW/x6geQyMn/FUQjbcqKf06bupFBQWK+vinHA4JQvnzZF3354okqzyRFTJ15/JZEJCYbVCSDyelEg0T9Zdb33p3r2ntGnXXsdB6941nstILavjiKJ1i9lNv2trRwsBsOV4H3MBtbpE2By7qbU4Szbwq69N863K5bz6zmns97kC/qoENvfeJRIxtVxWVFTID99PlR+//07Ky8uVpUVULPREVhUQFWhgYElJhUOyyeZbSPcNe0ooHFGg9ITIpMRjlTJp4uuyZOFcNRAkJaJg5unFDEg99heLJ6V9x07Su09f6dylq4B73kF/K4vQ3nd1M7bmWbvG3uHf5nUBsOV4X2pjU7mIkDl2kfNpDekz27kNuT7nQf0mTqyNsYFRXpWvVCou8aqYTJ78jUydMkVdOvKjeSLJhHiw4rlxKLiF8FUTqYzFpF3HjrL5FltJ27YdVESt6ZuWlG+++ly++fIziebl6XVc6bmMAJSekYHrEimRRColpa1ay2abb6GGCPR8AbA17wMUAFsT1tMvamXevbWKFE3orI7iyii+f/nlFykrK5OSkhLp3LmzuhqY35RtQhgcv//000/Spk0b/Z/twHeLtmA2+fn5ujnRFeXl5UlRUZFewt/Lli3TfgoLC1dqhr4YF/1xHf+5hjHxO1bETp06ZTzyXWZXrRdLKbPiYF7m4V/7KmbXsaHvikTCkkomJB6PyXfffiNTJk+WeLxKCgryJUSutRT6tupDNV+hsMSTSaHVjTfZVHr12lii0QKpqKiUL778Stq2aSvrr7+eRKN5snjxQnln0kSpqqjwxNlISJLxuOr1ouGQJBJemFUSS2gkTyoqY9KhfQfZtF8/ad+xY5q0kcetpnNvwNgat2cCYGvcuqXf/p5+hE28OnRagISJHfzEh+r999+XDz74QIEIXyl8r9q3by9DhgyRDh06eJspbQU0QDrnnHPk4IMPlh122CHjUQ+IGVAvXbpU/ve//8mUKVNk0aJFCkRdu3aVbbfdVtZff31tc/78+fL0009L7969ZeDAgRkA5DvGQXszZsyQTz/9VH788UcFwXXWWUf7BBwvuugi2WCDDXT9aN9A2K7lJ+NZsmSJbL755nLAAQeon5i73iuveXbGRlveuUmZ+fM0+eyTT6QqBlBHPKEzDWpeMsmQjh1WFU94ls2OnbvIpv22lDZt2mo7CxYslGeeeU7atW8vu+z8ZyktbYGziHzz9Zcy5dtvJI8Qq7An0qYSMEGPLXoHFtGwJJIpSSVEOnbpJFtsvbUUl7TwpNcQoJjneyoDUbSh2zQAtoauWPr8hlj8GtlFjcusP5fNvPXWW/L444/LhhtuKFtvvbUyp++//15effXVDHAYEBoIfP7553LqqafKfvvtJyNGjFBAsqBt6wNmNXPmTHnppZfk2WefVXeFgw46SHbaaSdp2bKljmvu3Lly5ZVXKgs77rjjZLPNNlNAML0evwNmMMnnnntOHnvsMRk/frxsvPHGMmnSJHnxxRcVEAE09FKA4IQJE2TdddeVnXfeOaMHmzx5sqy33npyzDHHaN/2EsnuxZ/dj82iCZYsXiDvvvWmVJatkLz8amdZFRU1kiAthiI2hsJSFY9LQWGR9N1kc+m2wYaSlwacmTN/kWeffU7HcsghB0nHjh0Ff92yFSvkww/+K/Pm/Cr5BVEVcyMJD9SUMWrcqPmlhRU0QdYNe/SQvpv1k7x8j/kitq48v8CPrSH7KAC2hqyWK6pk3sBpKWIViZ/WpQtsbCgY0z333KPMCqCCTcF8YGzXXHONHH/88cqQjOHYz6uvvlpef/11ad26tdxwww0qthqjc3VvsEHA584771Rv+8GDBytzMpCYN2+eXHvttfLFF18oqB111FGyySabKEjRjsVX8hPwvfTSS+Xdd99VT3yAl34BZDvvvffeE8a2xRZbyJlnnqkiLiLxV199pQC5/fbb62fKedJB57neOsaD8+1770ySGT9Pk9IST5z2CFrNFOHeXyEVQUGrnj17S89efaQQEVxxMyTffjtZXnvtNQX1I488Qrp1W09S0C8RmTd3jnz00fvKNEuKiyQVw30kIkkTRZPo2zydmjqbpBKSF82XTTffQrpt2CNtI/VYY3A0fgUCYGv82q32K11R9Oeff5bbb79dxcWTTz5Z2RQH4AbLATQAETd9zvTp0+WMM85QgACYEEcBQAMrmxB/AyoA2x133KGAdeyxx8qmm26aEYXnzJkj119/vQIPfWy00UYKfoAgYzCRkk0MW7v44os19Ijv2PSwL9u8+I698cYbctlll0n//v3lggsuUOAFkNDTAbKEKLmAlqv47zHWlHz//VT55IP3JV/jORERQbWw526h4Ja2PaJPjMUlEo1K9416Ss9evaWkuDSj+2JtEP/ff/8DHddf/nKI9OjR3TM6pC2hv86ZJZ9++j9ZNH+BtGpRrOIo4033VsPqmkwlJJ5IStv2HWTANttKQTERCtnE0dX+uP2uOwyA7Xd0+zxRxtMjAUx33323brIePXrI3//+dwUggMMTfWq+8dlYTz75pNx6660ydOhQuemmm1TEvO666xRk/KI1bMQYW9++fRW0YGYm2iJi/vOf/9RrMUZgDADU/vGPf6i4aSIp4/nPf/6jjA1gs3hJ6w+woi/E0Msvv1yB7dxzz5W2bduuNCa7VbmCmp1fUVEuEye8LosXzpfS4iJJor9LO3YQLKCgFEqpYh9Aj+QXyEa9ekmPHhtJUVGJ+piZIJiIx+SVV16Vr776Wu/FbrvtKlts0S+jY0SPh0MvYVmff/6ZzJs1S1oAVmlLq5oG0o6/aoYNJSUWiytr69VnE+ndZxN1M9GIhxwO1+iSw+l/mFMCYGuGW+2KcKvSiGD9eIHaCdV/IeZhOUTPc8ghh2RENr/eDFYEO/vTn/4kf/nLX5S50R6f7bXXXrqhDRQNbF544QUVRQ3YEEVtDLNnz5arrrpK9WSwqX//+98aCI4x4YQTTpCePXt6LCUclieeeEIuueQS+fDDD2vkJfPAzYvDnDDhTQW2rbbaUs4//3xp23Zli219a5sB53BIwvGUxEMiVeGELPt5prw2aYIUFkalNBWWKklIXHVeeRLCYoohJp7Q7B2tO3ZQgOnQsZPqLM2vLY1/GpnAC+LHH39S8BkwoL9su+1Az7CRwoKakpg69qakqmyFfD95ivw0eYpEiVKQkAJgnKwhRECEkxLiRYWonEpJ63Ydpf9220phUYmEUxhUvHgr+vb4ZfYaWs3wCK91TQTA1gy3dHUCm9sXIh2Agr6HDcfmwnqIYQCwMdYEuCAywrruvfde6dWrl4IIbG+77baTs846K+OyYWwIsDRR1AU2Wy6U/YiXu+66q+y9997y3//+V+6//34VM2FuBm4wRxgbej90bIBnNUB57ieIdBMmTNQxbbnllnLBBedLu3YeY6sPzNzblwF+OFYV4BVSAPn4lddk5vxfJb+kQEqqElIVESFGIAn4VcUkGo5I69ZtZIMePaTjOutKfnGx5OGEmwpJOBVSCycRVKjGysrK5fHHn5AZ02cq1Gy62Say884YVUqVlXFeXEl1SsKppCTiCVk4f55M++EHmTVrplSUl0tJixIVRxUGQ54DLy+W/MJi6d13E+m5US+RJJZ24lQdzzonrrQZHtu1uokA2Jrh9q4uYHN1bLp10u4QMDcsmOijALGjjz5a9tlnH2UHBiRjxoxRlxBYFgdAhFiKHu68885TpuUeJoqiYzNg69evn6eLSqUEfd24ceNk9913VwbIgVHgX//6l44D8XjkyJHqHgLDueKKK7RPgMqspxpXiUtFHB2bB2xbbbWVnH/+eY0GNsYWD6UkLwEjCsmiiuXy8v0PSaRFkYSiYYmUVUgsitUzIqUlJdK1c1fpus660qp1a8kvKhZB0S8piUhYItgDkiGlSikwJiSyaNFiee65F+SXmb+oe0av3j1lt912kTZtWmfWRqqwsiYllBeROPAVDklVrEIWrVgsC+bNl9nTZ8jiufOVrdEuXcDnYGbrrt9Ntv7TACnOx7XFGJv5tgWMLdftGgBbriuV5bxsgLYqdR5+PzZzuIXxACoo6ckfhnEARTygwjko+nHJAOgQWWFjfI6eDB0ZIIhxwNgRP2GAiKLZgI2lANguvPBC2WWXXRTYENsAQ0Ds0UcfVRaGrm306NHK1HANwc3DMtJWOw/jj+cHNkRRz3jQEH2aiqJYNEMieegjU0mZs2i+TPv4C0nkhyRaVCClhcVS1KpUWpa2lNKCEonkhSWcn5/OLOnFkCJiAmJk/1heXqmpjOKVFboms2fPkS8+/1KWLVuu53bs2EGNKu3at5GC/DzJKyyQvDZtpHV+geQr3SLUwMOoRCQplcm4pKB0OEGvWCZlCxbJ8sVLZUV5uTrxduzUSbr22FDySkrSWXnTCS1FJBoKid/DrQmP71p9aQBsjby9tbG0VcXeTH9k4qXbjxkU3nzzTXnooYfk119/VUvpoEGDFHBwC0FkNdbGlGFy33zzjbz88stqRAB4UNjbURtjs3HgdAuw0cdhhx2moMmBSPX888/LfffdJzj67rjjjiruIorCKg3YDLCICvADG6IoOraGviTIZouiP4EyKpnQCABEwYiyLiLWwZmQJENJCSPq4WMWjUhlKC6hVETyQ2GpXF4mM7+fpsD965JFMrdsmSxbvlQSy8skGSOKIqosl5/MBbCrrKxQnzX+lRQVSavS1tK6fRtp0bqlrNuzu/TecCPV1YWpfcAYiABRp+C0qEuMqEbdI76GJEHEQ1g0jpSpWNhpBN1hEAOf044NgC2nZVr5pLqAraFMI9chGIDR/tdff63B24iQrVq10iYQAfEt++STT+TII49Up1qYE35uXbp0UXHQXCZoC2feE088Udq1a6f6N3RzBlxsWIDIz9hs3j/88IOKonvssYcCG5vdYzueI+ozzzyjVlv+JtIAMRg2B6ByGDvUwPBYVcZ4YDq2RgNbMilVRLMnkpJHFEEioqAGdoBvIEMsEZdwKKzAxtfJNLCkKmPyv/9+KK+/8JKEsSoXFUiyuEDCeWEpCkVUPFX/M8yn6cObs2ckwfgg8YREyxOyJF4mC2PlsjhWLsNGDJPe63UXcumq+IkpIASz9IwneaE8TxDFxy0ekriIxPL5PCV5nJq2HmimkNyMpbk+UmvteQGw5XBrXbbkbsocLs2c4oY15XKdn624f/M7fl+EO+G/hnhpbOnGG28UIhIIm8ICSkgTinxYG6Bh1lJ+LliwQHVuONmi24KBWSQCjA1gu+uuuxQ8/+///k+dZw20ATb8zQC2I444Qq8zsLIwrqeeekr7xagBUGLB9dxQvFhKLLuci2j8+usTFJTR440de44yNgNhY6nMsdaXBps/7rlsxMKEYyUlFBepmL1IFi1ZJLF4pSSK86RluzbSrmUbTSeUIO8acZ0wKFxAwhFZVlkhP06bJtOn/SyLZsyRshlzpRwxtCRPQtE8iYS98C8TpWGojI8XCJlDKqoqpJjsuV3Xkc5t2ylbW2+jDZSxJSMhCadjVgHHVCwuVSsqZPGSZbJ08RKJhvKkTXELKezYVirbFkteSKQAcDbCuYqdwHN5Ln8v5wTAluOdaqhYVFuz1k5j2zOQfeWVV1SvhkVywIABurlgajAsrJ6wNJgS/mOIjbfccovGkLIR8SUDVNiMiKJcA+sDvHbbbTcFH9ggoVBYOjEewAABP2NkX375pUYKEPt5+OGHZxxq3U0PeKKnw2cOcEMH6MViYhlNO8WmUhpZgEIeEEQvN3LkGerN7wKbfz2zWUsRO1HUJ0IhiYZE5n7wpTx8+nmS+nWJFMZSEsoLSaS4SFqWFEppmzbSZ+/dpMOgHaSgU2vJa1Uk8WieWkDzsIYmQwq4i5culWXLl8nsWbPll1mzZMnipbJ0yVJ1ooV9Mkf0lK1at1CRvmPnDlJS0lLatGop0XycPELqUkKEQTwWl7LFS2XJF9/LD0+8IjO++lYqlyyRivIqSVYlJIkOLRqRLY84QAacc5KEC/OVWWp4KQkpA2DLcbfCcl2ZKufL/ngnGlNo6sybstzutYRSYYHEORYjAQd+ZPiaYRVF9Hv77bfV8RUvfsRFwq4sW4exDFw+EBn5mw265557qkUTNse1U6dOVVBCQY6ujLhNwrn47rPPPlPwhDXiz0aYlCvqGgji7vHwww+r2wc6P+ZhbA33ic8++1wD6mmXvnAXATA33ri3FBVlzxyy0n1QFVVSxc2KVEJFxxmTPpGHBo+UVpVhaYl8FxYpB7hicYnHEzIrVSmpNi2k3z47y9YH7y1ttugrBa1bSCovrPp+wqAiKZFCEgSkg52mT58pb7w+QebPX6AvCSIudt99F2nTtnUGeBB1iTUNI6YmU2qEWDJztnw/4R155cHHZfFXP8g6qSJpGYlKPtlOIuRwE6nCPzEel56HDZIdrh4lUfzoqI2Q9mdz04g39Tlc268PgG013eHGGBXca/jddGwmmhF9gD8ZgAaIEEYFa4BxwdJgZACFWUYR80wXZqIxfmeItMbSuAYghLEBPlhY6ZvzuBbwoj9LkcQ5fEcKIhihFQY2h19zJkYnaO4iNn5+0s9PP/2sLLKkpFgtgxgdAOD11++maYVyEf+V/8HYcIzNC0mBhGXGWx/IQ8eMFrzGShIhSUZEFhanpCgmkh8PSX4iLNHymJQtWy6htq2ky/67yGbHHigt+vWUioKIFElYWibDaonE34zx/vrrHHnhhZdk3tx5qmuDHe++B+4e6DnTfnmSkio1Y4RFFi6VLye+I+/e+ICkPp4iHcIFWsmqCpAtCEksnFJWpv5vjL+8SjY6eHfZafxZUlhc5AFb2kvXS4QZHLmsQABsuazSKjjHZYD2u58VVout3gDUBYGMEGnlu7Ejv3hr35vYaszJRBnAy66lPbNousHwrl7LBRZXhM5moeVc0+PZ9/ytqYDS6Yyyzd3Vn2Vb7lzEsBQ6NklJRTgpBaGIzJ30kTxy9ChpmYpIi5Sn11tYkJDiKphdWJaS5y0VkaK4SHlVpcxPVUnRZj1kt2FDpMeO/SXaEl8yT9lPuT0MCgsWLpSnn35G5vw6R4Gtz8a9Zbfdd5OWrVqmnW5TUikpKYinZNmMefLu+Lvlf488Ie3DxVKSX6jgmoqEJaEhXHHRxEkYM8Ksj4hUxGWjw/aUba4dKQVpxqZzb6Cz8ip4ZH9XTQbA5rtdtem+6hJF/WzM/7cbZG4b1ECk2jroBVGbG4TXhlu8g++9fGwGVC7guO3wu/m8ASgwAa84icf6vM+QzfBH9VINuYBkS+IyRHeZsoGbGQyyrZ83nupaA9aWAZ9du/LOqXZMNeCzObusz/okfxqhSUBRQSQsyz6dLA8cNUwiZVXSIkUkQUoWF4akRUwrDEhVfkStp1FcP1IilZKQBfEKKejaQfYY+g/pud8uktemWEXBSArRMiQLKlbIk88+Iwu+n6H99N2cyIM/S3FpSTqVOOJnSBZO+0Veu+xmmfLoi9K9ZQf1QauCleUTcaA6IPW1AzhhbVWhkBSWJTXaodfR+8rAS0+TcCGmA4wHnn+dd5sCzpYLwgbA5lsl13qZC0twN5wfEFymZEBj1jT/RrW/eYC9pI9p/yXNme+5UHgbuFrpbqwrG+hUg6R3rSbjwcXAiQm1Ni1g3gUll0X6GaAL8i7AVGd/9VgbhwdaXmpsS8+djQ26rLOudfezPRfkMRrEqciuaWpTkpo5T2499ESRWYukRV6+iqmxaEQiuGRolamEJCjHpyJeSKJJLynn4ooyCffoIjuPOE5677uzREoKJQ9gTIYU+B575ilZOnmagkzfrTaXnf68gxSVthAyddBs2fQ58sTF4+XnF96SDZLF0i5aLOWJmFTmh6UiisuHFxmRl0xJMpyUyqhIPByRomUJieQXyhYnHSabj/y7JNX4IJJnNQ9YwwDYcsG1wHjgX6XaGFtdq+kyNFekckVBgAX9kW12tx8T3Yw1ob+qqopplSNAp6Cg0ElBVO1DZW25fbpt0QcWR0RAjUXMz1dlvxYccbLqGgt0GWA24DV9GcDjB8Pqa624b/WKZWOl1WsGG/HSZrtMjr5sjAZe/r+N3dpY4+pf5rlHEJBOIPw1BwyWVp/8LNEWxRILwc7CyrS8MXnAhsMsjC2awE0sJLFUSn6JLZNWW/eV/c8cKuv331xShfiahWRprEqBbe530yQSishWA/4kA7cdIPmlxRokGllaKc9dcr18/Ngz0ilSLC2qQlJIKnDSkkfD6jeHT0p+nOgIkao82KOn85ufiklJ+7g2EIsAACAASURBVPay+xlDZP2/7amxrhHSwvFSS+viAmDLCdcCYMsGbLkyNbvWBbbZs3/VzA9ejYCIAgAbEidUAAZfMjz8TSS0TUmCSCycZKalAjmhUejCUNgToE3oDqm+1113HXXNQCfjiq5ePjBtTYdFGz/88L1Mnfq9rFixXMu/lZaWqM8bKbmxPKpTaSIh3333nZCtA8CzDB+uOGsAzXg4h2sxFpiTL9cC2lxrujTAChGYzLF46VMNHestxgiPsYn6tmF1xQiCkyvncZAUkvbwZevVq9oyyjiIqpg27Wd1xfDW13O5oJYBELHZppum4zaTEsmLyr2njJaqByZIUdtWEguJ5CcVVzRGMxVKavgV5lICExTYqLYiIssjSVkQjknfvXeT3YYfL6W91tWlLY/H5JkXX5CfJk9VMNxxx+01I0m4OF/CsZRMf2qivDD6cokmUhINRSRK8g7mhN+epkfyssDxPaItYiihV4UxkVmpcincuIfsc8EIWXfnLbz6CARMMF4FNnUeyW1n/8HPCkTRZngAXGCbPHmK+pP9/PN0jQ5gEwNyXbt2kT59Nla/MyyXdg1gQQTAO++8I6TtBmhatmyt1kxYFhZIXC/4HTAh9xc5y7DGFRVh8bSaCwAC9TNFvvnmWw1rIuFk27bt1MrJ5p827UfNm7bNNttoZg7aBFxIJ4TrBunA+Q848R92Z6DGuVg/sbySc43cb4yVegsA49dff6ttm8jNfMkzRjQEVley+W66KfqonaV3714qnrIuxJF+991UteISxgRwwizxZwMw8NEDFI3NslY4HU+e/J2um7FILKi4qey1996yzjpdtbp7NC8qnz75kkz4v3OlU5t2ktA6nh72a8FkVGxpvZUxNsAN/RchTUskJqH2rWX70/5PNv/rfhIpLJBYIiGvTZggn37xhSTjCdl/7z2lT+/eEirMl4rpc+Tpk86X+AffqkWzggSThVGJJfFR8/R69EOXERAuXbg5PxWWaCwl80KVUrrr1rLXhWdIx+7reRlF0udbdpEA2HLbsAGw5bZOdZ7lF0U5ecaMmXLRRRdrqm7EwRNOGCL77rtPDZGLjU2UAM62gBB+ZqTAXn/9DZTVASa08+OPP8jHH3+sKanZyDAuAHK77bbNbHobIOBwxx13aVLHAw7YTyMDaA/xFvC65567tW2SRAKqJlYCQDjrEmsKuMAO8WkziynnAtgA3l//+lfp3r17Dcb49NPPqi8ac4VlDhlynJSWtlT3COYHCHGQrPKMM4ZLp06d9W9LBfTaa6/LbbfdpmwU4D/uuH+kARCwrslS+JtEj7feepsyOP7+xz+O0YB8xHZiRUkZhA9a2YIlcuVW+0r3eJFEsYQWipTEQkJcaQLRMK1jA2QIXypIkGfDy39WEUrIsliFbLjPTrLD6JOk7Ubr65zfff99efuj9yVRGZcjDjlEunffQCLhiHxw16Py0WV3StsVSQnn50llWCQWISCCGFGyhZD7zWs7SXgopZXRt4UiEoslpCI/LN0G7yc7jTlJSqKFGgamBlEnBK0ZHtc/RBMBsOV4m7OBl6s78jezdOkyGT16jIqU/D/nnNHq4OptZi+ciGwXeNvDyizmEmZTU3fklbqDFRF/+fnnXyjLQqTE6Xb77beTYnLrp62lZNZ47LHHpWXLVjJ27BgFQU8f5umyiNckYoG04uY6gkhqWWwZDweOp2effXZGbKZ9WCXi8p///GcVK123jhdffEn7Bchhm1deebn6vAHOX3zxpVxzzbUZf7i//e1o+etfj8qIzois//3ve5qRBNAFNE888QSH2dbUK7I+06ZNV3AmRTrzO/XUUzThYyQvX8U7ZhyFmcWT8vDQsfLrw6/LusWtZFZpStpXhSVMuqQ8L0VRPKzRmwo6WEi5lvnC2lZUVkiia1vZ8ZyTZYsDB2ko1qdffiGvvf2WxMoq5OjDj5ANN9xAli9cLI+dNFaq3v1GfegALhM/WV9AMy+hHmnaVyVsMZySogQgHJKyqiqJrNNBth1zkmz0lz2kgBhRGCZGkPTD1VAVSY6P9lp5WgBsOd7WXIHNHr4lS5ZpAkecTRHFzj//XPXON70YsZaEJCG+AWZjx47VCk0GfO5DjD4KECGm89//flS4FgYFABx77DEq4tk5N954kwIQNUPHjDk7XeKO2EZvooi1ZPogPbhu3rSVFGCbOHGixobyOcDG+AmQt7mjC0McBVQt8N5A+MUXX9bIAoANEfaqq65Q0dl818aPv14jIdDDES41fvy1GfGSub3zzn81yy5MEZGS4Pxu3datoTd0bxV6thtu+KeKrwDbaaedJgMHDlC9Gs6vGAFgQxRs+eG9j+ThvwyVbskiWdwuKq1WJCRKFpBQWC2iHrCBgh644V6hMemAniRkbqxctjr+CNW1FbQplclTv5MXX3tV4mXlctQRR8h63brJj//9RJ458TxpNadM4sV52q5nbcX6iW4PlxFvBgS/e8BGLGiYiswqtrbeY4AceMVoiXZpp+PzQu49vZyxtkDDltuGDYAtt3XKWRR1gW3UqFEqmsHYxo27QPr33zqT1ZZgdTLfIrbtu+++mg/NAMTvxmGfe6mEXlbmhvKc/7C2Aw/cXwsKo7e6/vobVGcGq6PQyMEHHySFhUWqnLd2UPYDpoCOGTE4n7RHABufk9rbBTbXUOGCvI31pZdeUWADyAG2q6++MmNgAHgmTnxLUxfB5gCvW265KbOm9EdxlAsuGKfRC4AqjG299Tygdw8bByL6+PHXKbAxhuHDh8k22wBspCEib1lIAQUNfHnZCnn4xNEy7/UPpW1pqQJeErEw7UgBwKADU5cYlPUq+uJA62nvl1VWSpcBW8rOY0+RTv37yrTp01WHicvIQQcfJJ06dZSPbv+3fHDFXdKqMiXlxXlqaeVA8Q+g6VjSGXbhYBgt+El8aKoqLuH2LaX/eSfKFgfvJUnce4hFxSLKWSq2pnWpWZ5E1wWmGR7ntaKJANia4Tb62RzgRiLCkSNH6UYH2C644DxV2rMJUdBTYg62xKYmqwaB5q7bhd/fzfrAMPDQQw+rzgrW5hVQOVa6d99QQfOuu+7RzB+0Ddjtuecg2X///fR3Y1fmNmG+ZgAPIIm+jxoHfA6wkQEXduZ3vfA7F9MuBU7+85/HlNG5wGZz+vTTz1W0JVYU3eDo0WcrG7NoivfeA9guUGDDMIJOEmZXG7DNnDlLq2RhdKB/gG3gwG00caSGhZJmSAM+PWT5/vV35d7jz5TeFVEpL/HS4RbE81QsVJe2jFXBGxNutGo4IYaT9OEdO8iO44bKRgftIrMIq3ryKWnXspXsvtde0qJFsTwxZKwsfvVDaRGJajgW1wFoCpFqrEgDW9o514wCFZLQ2Nbuu20ne1w+UjN7kHWEbG2IxQBbUivOkIstMB3kul0DYMt1peo4L5uYumJFmYwadaZudERRF9io60mKHlwfAImbb75ZWQzteM65nlOun6nw95IlS+WBBx6Ut94iG21IQWTo0FM0RREHVllYG2DqtRdWQD300L+oqOuCkus0bIYMMn3A/Pr27aPgi0VVmUba1QIARMSkXzs8YHstk8EXVuaJol7NUsbw4IMPayA87cBeYVfGNNCxffDB+3LBBRfqOgBsQ4Ycr5ZkG6MrmvP7rFm/atYQxHLW6vTTT5NtBg7Q7BieVOm5cABsWlugokpevuoWWXD1/bKkYxu1VhZVpAsZWIyHucuw/lqWz5t3qiopUlIkAy44WXoeva8sXbZcXnj0cemxwQay9XbbqoX1wb2Pl9DkmVJSUKgRBhzm0QcjrGIwaWDCiKCuJfGUlCVjEtmgs+x23umy/u4DPV83svo6LA99HaAWpGLLfbMGwJb7WmXONCCr1nesHJ1M1oozRo7yjAcKbOdrRSM2Iel7ABD0YOicEEtNl+UHND+4sdHRs1klcr4fOvRUZUEcMMCXXvKsm+Z3BnvDxYK8aVgls3n+m47tjjvv0jG2LC3V7Bqca9ZTjBxUnEd0NgZo4ARjo8gJ5/AdxgOSW3qAOEdL6k2fPkMz7gLEBoy0z/hwGzn//HHKEBHPLaAe5bkxSwNYfNdwbUGkRoT21mCobDNwG8mP5mUKG4Ms8VRKYEWENJV9/4u8NuxCmfrel9K2bUvJI5zKE/aUueHCpkkj06ACq+I7snOsyBP50xmDZcvjDxPJz5OnH3tSNu7VWzbdfDOpnLdQHj3wZEnOnKfW0DgFndP+Z9oWgBkOq9tHojBMxT0JV8UlUpWUqR3zZfvjjpQ9jv2rRIoK1OCAcg0gszqkjMFec4EBIbcNGwBbbuu0EqjZG9kKbvgBqKKiUoaPOMNjbAsXZlgKoEGOM4AHCyAPKsBmv9f24CpzSMeSPvHEk/LUU08rILARPYvgthlREzH45Zdf0toDHOYkDJCeevKp0m/LfjUC0hkTWTbefPMtufOuu/X8woIC6dKlk14PsCBS41px6KGHqruHa7nld9w1AFzOg7FddtklCjrUVQDwEKFxHzn66KMU8AykDNjQsY0bd6GyQc/dpH26tmZ1OJjp87wwLVxqZqgIzfiGDRsmAwYOUN81gEMJF+4WIZEVEtcSe7h5/DzhY3nsrEtFfp0vHYqKJBTJk8pEXG8jQMJFQJ2KimllP2m8l6Ri0m/I4TLwlKOlsH0r+fLrr6Vjuw7SuWNHmf/1VHnqr2dIaN5iiebnSzIcUd2ZGiTSxgOYIxEIy2PlWkO0MlalImibv+8l+404Udq1aeelRsoLa8C9WkTTD1WNF2mQky2nHRsAW07LVH2SK3bWBUIusMFiLkyLX2xK8qghlmFZhGFZEkgXLPzDcoHtySefygAbO/i004ZmXEkMMLBO4vuG+waghT8avmzt2rSXy664XDp2BDi82EgDtolvvil33nm3dk118+OP+4eyLw7aIGkk+dgo3mLXGdi+9tobCqSmY8O9ZdKkt2XhwkWa0ocIAtgiTMz2ZrUoCmP7UIEN8KXvI488QsVS/2FrRLWoO+64M+PuMXz4cDXOUMHdE0E9YEOMK0/F1ZgQjYkkllbKN2+8K6+OvVrazVkq0q5UyiMYEkJSkA6OJ/NGLJ1KXBX/saRUVFVKr6MPkAEjBkvJep1kRVWl1kgoyIvKj//9WF494QIpWrBMUx1FQnlSnheSFVFCpjyQBTQLqpLSKhmR8liVLEhVSadBA2X3ccOlbZdOkpfvWVK9vAdeqnEX2BRkfQnZMoAXgN3Kz0mQaLJhyNYQYBtxxkgVRdGxXTjufI0YcEVRNjkiIFEAePJn28TuZ5ZrnwLEpM6BEREmdcopp2h2Wza96dC4ju+nTJmiYi/Miarmy5Ys1Sy5w88YlhFJuQ7gmjjxTWVstNGrV085+6wzMwVemDcOvAAk1ytjzWSdCGnNggceeEAZG7rDSy+9OKMnBBxhcf4q9S6wvfceOrZxytjMKkoEgSs2uy+SWbNmq1W02ngwXAYM7K/ABkgRaK4grxnDE16NA/VrS0isokq+feVteeH8ayTyy0JZr7iV+rUl8vOkIpKUJDm5NXgJDpWSSCylOrqNjtpP/jRysBR166x6tHyceiUs3056Tyaeeom0WFAmBem407L8kFSSxpfY1XhKC8rkkVapvFIWSUxa7bOtHHTZmVLauYM692YSuajvmqk2zOLgMcgA2HLfqwFjy32tMuKTXVIfY6sJbBdkdGzoky666CLNWIv+ysrfWbuu+X5lf7aEPPLIo+puAAMjxApfNhxx7bB8a/wNIwTUYIVTpkyV0pIWKmqOv/5aZU92eDq2N+Wuu+9R40Hv3j3lzFEjMym/ATvOAZi16rlTf4DfXVHUK/93iXTs2CmdmcSLHnCznbjXM8b33nsvYzxw3T1qc2WYMeMXueGGGxTYmM/pp5+uwIYoin7KxEAFhETS8/6PRKQqEdf04bHl5TJzwkfy2vg7Zdln30n3kraa7ZZMG7AsL3oBf7iUBtOXx+PSa/DBss3pf5OSru0lphGmIa3wPpUCMEMukPwFKyRMCJUG23sVpeKclUhKQcxzFv4puVz6DT5IdhpxvLRap4OXSTiS59VowCUnjWmIo/rySJfwywZsDXx0/1CnB8DWwNudK2OrrKxSHZsxtnFpdw82OHohNiLOsuiTMBxgJUVp7qYoMlDzWIvHPxDtsIri7ArQ4Oqx99576bX8jd4Nxbzp1Wx6uIecd94F+uZnM517/nnSr99mGZGSMRljY469e/WSs84apYzNxGBjaTYuAx2zij7yyCPqoMucrrnm6rTxwBN10YmZoddvvDDjAVbRbH5sNcHdy8yBHxvWX4CN/k47fahsMwAdW55WosIHDV8yreROoZY0w6wMJSWGhRGn2fK4zP18qnx40wPy3XMTpEOkQKKFBZpaqDKaFk+xkMZFFifj0ufEw2TgqUdLcVuy5XrhWEiacz77Rl4ePEbicxZLvDgsldGwtC0PS4TSghFihaskvqJcikuLZatRJ8qGg/eRgjYtJc8rXqqmC7WGY6hI61FNFHWBzYsXDVx0c9myAbDlskpZzqmNSdjn5eUVcvqw4SqaoXc6+6xRWhvAdESENuHmQdgRDAtHW/77mZC1Z2IoRVT+9a8H5KuvvlKdFcCG9ZKNQKV1smXAAAFLDrOyAh7XXnudvP3WJGVc511wvmy++aYZdwrEVgM2z0F3IznrzFGq5zJ9mrlemFuKy8Bw90DHRswpx/jx16gTsInGlJkD2MyVxao7GWiagy5WUSIPTj75pHQwu+fZahvaxoIoeu2149VBl++GDT9dBvbvLwiiyWhYKjPpiFKq90q/GTRppCbwQO+VUEcQWTp/oXz41Mvyyb2PS2LydFmvqKUUYHkNe1EJBMUvD6dk0zP+T/oPOUIKCooUkMpV0R+S8Iw58vwBJ8vyX+ZLqChf2leIzGwRkgqyhywr02dgo/13lR0uGCpdN9pQ8sJRzceWLPDsnhmscplmmq15TM2Ki65sfbf1q8ua3shH/Hd9WQBsjbx9tTE373Mvo8fpw4ap3xk6tnPGnJ0BNs5BjDz//PPl22+/VQU94tuIESO0GIv3sGZUx5kMHoAGFlH+o+si8HvXXXfNlL4j4gARlSgGE03twYcR3HTTzfLi8y+qP9ull3vhS4AY5wA0RB7cfc99no6tZ08NVodB8b25XBBIDyujFJ/VQ0B3hosJ1k9AnE12ww3XKWgbkLsZez1rrpcAk3EB7IiiF198qTJE/Ngs8sDPFg3kEEXHj3eBbbhsO2CAREJhSaQSkoxGNP020QVR6hWoQaEaGDz3jqSGT+E6kqSC1PRf5b0HH5d3H3hS8uYukU4tW0teQb4kcdAtLpJtx50qfY7e32N/qZCUc4sI31q0XJ4bdKwsnjpTUq2LJVkelxWhhMxeOl86bbOFHHLOqbLetv0lWVIgsaSXtjxM7jaqJxPonq6CbDGhXj37wBm3kVvTexEGxoPGLV9dwAa2AVzDho/QnwDb6LPP1KroJoZxPbov4iOJF0WUROd20kknqSEA8co7PDdPlPvosRBDaZNKVEQUtGxZmgmVIpYU732qwJMeyCpS0QrRDuPGXSTffzdVDjzwQDlj1IjMdYwFUfTVV1+Tfz3woIIO4UwnnXiCRiAYW/KA9Qm9juLKsEL77plnnhX+0w7sD2BzGZsBkmvcAOAM2CZMmKixnzgEk93j+OOPU9Zo55sF11jot996RhFcPvhuyJAhstMOO0ge7hpk1kjEJC9KZEFEgU1tjORGS6MHwmklwfIaQuW5dqAvS1bEpWL6PPnx2TfkoydfkHkzZkrl8hUqfu5x+ZnS9/B9VMzl/KpwSOLJuBSuiMnLBw6Vye9/JJUtC6SoXRvZcMONZO9TTpSC7ftIslVUysnGlkpJcTiqpfgovhwiAD4vbSxwHkNl6ep6ktuzWZv0kNvVa+dZAbA19r5qnIx3sav7MMBbunS5jBzlhVShSxt/7dVawo5NCEuC5fCT7BS4f5CXzBI99u8/QLbYYkvd4HyGIypiJtlAENWo/7nDDttLYSG1xavFNNIKoasDBHHJACABCvRQiImwot133UMuufRirXlpbI02KH339DPPaASBl6ooJeuu01WLJTMG5sU4yDKCqAs4GnACUPiwAbwAEaztyiuv0KwX+fkFEo2iHK9moVZT1ERbgP/ZZ0l79KyKybDEv//977LFFpvrerFW7guB/iZNeicT6QDjO/TQQ2TQnoOktEWpRCPVCS81eWU6JEnvVRrZACcYG860fEY68TwYHVIrSIcucmGZzPnke/npk8+kYsUS6XvALtJ5wKZShTWUWM70aydJBpNbHpE5v86VNpv1kl479JeWXTpJOB6WVDgp5dGk6vuA2QKNHwhJZbpITGHYS//tHtmAygvuys7iAmBbeRMHwNYEYEulXQp45fsV6nPnzpdzxo7VTb548SJ56MEHNQsum5CNaj/pHoZD8kT0btOmTdPA+VDIK7JiYiAAhYPrXnvtqUHX1BBw6x94CvUZqrcDfAA3y2jL74i7gN3hhx6uQKNiWLqoC1ZaXDUWL14i8URSjQ9VVD+vqswkcjTGhHPtcccdpwkg+Yz6poASFtcMaCSTGhOKqLXHHoM0nIsyep547Sm4ACfOp2+clckczJwtySWgCSPcfffdZNCgPXQuHMyRYPv//e9TL4YzGtX14/viNqWy/oYbyNAhJ0nbkpZ4lCk7CmnsZkhjSF1xD7YVTYRVic/I4qGkVKXINAnYkeVDQwC8DB2xuP5exQsp7XRbUEHqo5DEoiL5iZgGr5PqiHmUkfRTwlIYSkl+VULCREQQWpWMq9UWNxE60YD7tJLN/wzVALs6gK2xj/DafF0AbI28u7qJlYWkGZPFB6YtmMQwXnzJpWoVbd+urabpQdQ05bnpjlwrFwwG/dX33/+o6bLZsFwD8+natWum0lQ1S/OAwsDPFMiABCwNx2CAAp0aeivAwq336VonzYnXRGALfLefXGdgbO4e5jfHOOmb9k13RnukL6d/r/I8QFr9AjCdnWXx9YCwupKW1thM12Ww2qK2ZhZGhfhu66ftkKk2ldQyd5r0J05AZsSLRgfYLOre49l6/6j6nkoCZiEvWgBDpSr0LaWGhl547CwcERKQU1sBnkW8ZxxLJhXmMRQo5CFkEoiPmJqUgrBIUTJdcJlICAuP0gSTnktHRp3qPIs1LMHpz3OUTBv5RK9dlwXA1sj76QKTG0xuynKSOd53330q4pErDLZlIpXffYEhuMHpLvjZ8HIVN/zuAC6Lcl1JrD2zMrpWtdr6coHQ1TGaiFfTPcVfSrBaDLQ1snnb9RYyZW1nYzBuv/7zNO2QBa6nQ6pMePMKdXmB7dViLfTKezHgwJv1qAGGabddzfpBaEM6URrnpCMFyMzrNRWWVNrqGsZIoBlHNLQ+V9VZveJpIx/dP8RlAbA18jazGdBRZdukgAWKbbJ4UCOALBlmIaxmW17HtjkNTKxdtwqUCxh1DdfvH2btu2Bg4zWWZyzJ2nWB0W3P1XG58/aDNO26bbrr44K025+xt1xdFtyXigtutQFybS8KO9/m5n8pZFvrbP25Lwlrg7nAcN1sLbm038jHMbjMtwIBsDXykbDN5YKT/Y51kpQ6iGxYOREDq62cNZ0srR13U/p/z3XDuwzHBQuXtdlGMwB1x+UHQHdpXAB2QSkbaJqIWhtguMDknpvrPN01d9my/1bWxfhcoHZfNrWBj62n/yXj3isDfGVnaSORtc11DZlffaDayMf2D3NZAGyNvNUuIFkTuDqgW0O57UUF/EPTd5tC3M+K/OCIngjdGofrA2aMw8/2/KDqMiwMECjaCU+yOqIWjWCbjnZxHeFv++9nbC7LMhCzOqXouKzYC58xZ9vUtomtPQMGlyUxLpfd5brxXTClP+sb3Rv9mH4unXdW56/piMJhiUbz1ZBhjJhruc4chs1IYWtpwMk8ucZlvO79RKdowOaybVsrjDe2Vo185DLsPttz0Ng219brAmBr5J11GYz9jsIe8ROmhk7Ncor5RaRs4hvDQB9HWBKbCydbFOoGXqZ/8g/XHYdtOjYjIVdkEMEJGEsmn5kV1FxNADVcSABkruV7Np9bW9T6NyMC/QFgACeWUdgoY8NQgbsJbVo9VBf0LFuwiaqAIlZPMpwQ+O7VSrWq9dWs1g9iLtOiTQwl/McnEHeUsrIKjX6wuFbmggGGGqSkSCd7CC4zpaUttEYrgIPLDaUP6YtxAYT0Q/usDU7DRHlYNIfL2uzlRCQICQeYM22wXqyFMTXy0OHQnOuRTayui1Hn2u4f5bwA2Jpwp/2bDkdb3tw4pgJKrijkPqgusBmTYRhsMIq6cO6YMWPU7809atNXuaId57OhCBAnzRDpsy27rol9ABhMAh87SuPBEgEFSgAasNEOY+M883czUIHh8DvxrjgC0x5tELkAwBHWhduKWS294tFeYWMO/qYfXFj4zzxJYEkt0VxYG/OdM2eORm0QbUF/Xu3VhJSUtFCwsv4MhJcvX6FjpkZpaWmpFBUVaqUswJl2JkyYoOvv1lUF2BgnZf3233//GmmU/OoC3HVwmeEZYA70C4gSSQIgHnTQQQqwTT3smQv0dXWvZABsTX3SnOuzsQtXlHNFF/vd1d3gfzZ69GjdgIRKIcoCDnZkY20mKrliKMyJ0nQwQNpgUzE2c6jlXM0qkd6A/E7f+MDhnmKiMw7ClNkzYKMN2BBAQr9EOAAMNm+YGr/z/RVXXKEiHn0AEJQXBMRM3P7mm28UDOmLcwgBI4Flv379ag30pm36oH3qOpBvDrYG4yO+tHfvjdW1xVKXAy6ANwHz8+bN1cLMM2fOULYJ8BFnSzZgczlBjfDUU09pNTBjrYAS/n+UHDRR1FisvSgMjKkXAWP3CmR3lSOPPFLTshsTNBG1GR+5oKlaViAAtmZ8NLKJD27z/u8NENw4zPPO/Zv53QAAIABJREFUO09FWcQlwoTY6K5eyv+mdoGNvmCMgBrgBggQxnXqqafqRjUW4+q1TC8EY+M6AA4wxUmXCAMC840R0h4Ox7A8mBJhXbZxXd0TY6B8HuebO8mVV16p4GXgSCQFjBI9IOyWaxD3yC3H3DlcwwJ/myMzVboQ+2gfqzOgCcCa6J9tzQEvVAWMm375mzHuvvvumfmxFoiUlCcE5HgR0Af1YAEpAJPDgMxlyrwQqMLF9YicGuK1006ZeZgI3oyPW9BUHSsQAFszPh71AZu/K9sYxkRgIeRNQ2QBEBCBAA+AzhVD/aKsC3xsXCqqw6xoA+OBgWVtwEp7BmyIowANeiaqzbOh/dchdlGDFFZJMLz/gLGwsa1WAj8JWCf7rh18BrhhPTbApd/BgwereOsXuxkDTAq9oVWVB2gAXtKie+FlNeMu/QyavwFQ9JjPPvuMVhGDidl9ALD4nvA2zgHEORBdYZPcD2NdxnrtXnDvyFYMQ2RM1JdgPqbbpI9cxOxmfBz/0E0FwNaMt7+xwMYQ2BCEFuHYyxsfpTViFaIkOihXYW1sxkQic+4FzAC1jz76KGMoQJSCLdGmibJ2vjt1gA1RFGCzmFUYmwtsBhTEdqJLwiiBYt0djzErAzaugQkRw2oFoW2dYDnUe4BdAh6cB6gxZ9c6SZswO8AG4Dbx9ZBDDpG99tor/SIAOHRFMi6wBlg2T5s3zG3MmNFy+unDlVX5naMR4RFJqfvKOGCKW265pfztb39T0dxtjzXlfICbzCewThyyEUXdF1Btxp9mfPyCppwVCICtGR+HXIHNAML9aZtj6tTvVfntKe2TGif5t78dXasfHMO3jfn551/ILbfcKkuXLtHzrUrVZZddqgYNDr/zLJlbYTpUkuJaRKkCGFteniawpPZAbYcrirmiKEAwZMgJEovFJUllpmRSrr3magUFV3TmPHRSpFNCjGS8AwcOlFNOObmGawRi4/PPv6BB7+bagYh+zDFe5mCLNvAA1hutq3P0u5rMn79ALrxwnBx11F9lhx12qFG/gTlxPjpAjAGWyBKxFF0l1m43pIzzSSNlhXOGDTtdxXMDZnOtCfRrzbjRcmgqALYcFinXUxoKbC5ToALUJZdcqiJhUVGxikewNhT4KLk33bS6JoJrbTUjAD9vv/1Odd8wRsN5tDF27JiMUt7VD3ntAGxhrUB18823yZdffZ0WRfNkn733VGBzAcxdC9c51g2HQhQ9fsiJ6UB3kVisSq4bf43OxRW/uZ4iLpdeepm6e3DsuusumurcVdT//PN0Ta4JI0L3BzNF1CNtU7ULhYW3r+wAbXpExkifjA/DAwYHq5hl7Nf0el6aqNc0MYHn55ZQ1xZYW58+G2fA88cfp6luEvEYyynrheU1mwU71+coOK/pKxAAW9PXMNNCQ4HNzifUEPeIyy67XK2SZr00RrfbbrvK3//+t4yF1NUdmXIePywYF6X3UP6zGQEHxMYRI4apLskfZeAC2+zZv8ott9wmX3zpAVt+fp7su89ecvjhh2UYjcsO/eKY65RaG7AZYyMbMA6zMLT33/9QLrvsMhVFW7Qo0XRFO+/85xpiHJl9H3zwIQU0xsz8jjlmsKZu0rREqlvzYlOzHa7l2URjW3tXRDQ9mJ2PuI34S7onapkSGL/vvvvIAQccIK1bt9KXBoD78suvqMX37LPP0hxyLig34+MVNNWAFQiArQGLVd+pDQU2aw82ABu55hqv7gEAYBXO2fw4kgJs+ESZmGXX0ieiGrGp5FJDkc5nX3/9tZ6CS8XJJ5+omzGbu4LL2AC2z7/4WllRfjQi++yzpzIjd178jj6QLCRsZlcsM/HPgM3cPxgfjI15eYzNGz3AQObdW2+9VXV1RGkMG3aaWh8NvGFblBtE3DN9F7q6Y48drOvhgRnAlv3uuGzTLzq7LwgXFO08+kanh8Fizpy52g++aSTBpNQf4uqNN94kM2f+IieccIIMGrR7xn9xdfmZ2RxWV3/17YHfyvcBsDXjnWg4sHlph2BXFCtmk3Trtp7A0N54Y4LMnev5efEfXRt5zczx1zUmUAcBYPvhh5+0Kjys77nnntdNz+8HHXSARjK4oV3VY60WRW+55Xb5/Isvpbi4RFMMbb5ZX3XutapXJnqih4P9oXMyS2c2UdQPbIiiJuoBdgDklVderQABSB533D9kxx13yDAvxovD7yOP/FvIsAvgIiIiEsLYqG5vGYbr2tiuyGzzduM63bX0gx1jfPzxx4VK9zA27hVj/MtfDlGw5XNeJkOGHJ/Ok5euCRoUXWnGndXwpgJga/ia1XpFY4CN57+srFxefPElBScsoNQygHHdf/8DuuG9zdxTNzOb2t3EsCPEJWoddOmyjgwffrrMnj1HLZymY9tss03k7LPPVqOEq5/z69gAti++/CptvIhLIl6Z0YnZpGFNOLjiO4YLhBU1do0H2Rjb9dddqyBorA629vrrE+S2227XxJcwwwMO2F8jAlwWgjiIGPrhhx8pO4QpYjgYPPj/NE8dySs9DKldFHVBzMRpU+rnEqqG/uy+++6Xb7/1XGEQmxE5J0+eouOhYPU22wyoUTd1dTGogLFl344BsDUB2Ny3uzXTkAfaRJ4VK8rk0Uf/o1Y//MLQ1Xi1QG/V0CF0bolEXJXluF+4qbJ/+ukndZmARZ188imaYRex6dxzz1OmxVFUVCDXXXedtG3dxgMWx3Jooqjp2L78CmBrIZJKSufOHdRtwYLLaQ8GhZiMq8Xhhx9ew8fOFUWPO/4EFZGNLZ104hBty0s6mZCpU39QSyJtosfbY4/dFTBMVLW2fvllpjz00MPy8cefKGMjXKxv374KbBtt1CNz90w/lu12+l849rere/OLom47jPHFF1/Weg8Asq0/Y9luu21VTdChA1mNPcNF4K/WhE3VTJcGwNbIhcwGan79Vy5N0w4K/ptvvlWV1Ntvv72MHn22LFmyWJ544il57rnndMNXVJQrQ8GBlarxBooPPvigAiL6KWI3sfQtWLBQzjrrbAUBjkWLFmhdhU66+bIDm2cVvVUZG1bZ/PyoDNpjV9XNWV+0hdPq3XffLX369FFwc90aTMwECAE2c04FDGJVFQpqngHDs07SLuMdOXKktGvXxgEpXUkFCkKgHn74Efnoo4+VLTEnXDywFGOddJliQy2Rrj9fXS8kxoke7a677hbEfsZhWTuo5NW/f/8afncNebnl8owE5zR8BQJga/ia1WAJ/ssb+lCzuXDxuOSSy9TlAgZw5pmjdOOQ1/+OO+5U4ENcY6MDNOi2YHEEbyO+oqMibpPwINwfAJ9zzz0/E4s5Y8Z0efjhh6Qbnv/mFaH0QgWzjLuHiqJf4MdGOiKzih6eASgT44iJJOyJOEvXtcQPbIjQVgimR/cNMjGasL5ly1ZkgG6//faVww47NF1Y2ctCYi8JdFywWSyPGFZYF+aI9XT77bfNOB3X9VKp7Z7UZjzw31POA1DRqWHsMDbJeEaNGimbbNK3RjWtbNc39LlowmMZXBqU31vzzwDAhhPomWeerW/9PfccpGyEzwGAf//7PxrwjStEeXmZZsCgShWhUohysDV8sfB25zsONuHVV1+rgAcAzp79i1x88cWq5NYydOnDE0mTWnwEB91bb60GNtL87LP3IDnqqKP0bFeXQxA6rIV+XRDKxtgAIo7LL7tERVEO/NLOOWdsxokYgDjppBNVKe+KjQYgngPsfzLuKrh9IIruvfc+UlhIRa3aK6TXx8RsLeo7j/vx7LPPaYlBAJsD/eeIEcPViGGisLnfuE9WoAdb/fssYGyrf81r9Ojpm76X008fpi4PRx11pCrRTdf0zjvvqK6NCAF8vwA/sk0gCt5///1a3YrYxIMPPlidXNmg5qwLIKKXWrJkkX5PqJKKa07ZQK3ipMCGH5tnPPD82KLqx3bEEYfXSHBog2cDm3Ow328L4wGiqPnS4d5x1ZVXSLdu6+rlfI6Ifddd9yg4MFfGPnToUMHQYUBqYPPOO++qv5j5+PGT4H4iMrp27VIDdOvTb7nA6WdsdRl/cMmBrRFqBbChP2TMo0adkam9akDsjiFXVriGH8O1rvsA2NbgLeWhZ4MQDD527LlqacMfirAiwqm8OMR5ysyIIcWqCVtBD0eGXbJsFBQUKmtw40m57rHHHpf//OcxBanly5dp25dffrknummBJq9SsAEbxoObbr5Fvv76GzUIAFb77kPkwZGZPGr+pbKN7Oq2ADyU7UQeVFVWan9lZBy54TqNPDDgBRwIgCchJkH/FRWV0qtXb3UmZm4GbowT0fqee+6ViRMnKBB6rLRCTj75JNlppx2VlVaDiufX5j8MYFxmZUDmsrVszM0rSJaU559/UcVRdIYcRBiw9htv3DsDrn5gDYBtzWywANjWwLq7DzsbHAdQXDYwAJDxlrhO24Cwovfff1/uvfde3eCmZ+J7XA2OOOJI1bkhqtqGRn0G6N19970qvgGeXHfvvXdn3D38oVXo+W688WbV2wFsKorus7daPl3xymU1bqiSfc5PGBkADXPj78pKKsNfrymG3FhRAtupXG9MjPaIsyR1kTn+cnu4hkSQALytAQCP4YFge8Ryzb5LEeK0UcJ0f/bysOy8/AR4CYUiqeRuu+2WmZ+Bmh/cPGBLyQsvvCRPPP6kMjbqVLVsWSojRyKK9s6a/bc5Hq0AGBu3igGwNW7dmnSV+7CiHCePF4WH0UGR+RYQcoGH6AHqKLC5ES35jo0Ns6F4cb9+W2Q2lrkbvP32JLnttjsySm3A5qGHHqiRuNIAi/EAbDfddIvmOQMMEUUJgkfH5onF3n8O+rCEk+jZMCS4bg7l5RUaBE/7Fpt57bXXqFXX4jUBMb4jZpMsvxyWvggjCD5yzNUOMuRiAUY0N9EXgMGfDuss0QrUMTXriAtOZv1kDVhb1vyuu+5SBkxONhOpzYq7MrCRoSQlL77wsjz99NM6d2gvwHbGGSOUsRljtPVp0gPiXBwAW+NWMgC2xq1bjU3e0CZcsQi2csYZZ6jlEwZy6aWXZkQrU8bTPqwNlw0MCgAABgIspOjbqlNOe5EMXIeD7/jx1wk+cohq9HPTTf9UcdBYED8NQGEv11//T41ZtcLHe++9pwJMts2FLxtMk5xsAwdup1XfvU0tuvGHDDkxI3by9/jx16guyu3bAJJAc7z7cWuBTSE+MzfywbmRFtOnT9eMG+gVrZ4CrBXWRQA6DsCuvs/m5kYe8Ds+fzBjKojRh4G2AVo2cTIeT8qzzzynVe8rqyo1awnAeOaZI6VPn76ZuTf0WajtfHfN7Zy6rLuB1bXmSgbA1sgnsSlvUhfYSG09bNiwTM4vIgTYtOY8auAD8AEk6NrYvLA7fNqoFUB7BJZ7FkoP2GA4F154sf5koyLCnXLKSZq/zJgJ1xlbId8/wAbAecVIEjJgQH9NDeRWXGc8MB9EXcATwwV+dR4Ie8Ht+NGddtrpGhPK34AxjM3cIlxxlutwQiZJI+DtOSMn1JCCiI2RAAAx6ysOyWS4BZwMsEwsPfjgQ9RCiVLfCrIwXm99kjpu5okf3vTpM+S8887NZD1x2Wg2xobxAGB7BmCr9HRsiMsAGw7D1k9zMbamPF+NfKTXqssCYGvk7XTf8rm8LV0dFF2if2KjffDBBxr+BAsj6gDRiI1sYOI+4JwLa2NzwjQIQ3IDxr1zvSyyiGnnnHOORiGwqVF4b7WV1z5+YAAFfcCQGAuOp7h7cJ1FOhQXF2mCRXR/VgPAKkOR0gedGe15Kb9FdXm099lnX8oN19+g44DJ4Uoyduw5snX/LdNibn5Gh2isFDaGHhGw5DPaIeCc/Ge4qQBWGpyfn68W3JdfflmBEMA3gwXW3b59+8hWW20pnTp1zujpmN+KFctl6dJlGlAP0MLuLr74woyhwoDJVQHYZ4xl8eIleu1bb71Vw2eN3HH9+m2u6+OqEHJ5Jup69AJga+TGTF8WAFsd61ffw+W+5eu7DVa30h54dEuwIyo7sanZtAAa+fUxHhAPie7KZTfohmBtXAuTIkmifwOZrgdmc8UVVylQ2cbHAgpQoexGfKUvdGtkFpky5Tv17jcdHlZAAKGsbIUyKIDQXDzoA0YE+8O4YOD65ZdfaeGU995739PV5Xl1Q5csXaJMaqutttI5DhiwtV5jui9bR9YBHRYgCxAjbtMPxgFiZBk37BCQA2xIFU72DQweABxGCkRvxg140xfrTvusnTn3MkfY6PDhw7LeNhsX8+Q61gZrMeuOvtNAnjxz5MnDfxAxesstt9B7hq6Pa5sD3JraRn3P5dr6fQBsTQC2hjwUVrLOgq4pSEJwNeKM1Q9lI5sFkxTZ5nDrijkUW0H0Ql/F5nWV9u54Zs2arbooNjn/UegDFpWVng8Wmxv9Gc62Eya8qePAYGD1FTz25RUgNkAz0ZW5ADi4nQDAlj+O6AB0b7BGq68JYwNQYEscAOWBBx6QsSS6c+M82mZMMDf0Z/xt/2GG5JWz5JDMne8AG5yRASCACHBjrojTiMcem6JealQBHVYHsJG11y86ulZb5ouYPGnS2wrY1FVg3WiH72IxgN8LW+PvnXfeScXSaLQgA2oBMDVklzTfuQGwrQZgc3VZZom0B95EMdeqZpstmwLZ/YzfDSj9G8h0dMYc3OuMkVRPvdro4F+ObPom/7i8OcFQPANCNibrtePpAo2Fmq6PawxA3Wwb2fqua3ycDyADNlY02V4UvDzwgQOQ3bWx9qwvUzHYmPyGhGz3iXmZHo9phsN5KwFm823ZoKVcViAAttUAbO7GNdCyDeJuXr8ezlwj/EDnbsLaRJ5sYrTr3mFGA7veBTsDzGxLYxvfxmqA5UVGUMndSzfu+bhRM9RzlvUMCR6AeamGqvOWuW26QOOuUTaQd9clm0huIOu2Y4yM79wcctZvNUDVdPI1PzgX2Oyl5MXbeoDuzYu43loyX+ayK4NzmrwCAbCtRmBz9WW2mQ1Y/EzA3bTuddk2a7ZNBJC4e8u8591+DDj9zrp16Q7tO/tZ7VIRr7GZ/fMzsPSuC2fJC+fdiNoAzL7zg67/BeGtVXXsqDsORGQA2LumZn1QF9jsGhfM7Hf3PPrx2J/H2KqdgANgazIyNbGBANhyBDYDmsaut19R7gcr26AuE6ptk9e8lk1avZk9QPM2cPXhnVPNnqrFQQPFlcXT2sChGoDs2mrWZqlDapbA84AGNpdJLZIV2Pwssz6WVhNkTFlfXdTFWGlt98zG5DJgf5vuGq5MwjzRmsMTqwFs5uplJ1ldh/9ZWl39/pb7CYCtnrvj31yNFTFcvU5NFuENwPUt87MHl9VlYzUuw7B2XMte9e+eSGggatZOlw25oq0LtjYmvxjsjtVdSuuzNh2ViXEuOPrXxe3LzyKzic52PePAGovl1E3K6QdvV9TP9uLyv0Dc+Xkg5/nueWteLXq6c66L/f6WgeH3PrYA2HK4g83xcJpynA1nrh+0a4kara6A348q2/D8Ymu2Dct1pPDGOmlB4i5QuJveAI7PzPPfrT/qbnCzkDJOc5p19XWWpsgA0gVsNxLAwJTPXNcOC8A3oLEXgjsGA0VrD8so1lDW0nz0sKjW1hbX2z2gH9dgYeBooqWJl7SHGwdtmjhrxhLawhEavzssy+7Lz89Cc3jcglOaYQUCYGvCIuYqAnCebVDb0PiXkdkCfy82Ns6uu+yyi7ogUDyZ7/BFY7OSoggfMBxLyQSCz5ZtOCyAVG3CkdX8yWxTUlkeD35iL80ayKZjE5LSCL8xQA/XEdwoCLsi0Nwf3G4bn3FSaQo3FFKX49rBubh8kEUWVwrcUfAtw4kW1wjGPWDAgEzolguuuKG8++67GifLPAFVQr4ACMoJ8hnXEhgPiAIuFFhmzcz1g/5wDeFagJy1IgHmLbfckvG/y6Yfoz2cnBkn13OtW54QfznCxVgfQBOXj86dO2lxm2pm6ekKWYc3J74pBx18kLRv3y4Atibsqea6NAC2Rq5kQ9/ELrDRJSzDqo1PnjxZg9kHDRqkjABXBbzqCR2CDeDdT6k5Pn/xxRc1nIloADY9IMjnBx54oIKjbTpA4KyzzlIfuYsuuijj82aRBp988olceeWVClT0TdojNihgSAQEG58NT7QDnv+AF2AGuNEv4yKQnI1PBSxCu/id8UycOFEz+3IdBYYBTsblZ4EAGtl4OQ+gwn+NEDNiP4lswCEWkCJbLiAJsFPfgfCw/fbbT4EIh15ACAdeQI6XARk/ADackVlPCsIwL/7eZ5991O8NH0J8Bdu1a6dt8MKgX/zQ+A7XEPz86GPatJ/lzjvv0jKIXkFkr7izZVNhHT799DM599yxss46XQNga+Seas7LAmBr5Go2Fdh408Paxo8fr57/o0ePVjZgAMgGJV8ZAEj8qJW5I6SH0CNYDBuPdgADMn2Ywy5TAhgp4AKju/DCCxWsYC4mNgISxx9/vDrKjhkzRj3nYWw4pAKQnEflK9IpkeGDDBqAJX3BAgHTK664Qr37yd7LNYAd4AVojh07VkEJkLGAddNpMWYAkoB2QJqA9M0220zZEyySsQL6xI/C2hgn4AX4vPDCC8oud9ppJ80eTGgVtR4AWwAPIAZkAS/GBDARycA4mAcJBxg7fTFW5kI7zPXUU09VlsZ3jA+wZczMB2DDMZeaoptttmlGfP3hhx+1HizrTOwpLxxLCGDsPJv+rpGPXXBZjisQAFuOC9XU00xsdfV1bLCrr75aN964ceN0cxvjIn32TTfdrJ76Y8ack2YCovU17733Pq2WDnuAkQB+AICJjPwNYHKQ6gg2BzhYhAOfw6wslxkgBAtxDQ6IiURHkCoI1kXolKubIhzMKrgDbFYMmXMQIwFjQq7IoGExlK4BhfZhSjA7mCp9AM6WWgjQB8QQjUlNRFtkAQG8Dz30UGVU/E2IGWyWdOmIsVxXHRbmuWAQME8IGi8CCsdwMBaAGAAD2OiLZASwOMYAsDNuDsRfKmXNmzdfwfGggw7U/Hec88gjj+o86AfQ/NOfvHjYxhqZmvqcBdenuXSqNpt6sEKrfAUANnKxwTLImgtIeU60EQ0LQpdE7CEiZZcunXQ8Eye+qdlkEaHIA1ZVVak6NhiMhQiRegjQQcQkfThB87A82rIDYAPsSJV07rnnKlCYEYFNacADqwJ0CLh3LZn0ce2116p4CCCbfooNjr4K3RmMDWDzGy/MSRZWijhMwklYFoAFSNlLAPBk/IjI6PUAb8RF+mMssDvy1yHC8j3jhNlZXKsZNwA2xGXmwFoawPKTe0CuO9ImIRKzlnyOaM494aDWAXngALaS4hI58aQTlLXNnDlL7rvvPtV5sh6s56677qKhVwGwrfLtU2cHAWNbg+vPpgIciOlEj0TwO4CGyEM67+eff0E3KZkxOnbsoJsFYLv//n/pBkQxT3k6st2Sv4zrOYe0PBSIIYstinz0UsOHD9e6B7bhADaAD90UwIYoaqITfcJkYGx+YLP3IKAC20RnByOE8cF0YIUAKYCEPgtWaJlK/O4jXMvcYW3owQA1AAjxmH4AWsRPWBliMGmMaNOzTHrfw3bR09EnqZwALsRB+jIGyzkwNtKc871r+QSEqWNAzVCYIyI/Ok8C70nJBMA/8MCDEovFFaARWQ88cH8VzUm/TgwsRhOu5x7yHYwxALY1uLGCKlVrdvG9alJXq1UQcEG35LEZr57m7bffqbqbc84Zo6IoGxJgQxQF1ChZx/lz5vyqmxlrIqIY4hYbkmBxwAPGgsUUJbdlpkAHBcOA6SCKsjldAwfXIWJlAzY2LQzlqquuUiAjlTdioFljEUVJ+Y2lFsOHicCucGC/0w+MDEMJIIaOC5HOGCDfwTbR7VGMBt2i62uHOAkoks4JVkXGEnRurIXNB30dwAZQISIbgDMGABNRlOIysEsypmAkoV0MCViQWW/YMMHzVIQHqA8//AitWLXXXhh8SuSSSy7RZJdHH32U6h0DYFuzeytgbGtw/QEtRNGPPvpIFei4TBibQCl94403KTCxGddff70MsCGKesaDo6RNm9YZnyxAiw0KIMHWLOgbcQnQQI+HyMpBuiJAB2DDeAAQWLpuGJvp2AAMRDzYjus/ByMElGEnAAmKejswXJx33nnqTgHoWYpv198ORgig25xpD2bJfDF6GOtBHGUMiKuAk4mHBogANvPkPIrVMG5+dujgMVwO0htxLaIuIG46Nn7iyoEoSmZcjAfo8qyCPetJv9R25cVBBTHW/t13/6tgDbs79thjFNio64rl+PTTh+paBsC2BjdWwNhW3+K7RgP7HWCD9eBWgYiEnskcWmEqFFdBh3bWWWemkzmm5I03Jihr2HbbgbrR0LUhbiJKosBHt4ZIhpIbRTviGOIT7g8oxgFJNh3WTxgKOjYSUmId5DPAhnREsBJEUUDl6KOPzgCbrRhAhH4MAELpjgXR0w+GtaI9LiYwNja8y9gMHNFLYVWFqcIWYZAwSi+T7/XaP+sEsMDYAC7EWqyfHIjxWGzRi6EP41zWkDUFwFkXY3YwVowLiI/05xpyADbESIwHAD3iKNZh1h/AZE5Uooe9cf1XX5GQ8zYtmTh69Nny5z/vJGTXJWMwIWsXXjhOmbL17fYVgN3q228BY1tNa21OuvYTNoC/FIWMUaKj74JRAEboqgAHNjibASaBiAVLwUqIohtxByU6wILohP6JTYoyHVEOSyLiHOwL8RRFPmIXIMbmBcAAAtqBBQEEGAIABhgPoh9iKOzPrKqAn4Uq4XZC5l/Gh+iLj5ilNEesxFUF0XrUqFGZKlImGtIGIh7zAhABXMRFmB7ghUOxnYsO7tZbb1XQBZxMx8Y4ASnaYq7oxbBeArK4g1iVKtYMURPRmDWEIQNYBrCI1LfffrsyWnR8GB9gs6wr9SQAWnRpGAW4PwA3bXCPEI0RwWGfMELOZS1gxTBS+YyqAAASQklEQVRG9zCdX1Met1wdwpvSx9pybQBsq+lO+vVLbDjAwUrPmd8UYIBCG32R+YWxyfGoZ7PCPswfDdYCmGFIQCQDjBDFOAALqx4FoOE0y/n0C0NiPAAf4ieA5iVmTKo4hf4OoAF4ASs2MW2x8dE1wdZQyNMXY2GcXIM4yuYGNAFo2qRPnGnp08CEn2Y4wOGY+cIcEQMBOgMBPgfY0KEBwMwD4LEaC/j/4c4Cm2MN0HGh9LewNeaHky8ZdrnegAE9GsADOKIGwG/NHKMtuSUskPnApmGXrANrwzhhl8yZl4FFdODrBvgyZ4w4xiwtZM4fM7uaHrs/bDcBsK2mW8+mMqCiSx50i9d0h+D6ktnnfo+cbCINbVv8prFCi9u0QHDa87/13VhO+56f1od7vun/XOW9jZG+zHjgj3e18bihTda+G6dp8bT+ECh/ULn1Y2Nz3VBc/ZjNw23PxGU3BtUMKi7w2pjtXrlzt3Xyry/X22f28uFvAz8DudX0yP2huwmAbTXdfn+gugW9u2FGfuBx3SPMa982tR98bJPbxuV7Ay0DPdqz3/3gY5vfBVF3o7vOtda3qz9yQdGNMDBAsHnamNz2rB93TH4Qtb+zgaO7Tn7Qt7+Zt8Wj0ob15Qc6Y6DMx58ZxEDOv8buOhmgGdi67DHQsa2mzRYYD5q20A3ReRiw2QZzQcFlB+ZcakzGvjOW5G4OAwfbjOaQauDkbl6XeXCdsRT/OLKBq62SCyB2nvXBd4imsBMbOyKsC9x+cLN2DSjcudY2Dpubn1EakBhwGrC747Pgfvdad252j/wg7zJU698dR7bf/f26zLRpT1311f61aK5214Z2AsbWyLtooqVfKVzXWzkbENpmNlDyb3aXCdU2VH+7Lqvzs6q6REzb0H6RzGWH7hhcdlfXMvqBxNrP1q6fMfrn787VPxc/q/SzWrctAysXVP1g6jJT/zjsehfobDz++TUUgIyd+tfHfbay3cdGPspr5WUBsDXhtsIAUHBjdcy2iVw2YL/XBm61DaM2IGrssLOxlfraqk+Eqgvg6usvW9v+9mo7x/95fWvrnl8b82vIyyPbufXNt761dp8ZDB4YNdxnywXPup6pXPtZW88LgK0JdxaxEssc1kNX79KEJoNLgxVQAwQiPb5zhLy5RgdXLA6ArfaHJQC2Rm4kEyFx18BFgL9dfVJ9LKeR3QaXreUr4IqhxN/ieG2i7arQ062tyxkAWyPvbG16EL9epJHNB5f9gVfAFcX9OsfghZnbgxEAW27rtNJZBmy5GguyKfhdfYpfrMh2fi46JXegrniczXLnB2GbU0OdSbMpx12jhV+3le1vv5HDnUdtxgZ/v/XNty6jBf3VpaNrCKD419o1xlg/jb33ueobG/lYrzWXBcDWyFtZm6WLzeVuEL8Vz1wK/G/lbLoThuZ32K1LOe13tnWLrNimd10eXCCgXdd9JNsmdzdlNnByN7DrQ8fn+O1Zxg53DvTj93uztcj28nC/s/EaQLvgaG26bfuBzfp22XdteqvagM27j2GtLeqNzWqNVv80FYW7pq5riY3fXX93rIEU0PBNGgBbw9eszit4OA1Q+EnIDuFEFhLlAgsPOn8T50h8IrUBCCnic3zCMEoQJsXnlhrc3WB+p19LFJmNMdig33zzTQ0FIjzIvOTdDZ5tQ2Xb+O5ms+v9wGbOqoQ1EQ9L7KU5x6KX5HN3PVCUE45kAEAgOuFUhDcR3+nvk/7wlSPOkxApwqkI9SL8CcW7q5Pyg4rrq0ZIFWFi5IGjHdacGFLGQqiWC/rV62Pl9rxCPV6NUsrweTVF+Yy6DYyJMCxCzbjPJMpkzCQX5XP3vtp9C3RpTd+UAbA1fQ1rtOD6UpHMkUBtTPZknMB873rX8zvxiqQVomoUwd/kSONzEjmS8584SDK/EkfJg48l1kKzLNCbPq1f+w525Ka4to1M4DlAQWYPvgcE/P5rgCp90YY58lrIlIGY63dnn1l/FnwPCBBXSVokwJTgeg76AzwIbge46I+0QAS4EytrwEDWEmI1iTUlbbixYX5aH8yX9SOzCamcSAJAPCuplsgqwhhcx2DmwZzMEZrrARlSFw0ePFgzrJCAgDRGJAugcpi77tavV83eKzxt8bm2JsYSSTxJRhDSqpM9hEwp/Cc2l6B8viP/HGOkXfeF1FB1QDM/xr/75gJga+Zb6IpPVgyFB5n8ZARG8/C7zIYgcbJLvPrqq/p2Jy8bWTTYXOQlAxTJKkH2DoKs+Rwmg8WMYG6u4XOSO+JPByCSNgegwBUFPzuC1wmKZ0OTIQMQgEGSFYSActIU0R7XAySwTIK5AUDAghRCMCH65XfAx01TBFiQxhwgAsj4jrEBRmTSZTMDzGT6sAMQJMB90qRJymTIH0fgvJX0gymxlrQLyyEbCKyPgi1Yohkbudy4hiwkrAPMmKwiXEcKItaZpAGkXeJ3GBRzBECZB+PmP2OgtsPQoUO1oA5pzUllRNolgAf29sEHXknBbt3Wl+2221ZTQyF2TpnynTJG7rElMOjefUNlf9wz+ibBJQV1SA5AJmPOGzFihGZn4V4zbtbLTdYZAFvTNmYAbE1bv5WutrcuG4jcZ2w4cvKTfBD2BkNyxSKAjVTeAAoPOAwBACQXGhuGz0jDQ8od3vpkqqAtNjdghHiHWGel8BClAAA2Lhk52LiUpbv00ktV9CEtEH2yuQAXRCTS7MAqAEdSIgGmXA8owmB23HFHZTCwSlIcsWHZhCYKMz9yptEXG5W/AVPS+gDaZOBgc5PaxxW3WCNSCgGI5Gbjun/+85/KuGAziOekMiJdONkzXnrpJV1PGBLzh2GRLglGCCCRNJM04XwPMwUMyXcHsLIWjAcgJ12TMVF0fwAZ7JjcbrwUWBMAlnTrgDSZchcsWKiskzExBgq6MP677rpb07h36dJZKiu9bMV8d8ghB+s6MWdSspPgknsMeALIFMBhTIi79IfoTOoq1t70iA0xWDTzY/y7by4AtibcQld0sGZss7MhqWdAZSSSJZI2iMSM6JFcpT0gw2Zkw/AGR9cDCMBCYAV8DriQlghWwU9AiTbRlyFysRlJJIkoC8Ngk9IO7ACAginBYBDp2NyAH5ltEX9gJjA0gA8wZdwwGr6DHTJW2BR90SZgAtszp1FEOWoWAASMm01PsWfGCktFHId5ksOMzeufO8kiAS0ACOZ22223KbsEFMgGTPomxgrIW20I5gSQA/bkmSPHHABH3jiqc6GPY74AHCI34+J7QIV+LKUQ9w9gY56sHz5jiK+8KJg/KgB+f+6555Uh9u69sYqtANGQIcfJd99Nlffee1+OOOJw2XzzzeSnn6bJ5ZdfoXUPuJY5sF5kHyZHHQBL/QbYMPeGe0WWYQDbwN0K8gR6tiZszCAIvvGLZ6Dmt1ixcf+/vfvJkeKGwgDeG9awicI+HIEcICJIIbAK4gbhCHMrsiSIK5AF2ZEVuQAhC6IgoSyiXzEPWT1V3eUqd3V1zxtpNNDtP8+f7a++9+yyKSHKw2T0RPaZSSvmYqCXwXoxNsTGLUSCJqyzzaguLph7N6mkcLmUh8ioI24fd8lT3qGP4nPcSuVx4ShGByYiJmeVOVVX/dSNAxlNam6YSe3MfmqNndxPNpuA4oLsoNac/UbxlYcoIg+n5VIz3Ny4yZ5SibsHEByyRdShVqkRpCG2hViRPptNfgRFufoOsTmFl6riClJvyMchnBQoVSV+iey57MpB/uyECyKDJeXFpRSDi2v1YvFB2epFMtx0dnDjxdjU6QBLpHbz5udj2OHiroMXL152ff306c/dZcqfPv3X9cG9e991Cpjq1OdwR9KOPqe6kb0DKREuYnY3qgtlqNY4Q29olXz6iL1eOVOxTezvIWKLuBC3k4KKS3tNFBOEkqEoIhbHnUEsgujiLgLqXDJkwmXh4nFFxcyQA1Iz6aU3YU0+JGSim8zcRqqHy8r9QQI+N4GQml9qRF1cWW6wuBxio9goM2qDu0shISr1UXaIjQKKa/y0Qd3UCOIzma22ii2KGYoryYNgKZVY8YyHAWLzObVCabFZGxEUNaNcxMttcygn9aotyNp9C1aLqSKBeMSmfu1gH1cUKVtZptSQGReUyov6Q7FRmG6KlydibIgmTvJ99uyXzd2733Z1cDUR28OHP3b4PH/+6+bBgx+6e15fvfqtOzb8yZPHHYYeJoiYqlaeNhoDiA3pe5BR0Q7bhC+FH9gmsU2cmJfZktjm4Xcltyc698oAvri46CYft4IS8pSmlJBMrGSaJFQaopIesbgI2PHeBjciFANDdJ7sXNo4yw3xmRgWDwTNqQNBaOSAHLmgJjS3h7Iz8U3yWBHkBvvhKilfHmRiJZbN4mVsFS9DQGJuXNmYfLESy3Z2xjuz1KTyKBYXqVBRyJtiK3/i3gJp3NUgFhiKDZnDgZtIBfmL2KhCxKa9VBi3mSrjKiI5hIeMqVTEpj/k8W/kH5cpsyNWO+OKP/XEqiiS1wblckVfv/79i9L2+f37328+fvy3u9zlzZs/LmOaX23evv1z8+jRw83jxz91CwcIzi/FJt6oTYgNycZqt4eAGKZj4kvF1nhoXqviktgadncoGK4M8hFvituWKDMTmEoS5I5YnInHRfK9zwXFxc/Esbh54jkGO/fKiqA4FyLjmiqfW4ggxLi4UVxC5VFD4nkIyoqm/BSTBQKTnBvr1yKAeik7bhXXC0Gp2x4r5OE7ZWoTBRrbKMKt1AZlIUb2W9GkMLVVAB+pI2GEWr7QLR8SlUdQH3FSj+xETghTfjbE8eXKjvsitIOChTcVjDj92wJNKGUkgvCoPq5fuWE3yI3tMJcHmasTicKdHe/f/91h8u7dX5vbt7/uXOBbt252RAcvF7t8+PDP5s6db7q+cAesNlCi7PUbe+UsUMBWn0jDZv2prWKQbN8+wqrhEL02RSWxNezqcE9N2HAlyokU+7DKgRuqR974PDbaMm37bYByA3CQRBBquUdO3vh/7G2LDbP++kw95T62UsUoU/nlRtayzBK22MAax3KXh02GvdKXR3CHOyhPfBdp+w7MLHGQPvbVhfoMvMsd/aF4qS9qrXSFy1hfiWm0N8pRRuDlNqobNz5jEj/xVkUsisRKZol12Bh76GIcRNll/+WKaJsJmcTWBsedpZTbO7YT7vpuAdO6KspNxYfaYhDtHNveMem205Rxz8DORSwUEvVVq4SG4qhD/TLG5nh4tMR5bL1Ljac11JPEtoZeOLINtRP4yOYOVt9HbKWyWqvdc+1KYruKYBLb3FF1BvmDEFqqiGPAMkRste06NaI4NXuXGBtJbEugnHVcawSSeJbv/iS25THPGk8MgTnEFPsVNflQ73/Ose/EumK0uUlsI6Hqc3PCxWkdo4rJEOX31TM3djTV5qn5RsL8Jdnceubmr7V314LC9ne1rvE+W5LYMsa2b4xM+r71JNom0SS2OPtsfPcEhv72KaWlyWDoYTW+RZmyBoFUbDVoDaRdgthaBcajCVNtnpqvFua59ezLfwxim6uyd6nC1iqwtr/Wlj6JrUGP7JtEfWTiszGDcdcWhrFlDNVfM9F22TGmHbUwj8V0jAvYZ9/SxMbOQ9V5qHJr+2xN6ZPYGvTGmElYq7gifUvSGHJxx0DQ18Yx7R5T9naaFuXuK+OcyOCc2jJlvPTlSWJrhOQ+Iqohtn1lTTW5NbGFCqlVjvtU1lQy30dmZb1JBlNH0WnkS2JbYT+tedKt2bYVdmWadCQEktiOBHxWmwgkAodDIIntcNhmyYlAInAkBJLYtoBf0tU6VCztSGPpSrXn3r614Jx2XEUgiW0Lk/IcrkMPmJpg96FtOUT5596+Q2CWZbZBIImtR7H5aKmVuah+an1thsG8UoZUbhLbPFwz93QEktimY9eb02SOiX7KZNUYlkWK63N9lwwtLNLIrGQUAklso2AanyhVynisWqfsI7EkttYon0Z5SWyn0U9pZSKQCFQgkMRWAVYmTQQSgdNAIIntNPoprUwEEoEKBJLYKsDKpOeNQMbjzqd/k9jOpy+zJYlAInCJQBJbDoVri0AqtPPt+iS28+3bbNkeBM6F2M6lHS0HbBJbSzSzrETgCAgksV0FPYmtciBuD6Ly/1M2iO57Hal8e2HuAJ6bvxKqVSbf9WJ+7ebqteC5FjvW1OFJbBW9sT3wtyfJELGpYujc/b7Xr8p6Im+LV7VyAmw2DjnwM3TH5y7i2x4qNWkrhlkmbYDA/61cyG4lHgGzAAAAAElFTkSuQmCC"/>
          <p:cNvSpPr/>
          <p:nvPr/>
        </p:nvSpPr>
        <p:spPr>
          <a:xfrm>
            <a:off x="-1428750" y="5953"/>
            <a:ext cx="1888331" cy="188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78" descr="data:image/png;base64,iVBORw0KGgoAAAANSUhEUgAAAgIAAABeCAYAAABRlnxpAAAgAElEQVR4Xu3dB7hlVXk38PfOnRkGGGpijxF0RPRT6SAWEIx0NaioYAGxUDXhkw4DAwOCghKjWGJJTIwKGkxREDAS46diRJqFEmkOXZqUGabe7/nN3Qs2e/Y5Z59zz733zMx6n2eegTm7rP2utd73/9Y1FF3SVRedsM/QUDyjy9sm7PKRoVgWy5ZeuMXuZ946YS/NL8ocyBzIHMgcyBxYSTkw1HTcIxFDV1980ukjI8uOu/uBxU1vm/DrZkwfig1mTpu/dHjKi7d+/Sm/n/AB5BdmDmQOZA5kDmQOrEQcaAwErrr4pDkRIyce97HvDX//h1cO7CeuOWON+NiJ74jXbPPn/7soRnbdbtfTbhnYweaBZQ5kDmQOZA5kDkwyBxoBgSsvmX3S4wuWnDL3by+Ni/7zikkecufXDw8Px8dnvyN23v75N8ey4ddtsfucHCbozLZ8ReZA5kDmQObAasiBtkBgZGRk6KqLZ5+ybNnI7Dl/85/x3UsuX86iKVOmxLrrrjtw7Fq4cGEsWLBg+biAgXPPOCC2ffmz58fSZS/Zcs/Tbxu4AecBZQ5kDmQOZA5kDkwyB9oCgasvmX3SyEjMPuGsC6de+INfPjHUo446Os4884zlgGCQ6Kabboodd3xt3HHH7cuHtdZaM+ITJ+8X2232nN8tHFn8+u1zAuEgTVceS+ZA5kDmQObAAHCgJRC46uITT1i4aNlpwgHfu/QXTwz16KOPiTPO+Gg8et+N8eDdvxqATxgdwpThafHMWTvHnfc8FDvvvHPcfNNNT3gGzj5p33jtKza+YcrSKX+x2R6njKKETJkDmQOZA5kDmQOZA7ECEBAOuObS2ScuWjxy6umfuSz+7aKfPqFQDzvs8DjnnE/GYw/cFDdd+bWIGBkoFq69/nPjBVsdEA8/Oj+22HzzuPXW0dQAYYLPfHR/noEcJhioGcuDyRzIHMgcyByYbA6sAASuvnj2iSMRJ530ie9P+49LnvQEzDnl1DjxhOPjobuujDtu+H4sWzqYJYRrrvusmLX1gXHr7++IHV6zQ9x55x3Lebz2WjPiU3PfE1u99Bk3zV+y7HWvyjkDk7328vszBzIHMgcyBwaAA08BAldePPvYJUuWnXHa314a/37x/zwxvDlzTomTT54dD9x5Tdx+3Xdj2dJFAzD01kOYucHz4nkvf1vcdvu98bqdd47f/360nQDPwDmn7Bev2Waj3wwtWrbr5m84fRQlZMocyBzIHMgcyBxYTTmwHAiMNgs68dhFi5d99MzP/Si+872fPKE4Tzhxdpwy56T4473Xx63XnBcjI8tWClYBAxtv8a545NEFscUWW8att462ExgNE7wnXrHZnz24dNGizbd+48dy06GVYkbzIDMHMgcyBzIHxoMDy4HAVZfMPj5GRuac8jc/mPavF42WCKLZs0+Kk08+Kf549zUx77rvxsiyJeMxhnF75lrrPSdmbfO+uPW2efHqV7067rrrzuXvWnvtGfGZ0w+IzTZ92q1LhpbtsO2up88bt0HkB2cOZA5kDmQOZA4MMAeGrrrk+M1Hlk256rRP/yAu+N5TQcCpp86JB+68Om6/7nsDHw5oxWOegY1e/vb43S23L68muOuuu5ZfOn36tPjiWQfGyzd9+te32HXuOwd4jvLQMgcyBzIHMgcyB8aNA0NXXDx7u5Glyy7fa/9z454/PLS8N8Cxxx0Xp582Nx7+w41xyzXfjJFlS8dtABPx4HU2fH5stPk74uFHH4/NNtss5hU5Ayf89Vtin91f8p3Nd5375okYR35H5kDmQOZA5kDmwKBxYAUgMHPmzLjuuutinemPxK3Xnr/Sg4DE8JkbbBSztn5vfOSoo+OTnzh7+T9nIDBoyzGPJ3MgcyBzIHNgojlQCwSuv/76WGPpvLj9+gvbjmdoytTY8NmbT/SYV3jfogUPxCP339x2HGus9Sex6as+FMcce3yc9fGPZSAw6bOWB5A5kDmQOZA5MAgcGBMQmDptzXjpTsfFwoWLYtHiySkpnLn22vHHe34dt177rQwEBmFF5TFkDmQOZA5kDqxUHOgLEJg7d26cc845k/LhN99yS8SC32cgMCnczy/NHMgcyBzIHFjZOdAXIHD88cfHGWecMSm8eODBB2Po8XkZCEwK9/NLMwcyBzIHMgdWdg5kIJCrBlb2NZzHnzmQOZA5kDkwBg5kIJCBwBiWT741cyBzIHMgc2Bl50AGAhkIrOxrOI8/cyBzIHMgc2AMHMhAYPeXLByJ+OMYeNjx1pGhKXtuucspV3S8sLsLXhYRL4yI+RHx/e5ufeLqDSJip+L/PMOzxoN2iIg/jQiHPP18PF6wkj3zzyJi22LManQfX8nGP9bhbhoRszT4LM4y/21E3DDGh06JiP8TEa+OiF0i4uUR8fSImBER2on+KiIujYgfRcSvI2Iij099ZUQ8MyLujojRc91XbzIne0SEnvXmZMHqzY7J//rVGgi86IUbxzOfseG4zcJ666wZsw/fMYanTHnllrvP/VmfX6Qr0kci4raI2KjHZ28dEemsac/wrH6T8ywui4gdI+KCiHhLv1+wEj7vHRHxjWLczyoUxEr4GV0P2Vo4NyIOqdx5VkQc3fXTnrzhTyLi3yOCwm1CTlXbOyL+0OTiPlwD7O0eERcVCrAPj1ypH2HNO/iF4fGiiLh9pf6aVWDwqwQQmLLozpj3m39rOx3T19wgXrjdQXHMscc90VBovOfv6X+6XvzHPxwW04aHMxDIQKC83DoBgX+KiK0K4HTieK/TCXz+X0TExRHBenfO+XcjYh3nnpWAUbfDeU9EfDwinlHceGNEfDUiroyIhyJCf/R1C34eEBEvLq4DAgBpvB5vykDgqRzOQGC8V1yXz18lgMAG66/f+LOPPubYDASe5Fb2CDReOX29sBMQ+HHh4v5KRLyvr2+e3IedFxFvi4gfRMSuETGWM815F3iXKHKu5nscmBoR/9DG7b9GRHwwIk4qQlVAgme0tyLGzrMMBDIQGPsqGscnjCsQOPjgQ+J9739/X4a/zdYMpBVpv/3etfwkwab0y1/+Mn71q2tXuPzTnz43XrH9K5o+puV19913X7z1rW+Jxx59NLJH4Ak2sdYIa67AiXLHjnkux/EBaxeKyCu4Rauneq2qQECOyLOL0MDnx8hfORYp3+R/I0Kv86Y5LptExC8jYmbB+xeMU1gsfWIGAhkIjHG5j+/t4woE5sw5JU4++aRYsvCRGImRnr5keOoaMWV4jRgaYgCMH1140UWx2667xJJFj/b8kuGpM+Kee++PTTfdNB5++OEMBHrm5Gp/46oKBAAeYQEueu77XmlqkdtC+T8cERD8dV0+zImj/1LcM96elwwEMhDocnlO7OUTAgR+86OPx+KFvSnY52yySzxto1dPCBB43Y7bxm9//Dc9z8BzXrRbLJm+8eoCBFi1sn3H4t7tmdcNblwrIhbWWNsNbu35Ejx5rOe7n7xxZQAC+NvUAk9flqyBfSLi22Pg08ER8bmi4mD/HuP8wIQEXuExVQXPKZ7XZFjdrv1egUAvPG4y/nbXcK/60+3c1j2z1fh7zREQ2gEmVRtk6iMHMhAomMkjkIHAU6oGuEslX1Cmyq1Yck8r4qti3KncgiUmA55gvr+FMJUZzA0reeumiJDlnSoduHVZdU1IOdhzi3K731RuUIomfvR/iwxtwprQMPbPRIT49CMtXmJsxqiMr/xciWwy0XeL0RLTOaX78UNJ5EERsW8pCY0A/WFEfLRIWMO/KuHdxsU/ilMZ5xali75UuLplwp9a+ne8w0PXev/vinE14d2aEfGS4kKlet0ic/ezvI8sSk79P7o6Iv4uIr5ezGPZ9WdOlLkmSiW0KgTwKBE3fTdEgRsL0EWptJrXTs/cpggvcDdaOxIM64hCk+io2sHfQARldE1RBcGz0G4NNwECxmC9yVnwHuMxx05z+++I+GTxdyug6dqXFkq8vC7MgXAM8KWk8oiIuK/0kX63Lg6PiL1KSZfWJEBqbv+j4Xqx5zzjQ8W+8U3Wme+3H5SJKttsCgSMTampNee5yp2tr1sKmWNf3zvAxkin9Tcwv2cgUExFBgLLFXO5fJBw4z51vjNQ4FQpiVaEYh09GBEy3D9b+bGufJBySIkaMrcJuSakBnv7QgjsV7pBzPf8oo6ckK4jVt8phWCrxqleVQi96wuhaMwE13tLgvH/RcRrigfjAXfyG9rwwzuUZv5lYXGWx1RNFqREKDPCvB29qSiTU/4GoMjAB1KaEMAiLk/Ay9kA2prSnsX8q/1vFaN7oODtCSXBbE0R2p2om7gfAOJdck4otd5deKP8Bij8rdqAUqmSPaBU17e0Gqf7vlCsr2q+h+d1AgKee2xE/HXR+6COX9bT74vrvllzASUM4PFsqNFXqmiNmHP9FdLael7xHI/Q20CiJGDZKtHKe+WxvKsAIq3mEp/s4z9vwSfASQ8Ha1gVR6fyQd9BBgFErfY0UHRJRBxYAORO6yz/3oIDGQgUjMlAoCUQIMhZBB+OCBadrGwWGeXFIn5tYU3YuDb7GwshlJZcHRDwb4QCxcrq0HCoE1H2qemMzPN07jRBYXysDApCFvm/Fs2LKGyCXuY968/4DisUVvl9ZSDgebwbytKMc16hJHyzrHTEA0KZs26+XChnng3ClrJkvby78IK4n6AtK94qEDBu9fVJ0STLjHLCn0SfLqxQ4IlyQjwLt3ZiXsEjz/Ue1l9T4nqn5LhlvefvC2sesKJ8touIdxZ9IjyTZ8C3Cxnx/Hys9KJUAfGflTF3k1FsXuQXCEt5/ng2owE08Nm88nz9Y6EMVSiw3q0bCtIa8714e1ThRSvztx0QMOcs20OLG6yzr5X2GC+cPQaU2gPew+v1qcoEVoEAT5Q9wvtknfJ2aGiE1zwCAIG1xcNmLu1rSlVCJwIS9P6Qz8EQAPTNtXVeJYr4iwWfNG7yrP8qvFWseHsPnwAT3grgmKeuVR8B16ksAfrsG/zAQ7JouPB8kAFvLfYMA8EzcyJy011duS4DgYIhGQi0BAKEx3qFUKEU6oigUAtOOKoPZ7Wn3IFWDYUIGY2G/N6kmVGyaFkBLFp/sxRkjm9ZABOCmYCpI8qDEkEETbnBUxkIEPyUO+VM4RJqZSL03Uu4chNz29aR8jjWFgXKU3J66aKxlg8KkbDSWHGUK+9EO6IkCH+8BhwI/iYEoAFsyHf6prouiJ7r+yhBc/KJ4r+rnpf0/wR4StRrMo7yNXgKbAKF3MbjRdaEbwcCeINY2a3CKfoY+HbEje37y9QKCODbMRHh6NYEJHgF6vJuzLVv15gI4QEAnKgMBKyJvy3Wx/cigvesOm9+58K3j+RJ8IbVkfXiN256yp5XsEz2LpBkndsXr2+TX6BxFP7wUsjzqAMCgI+5BSB4QF5XgIe6sZkTuSYAA+BhP9Z5ZMZrjawyz81AoJjKDARaAgEc4oq2wVtZXwTa3IjgFqZAxSRTbLwVELDRCRhKjQWeLKJWm4uFQChQOKnJjljzmYVAYXW0yxznHSAsXFftcJiAAIuX25LngPVT12lR6EMMV7yTpS+G24pS90dKGHhJAn6sQMD7CFPgiDVk/O2IJ0OuAX5v1mHM5ecAaqxRoMO3lmPL1feZZ2OiKKwT8WphpTL1Awiw+niiABNgcjzIGhD/p+T8DTi2S56jJK0LClgOB+Xp70StgID3sJApP0pdfkC71seu55XTWlxozVwmKgOBywsvBS8CD1mdcmRp8xYACanLZSteCpMdV7zb/kkE9PEqAMf2jiqOdu3agQVeFV0dU0JitbMgUGvcSE4DD0MrsubeXozfngUEEnAdj3Wxyj4zA4FiajMQaAsEbDDu3HZEOHOZ2pyUe1IarYCAf//nItGOu9Gmb9Vzn0BmJVAkFBKFL8HPvwEd8gMk7HWqYKCcxO29m2vUeFECAv4dkPEO1kgdpdwJglgYoV0GM6stNavhgk2tVPsBBAhkFhhXqf9udZaFWDphKmRxciX5sN18Jo+N79u5sIo7CUJz4l3mS7yYR6VMYwUCFC4FywKkXOUujAc5f0MPfOPlFWnSHtz6ty79zdXP2k7UCggcXwBb65B3owweWn0X75u1B9j6fs9GZSDg/3klAOW6PWEfmKdWgK36bvsfPyj7lOTqGmdmAJfezVtIyXci/BHyYghUPQLmVShNyAfwAPKbkJAGQ0Uyrc6RE3mORJPxDfw1GQgUU5SBQEsgQJBQ7E2SyyRNsW4kAyYXfbuzBlg2LGsCl2XQKrEsWSSUc8rup9i8g2XBEmlnOaSNSNCoCiDMuHJTnL0MBFhQKYRQt4HTWORI8Bq0cqm22/z9AAK+BT8IVnF7cdo68q2pEoJXommGvTwLiV2Ev2SzpuVkwIbqCqCOxVn2Io0VCKSYsb+5vOU8jAeVOyBSME3pO0WsmkKibBOwrQMC1i3QCTzJweAqb0JCFbxA1h7wp7ESvpaBAGBhf7QKZdjPwndAHk9bXWVLeSxCOfINhJQA70RyQSj/6r+3+w7j582x56pAAJgQiuP18Z6mZYLyD1Kr6E5ehCY8Xu2uyUAgA4FWhw4lyxcAoNybdIRi8UoaFEuG0lE7IOB3QkHSYF380e/cjwQeN6h4qngskrGvvI43QRJVU+KCpUCUrwk1oDIQkIUvG78VUW4UMMHLDSokoqKikzei/Lx+AAHPE06RoAZAPb/FgJNiFktVQtaEuHC5xIEugr5Vbkjds3gPkveo6qkYKxDg/QDAWMPdVEw0+eZ0jXdQULwP5fXW5BnWvVM8WfYUcQLPdUCAByCFsqwH4KMpJTDq+TwE1mEZCHDX8+g02bOd3gloAtmSB6sKP8mIbtaW98kTkC9QBQK8DrwPgI5TJJuOnwcheSDLicSdvi3/XnBgQoDAQ/f8JkaWreituet//zMWPd7+BOBBbCi0/jNeEus9fcU8pbXWfU488PCSVaWhULV8sMmmSUCgrEw7AQEZ0NyYFggroBqHJogoXtaV0qRk5Si3kmQlxgpENCXZxawhVjJPAqujDARYzXVlZOXni2FKtmLNIWMmvChP2dnAlfKoVoKsX0AASOJKNWagRky/TMYnzwF4kdkvo78JSfrk6TAfvrWaMNnuGQAJixhVGweNFQh4pmd7hyTRsfcEX/FLhHBSWEhJHCu/KfFUWJ9AofBIysCvAwIUtZwV1K0Vaw0bl3dxhdt3ZSCgokDSYVNyL68PD52QGaXPa8D1z7MhWRhVgQAQDvAA50BTU0rfXgYCAJjnMzpUCfA2dEM8V8beTTlyN89fpa8dVyDw4Q9/OA47TLXWU2nmzJnx7Gc/O2742WdjwSOS0ltTJyDwspe9LIaHraFmdOedd8W996bQ8JP3dBMaeNasnePpG+8YN998Syxd+lTv1b1/+EPsvttu8ejKf9bARAEBgpdw5ypNdfLlyaTsKX2uaklGiVLSXrOJX/EqcUoCmFu0DASa1rQT9Mr5VCwQnNUeAL6Jp4BLtQos+gUEfFUqZaS4Ce1yYpisai507nmeGiVgTUgjKUIeCGOZSRZtShLaErqvgoh+AIGUTFaNVzcdX/k6c2ZtmUtgTsye50mTJCRXICnrps/HY/wDWoE0VAcExPedvogo3W5K36xboJMiNec8QmUgIGmX16AdAZGUPyAOsKUGUe6xhoSQeF8IaD0JeJaqQAAQ8d5qVUwnXqVS4DIQ4IUCnoFWuQFyBLoh8wRgKFc1p5m64MC4AoGpU6eGP1V64xvfGOedd15fgMB9990f66+fAGvnLz/2uOPj7LOSd/nJ67sFAus+a7t4yUteEnff/VQgMzIyEgsXjobcxvnQIYlAFj0lk45g7cyAp14hzijDmIAmDMsJchMFBIyIBcBirca6WbTcn9y0LATXJUpAgEIvl1E15QHBL0eg6hFoCgS8J3WDAwSAFFnf5axqfCXgucvLHQv7CQRSIpd3EezlyglJa5A4jwt3bFMqAwFjr3oa2j1HEpjYNxoPIMDzIa7N6sb3bhRoddzAp3lhCafkw3Kzq12KJLmmfHNdL0CA5Z28B03elU4NHQsQsCb0k7C3ECUvPIG3SoEJMX+ASAmTQmlVIJAqD7oFAonHrYCAsAH51g2lbpMAECCUqQsOjCsQaDWOvffeOy644IK+AIEHHnwwpscf495b2xst09ZYJ/5s073i6GOPqz2GuFsgsM4zt41Zs2bFXXe1LskeZyCQGqtwqVOY7crYWk2FZiGUr80u1lj+mIkEAsqz5AqwMHgIUkJbciESroBKuY1raqrDEmC5jYV68Qi0eh8lSlBz32rewtLhgpLUlYBWP4EAq1Y4giXLuuOFQJRcCgsIgXST1Gg9SeI0F4BEtVtkO17LK0jvqnp4+uER4P6DvnkrxnpYkLlihbKGJVvaC0B1Qvfdxu5TrNpetF7TfqrzCFhz+hMg66WbNssqZIR57BP8Ts2dUmfBTh4BuSVAovnwHKEE728VyrK/6oCAZF3g05qz9pqSXgh4UgYC1rH9wXNVLe9t8lx7jGcFuJE3k6kLDqwSQGDo8Xlx67Wp0Vz916+x1p/Epq/6UBxz7PF9BwJTpkyJjZ77tBVCFBuuPzM+PXefmDplyiu33H1ukxKkLqZueYIc688G6sWF6V0EHzDAqiJQyq7jiQQCXDpi/YS77GlZ1IjHg2VQF4NMwoQgp7CaJuuxWClnnoCUj9AUCOA11zdqUurFSyCRyn1lq6mfQMBYAA55Eur2Ja8Ah0lZ+Dfu42468AERFAPLjbeFQm+auCURM3lovLfsCekHEPC9kkQli5rDciy+m/3jWj0phAM01bH2UpZ/snTLPSuaPDtl0bvf/kyekTogIJ6dOkJ+ICKcL9GU9N2wT+xbVSHG3zQ0wEULOJpb3kBgu5MRkZIgqx4Ba87akyCZGh01+YaU7FhNFrRXeNWsPcC56Z5mxJAfyPoTDsvUBQcyECiYNRaPwDozZ8S3v3BwbLiBvfgkDcVQDA8PxciyGA8gUHbfdpu1a5CsINnANhELTtyxnNE5kUDAeFLzHQ1BABtKQ9hDzJBQqB4II2GMklEnX+0U2GoLUMgAGQXFk5Dq0JsCAcLbOLhTuXPbZ7qOhg5YUprylOeo30CAMkjNeyhIigcfxfc1EzqtC5mQLnXYDAVF+EtI6/St6T55E6wySop1XQYQ/QICKTzgnb3GhM2lPA4ehmpPghR2sj/siyZkrln41iKAzkOT9lMdEHA9C9g6YsXIdm9Cxis/gCUOcOlVgZoCAfved2vJXe5D0O7dznP4q5rQgNCJ6g2eCUCqE6DwjnIVUBUIpHkFbMi3puWD2p+nlsvCPAkUNOFnvkaM84qLZ283snTZ5Xvtf27c84eHQiLf9ddfH2ssnRe3X596VdTzauq0NeOlOx0Xxx9/fJxxhpyuZtTv0MBkewQAge986dD4k/XXfmcsHknleE8wY/2ZU+dtvNOcVs1ymjFtxasoNUhcnTNL3gli7TMvn/oM90HOrD8ZxtXe5RMNBHgFJFel08kIKS7C1Be9WseuhIwrlCD1HQRiJwtCFjwhzarXkUwjItQUCMhoBpqAE7XLGiJ1otTauOzu7DcQoFRsVtUa4rwUOGBgbiWtNT3dsfwtBCqgRfEIQzX5VspVfJnXhXAGCsrULyDge4UFeLMoCx39mjSzSWOxd3yPeUCsWXspkVCKqgT8M89Nqi2AMY1+hFV4scS5E7VqKET5O0DI2pZ0Kt+lE8kJ8Tw80NAqHd7VDRCwNuRXNG0UxnPh+VWPAFe8/WC+ldGe1GnwRT6GZMx0RHG5s6BvMjZeHjzH+06eKHPJg2DOgF85LZ3kQINhrl6XZCBQzPdYPQKAwIbrrv3aLfeYO5EtLlkdrBDCR5IP5Zbcke1WMmtCUgXlKxbMTVjdPBMNBIyXMOaGJNhlvHMTVoVq+bvErykbSU2UYDve8xxQyoRvtfdAUyBAMThLgdARH5UY2A7gsWpYX4ADj0fqR98UCHRTw08RAUbc0oAdBaPETAlcr0RZakGLv761XdMm4RbZ5bw5xmCNVctz+gUEfI9wENc2cMeCpDRk4XeyInlzWLjaRKO6PAPfYl+J3QOnyhSFoFqR3ADKmeeKNQqUl71rrYAAZUiR88pZTzw47TwvruMNoJSr7vimQMC3AcPWS/mAqLpvs9658a2nlJtRbihECQOeGg7xAEk+bnfaJMDAEyd8lY5YrrYYdkJoAhTybFJnzrrx8S7wCMlPEPoiD+sORep1/a8292UgsHIDAaOXGJRcvywKlnQ71xhFqC48lQu1ygqfDCCQYt2pdInlDqy0sgpYEABNOuQIGNCUpI5Sb36/pcSwdF1TIOD6cv03YSx+3solmnjovnJCWCcgkO7rplYeL1hG2iMDdQRttdKiW8HGm8BCowSEafCpbm1RQvhuHlC1f0B6bz+BgGd6L6CVQhDc1LwXrSoJfI9+DxLSEEsXCK7rwAfESbZM5ZAs9urZCZ4BWAj/pPMe5IUodS1Tu9MHk3vd9ZS89VUHBsqnBSrvA7TSaZyJF02SBa0THjRekE4HZwlZAONOYUzliLwAgFciYEGIg4eB54kyrjsNExA3PyoQlCICF0BJFQiUQwfWMZDRqpcDEABc+yY5FjxhmXrgQAYCBdNWUo+A0dtMNirXnE1kc7MuCC2NRggVm5Tws+nE1ikJytYmSx0Aq8tnMoCARjYssFQPamw8BO3IN7EENTZhuQIGBA5hxFNCAXOBcnUTLECTP2WLrRsgYCxKr1KWNAuIIhASYgnjNQuSQBe2YKHK0iaokiLsBASAC8rE9XISvIMgFX+jyFqR2usksAlliq9pbL/VM7mfzQOvBhc2rwurzvoyTwQ7LwALHbXz4PQbCHifpDwZ8KkVsDEKaVBO/lgT+GB9iPfjI7K+lTe2a7kst4NFmsCAyhallPYVL4COmOLagAgwyMsgARUxRgkAACAASURBVLcKXNsBAWPhAUvJgtzvicfWk7Ebh/VkHN7DW1Y9+6OpR8D7eAOsI2vV88yvPSO0aB7lOfBO+F3JLnAFFPkNyPLHNWltudY32r88kvYDPgGPPAiu9Q34hJ+8N+amDggYH9ADWNqzxgcQ+15AB/DieWHAyF1BQL4chiY5Cj2oyVX/lr4AgbPOOjs+/3mJrM1ol112ic997nNdlQ++4AW8YivSlVddFSPzb5vUqoGUIzAJoYEyQ1gWhDD3XOp4V8cy7lobX7Z0OgSn7jpuQ3F3ClVyXRPilpOExKUnVIGgdS5jwkK2N1dzO9JMRLIZcnALwdqJCBglQ5RByuqv3kNxERhKnaruY5YsnhhrO96lZ7oO+DI+Qquu94B3iJezWuQHlJUDAJa69VnYVRc6K0v+Ag9HUlzeXddwqfydlFMCQL3UYrfiMwXAnW6N1fHHt4r7OmOgXcZ2srz1jGjn8u0039Xf8Uu+AIuQsqdg6gj4E94AHISJmsSSKSPXW79c+VVinQsXqQqhAOvI/OOdNdYqVEPRA3FCML6nSgAOAGZv1Lnfjc0cULzc6+UchboxWfO+iwVf15FN3pGEUXICn4BM7wb+KFxgogwy8YkSAKrLaza9G8AHdpyCicgeSp0Hq66HAh7o3olfvBBVsp94g+Q2eW8+frjbXVO6vi9AoNf3d9NZsN07Hrr7VxkIPMkgQpDCYKmk/vPJS0ARswSaCMBep3Uy7/PtgIbwSAopiIeKtXdTp93NNxDcLBxxYSRWyXoRX293bG+TdwjfENS+i4XPImp3+I/rvNPfLPkmBzE1GUe6xnhYh5RaAlw8MA58SW2Fu3neeFxr3ikPngoeGYR3lKgujL3Oiec6cwHYpOh4GliqlOWKrUp7/zKeO6DG+HnuzLf1BLiM1btTNyqhEd+VjjTGH9UIckx6kRMSanlaeOEAZN4D64PHoZfn8XKqhBFyYWQAAPYBfrQ6cbN37q+md44JCAwNDccGz7KOeqM//uGGWLq4fXnzWus+O2bMrAOET75z0YKH4tEH68JSJe04jn0EBsQj0Nsk5LtWJQ6kQ4i4ZFlsTU8MXJV4kL8lcyBzoEsOtAQCM6c+FLdc082BWF2+eYIvX3v958YLt3n/uHQWzEBggiczv66OA6wv3h75Cd2c5Z65mTmQObCac2AFIKBL3he/+KU44ID944E7rog7rr8wRkZ68egMDmenz1gvXrT9obF0ZDi23XbbuOYayblPpZU4WXBwGJ1HMpkckAynppsbXGJfpsyBzIHMgUYcWA4EhkZGLv/Q7G/HT38x2iLcQUFnnHFmfOQj/zcevPOqmPfbfwuH6ayMNG2Nmcs9AQ8+uiR22mmnuO63yuZXpAwEVsbZXa3HLF4PoYtVa6sq+VCy4JeLtq+rNXPyx2cOZA4058DQZZfNmbHu44s/tWDhsvcd89F/Hf7J/4weXjZ9+vT4+MfPisMPPywevOMXcccNF610YMD5ArO2OTDuve+R2He/fePH/636p54yEGi+aPKVA8EB5VPVEjKVEcq00vG3AzHQPIjMgcyBwebA8rKnkZGRoasunv3Vxxcufdd7P/LPQzfeNG+50h8eHo6vfOXv413vemc8dNfVK5VnYPqa68eLtjs4Fi6JeO1OO8Uv/keFT2vKQGCwF2oe3QocUM6m14DMcqVTSspkVndznG1ma+ZA5kDmwJP1z785f870Resu+fj8x5f81WEnfiuu/vVoNZAwwdlnfyI+/OHD48E7Vw4wkMIBjz4eseOOO8avf62/TnvKQKATh/LvA8YBtd8auCivUtfdy3kCA/ZJeTiZA5kDk8GBpzRC+en5R6w5Y/2Zn1zw2JIPHvXR70xJOQPCBJoGCRPcP+/yuPPGiwc2TDB9zQ1i1tbvjfsenB/77rtf/Pd/N2v9n4HAZCy//M7MgcyBzIHMgcnmwAod0UbOP3/4qnWu/dr8hUv3+eAxXx++7sbbQp4gz8BXv/qP8fa3vy0euvOXMe86DcQGK4EQCNhku4NiwcKlsfsee8RP/p9zQ5pRBgLN+JSvyhzIHMgcyBxYtThQ1xo1rrjig9Om3v+MUx+Zv/jYDx7zjQAGkJyBz3zm3DjooA/Eg3ddE3fd2KpNfTMmLVm8oGNp4pTh6TE8XNdx86nvGJ46I56/5bvj8aXTYocddohrrtZtszllINCcV/nKzIHMgcyBzIFVhwO1QMDnnX/+nOmz1l9y6vz5S488cu4Fw5f/cvSgq+nT14izzz47PvSh1A6+d2b0q8VwGsFdd90V73jHvo3DAeWRZyDQ+zzmOzMHMgcyBzIHVl4OtAQCPmnk/H2Gr15/088/Nn/JAQcf942pv75utI3vtGnT4j3vec/ycEEvtPnmm8fBBx/c1aFDru9EP/vZz+Laax3v3T2tgkDAMaUO9UCaJ6g3X51Jn2p93NO5C6szLzp9uyN4tShOJHN4rMmIDoYqn2VPmDjYZlBI8qXzIgg1ZZjlvv4OMvK70wCdmjfI5DRGJxE61KfVccy9jN/5FdaE00D92bQ4GfGh4qArcVgHZak/H6R57eVbV7t72gIB3Dj//H2GX7jei8565LHFRxxwxNfi5tvGXp209957xwUXXNAVEBga6jjUMU3eKgYECFyCNsVUnGzWuonCmDi30tzs2GDHB99ZOo9+pRn8BA/UGfTfLr3TKXCOeR0LOfjp3aUHOIp5kHqYbxARTs/UlMnpmeXTER2t6/cvRsQHx8KECbjXIVCO/XUyptMF+0GO+v5WcSxw3cmC6R2Sxhxa9PFirw1WElk/OLGKPqORdlVa+Ph6S057fMHSj/z1nG9P+cXV9kvvlIFA77xrcKc5dda6mvJEK4MAa/BpY7pkkIGA456PLSxRJxlONlWBwOOFNei8+l6IZ0qTo/LpYRkI9MLJzvf0EwjwjswtjjdP/SouL44YpwQofR0uedpeUwAongMA4LKIODAiRhPMMg00BxoBAV9w2WVzpq6/eMnfPTp/6bv/5cJruo4J/O7WP8R3L/nFcmZkIDCua8JRnTYp9+CPiw2qzty/s2xWVxpkIPD+wtrU8KL34zz7N7NVIODJjsZ19GsvxJvwN5UbMxDohZOd7+kXEKAbPhcRBxWv/E1EfDgifthmCGSMFte7FUcQy9h2HPrqLHc6z9gAXNEYCBjryJw5U655xZIjYmho667GPjS07aU/uen5R53iiPYMBLriXfcX8wRcEBF3FefGS5owz6v7iXQZCDRfS2UgcFVEbBERSoTEhrslrmSZxn8eEY9GxFpFN8SVCQhsXuQIsIAH3cLtFxA4OSJOKuZKK+s3RcRjDSZfOPKoiDi9uPY7EfHmBvflSyaRA10BgV7HefXFs7986U9vPjADgV452Pg+CU1XRATBxaV3akT8qkjs+VkRO2z8sFXswgwEmk9oGQjsERHfLdoYS6b7XfPHLL/yxREBTHAZUw7HFAl5KxMQ6PKTJ/XyfgCBl0bElUWO0X9FxF8U89/0w4QL/r24T1hpqyJhuen9+boJ5kAGAgXDV5FkQQfOiM2h7SLCAQs2MWtuSUS8oA8H0ggLWTey73slzxBzFLIYC3Uzlk5AgKLCI337J5oGOTQgec6xpE+LiC8VyXLdJIF9OiLUGsvEBzDEB81bN0AAwLVexrLmzKl1y0NBOVW/oV2yYC/rwbvkRoy1Wse3s7KNuQmNFQgYt8RAc/VIocR7SQpLlQsqUH5QeCebrBsgYkGTD21wjT1NxjR5r7myvppc2+nV3jvWee/0jm5+N6fG1HINZSCwagEBSYGUitIhrti0qFUQPK8o73l7hxVkwSj1sjY8JynGN0TEiRGhLNFv4n7/EREfa+gufW6RyUzAPLMYgxKUb0TEWYXbuMnitmEpdUl1GxVjUSYlQdJzWiW0tQICfx0RHyiehV94JWP+k21K5iS9EVhcpdzFTQj/PV/VAsBBwc4sbqQUzyxc6GX3O1e6kjUk/prKQZu8L12DH90KpbJHwFx/PSL2LeaZV2B+wwH4xnsLJX5KcUhSUyBAAYpPW89K4ozjnqLS4OwSX5oMRWiDJwIoNm8EInBsTKNnr49WBbSqGrB2AZHyfLR6r1yKQwpPiG+wRr5fzG/9GegrPsm6PrqItduLyHOU6H0qItr1TR8rEFAqKbaP3/gzpwmDW1zDk7RnoYx9h1LDKpE3hxYVJS8s+Gx/4BXg+ffFcdt1r1gvIgANgCXlIaxbhEHfU/xm7QMiH6kxguwn1RUqQf6s2J/ei8ejcewVyZymMtjyKZ/2t3CKI8GBIEeEq9Q6p3h/Ozam9dU07OQbrVfARQi4DrwA2/YOPphT84lPad2PHiZUUAYCBSNWAY+AiVfjTMnafBeV5tmi3q9A2rwCFk8r2r4QOASfzQtQ2JCbtbgBeqc4KdM6hbNhkWT2+gKV1j2GgP1KsYFbKRnPUZa0T0TYCHVEwCv7Ioyr6LcKBN5buKop2DpSC03hfLTmxyTglL9R4k3IZmWdEHbmSVKVrOp2hCfvKy7gXhfy6ZZeERE/7/KmKhB4fqEwCUFeJ0moTcia+LviQu5hwrETECCc5bMcVngh6t5DoH2t8DR4ZivaMiKUPlrT1nOVzAmlCnAAk72WDxozxW3MCeRW3wVQU+TWnZMi6wgAwC8JdnXjdY8x/7IYM/d9lcYKBCizpPzxz7rrleSSCQ2ZIydllnMMgGDAHaBPgLjuPYCz8ZBBVYU3uwh/nhsRAP0JRUIjWVElsslaME+IPAS+KeE60g+BrJEkWSbXA4+e5z3Arr1M5tYl0RuzPC3yp1WipfWMB/ZXu/WcxuFbAQxjJJfLnjLeIzILCACS6siY6AfrnrH35OmDvc50k/v6kSNw5FHyT8aPDjzwfTFro6fHb39cTW5e8Z3PmrVzrPPMbWPWrFmhm+E6M2fEd750aGy47tqv3XKPuc1OOer/p+i4JMvXxmFBlTedPgJifRaAxB2bshWVgYDsX4dKUNQXFtYYFy/3qtADRcbaQjbZEZWFTCgSWhA0y1ASo9ghRShpzLtsSM9C6vyPrBnYnxZgw3cQqL6FEk5nS2tuQqAQoCw+G2SHirVeBgLHR8Q/FBYCT4JvZDlD2Szy/QsLwbs895uVMfUDCOBVsv5ZIzwt+EyQJ7q42PD+n7AD4joRpURZA/m8CawBa6IbqgIB9wo5eS6eq1NvEkIx/l0K5W+OCa12QIAgZI1RqMja4Y3wbgKSNwLIsw5YkgAJAUyQVgloYokDs/gArFr3BB8g+aqIeGvh+r6xKH37aQ99BPD7C8W40pg11iEHzKcmPN4j2Y5gBnSBouSJSOO2VyhdfxuvvcLjZr8hAJK1mYAwy3WbGu/MWIEABWHfa6gkHDTWcEzdugNyVKDYW9aRd5of3+//8cD8+N13+zd7uypby0AAiOPF8wwgEehipOARD42/7Qlri+XtffY8jwOPgYZZ9qFka15T3gbPdF+5uVQZCFiP9oPySWCbLPE3IwJIMOf2EoBn/VoHkier1C8g4Pv+KSLeWXgdyTVhHnlieGj/WT/2DMBwTURsy0BZaTwC3UixXq9dtOCBlRUIEIqEGeud8FCXXiWTTil0ShosAwHlbBQURev5dWQT2aQIKCgf8sCyg05Zwp7TKtEM+koNa1JuQ3oXoSFrmRIilIQoKJg64r6mOBDETPknKgMBCsfmszHqPBB+Z7XZ9NyZ3H7lznr9AALl8fczR4Cbk2JC3IIEQ7dUBwTE+cX7Eb51auEJ/KXuY2rMCWbKuR0QSJaOd/DGtEL/hBlli7j8eYrKBNABg0AA7xeBXeeWJv9Ym7LjKVYKiADvpqGQpj2UC5DNIj2jBbNZxix4ILpuD1IiQDrPhGtTSKj6OBao8BUL0rglBZdprEDAHgU4eSZS6WC366fT9RQtcE057R4Rl7a4wT7EM3JL/wKyqUwJCFhTFDYPmr1U9RxQekCl0lzgwHuBAeu4DtDuXMgc7wLYy9ZhGQgwjijdds2bHBXuG2YVsgbYqHZe7BcQsN6BfjLTWqoDHb6J8gd68dceO3vggYDDhKZM7SU02mkt1vw+MhKLF9YZF0+9dgA9AhQ1RY9RrI06l2Gq5bZJuOzqrvGhZSBASbL+PLsV2YDJMueVSErI9TYvxV4nsMrPYykRblA4S537NBFBwd3P7UaxUfTt3GcEo1wGoQGekRTHS0DAc73Ld7ZrkJM8LMAHFylQlGhQgQCkT8CKUeI5ENbE1Vid2zogwCuDlxQZhVcXMik/h6XFeieYKDZAqh0Q4CGihIRqzPfbOiSTsvI+W8wzAFq2sM2/ihnvZFlW3bvlcZKBlHdyGfv/pkCA4AWQeRg+X7il21nQZaDKumexIRajmC0BDsjJ9WlFxsdbYIy8BdZ4WZmNFQhQlOa4VxDZSfDax8ZIGYmhMyLkBLQi30mhkVuUaNm7lYCAe+1Pcq1VPgzjqNwtkqeqFQABHKwZ3ghepHJztgQEGF9p7QintPOQ2TtkKHDMcOJxKV/fLyBwWrE3gZ5OJf7kLM8nz/HTJgUI7LbbbnHRRRfFPTf/KO6+6bKOJxB2WlkT+bujjp+/xX4xf9G02GSTTeL+++8fhNAA9C4eyy0lJlxHLPKkzLhfWV91VAYCFB4LvBMRYuLI1Va0NhNrrAoQ6p5ns9v0LEdufRvfZvNsrjfuQ6VsnUg71KQUyu8tA4EmPRUgeVYZoeC95ZyLQQQCFKj5J6gkBOFlr9nXdUAA35PnhsI2r62UHt6xyM2b1sIEDmoHBORaSBxlERPAZXds3ZxTvsbBfS3WnBQ5UElZCBGV/73duqHQuYGNGzUFAin3xjisu06gC9DloTA2gDkdoGJ9JVBAsXfK0gfECH2JqvZd2XoZCxAAxlJIseqZ67Tvmv7Ok2FtUOpCiwBjO2K1Jy9jNd+lDATIP3kErYiRhE/+1tcCOG1XISBREpiuytQEBPDKOjPvQkCdiNeAfARO3VM2QvoFBJJyB3AAnXaU9ptrXjBhQOAHP735wCOLhkKOMz7vvPPjzW/eO+77/eVxxw1lGduJn5P3+9CU4dj0lR+KxSNrxNZbbRU33DB6IuO6cgS+fGhssM6k5AgQYmlR6fyV3Ld1jEqKmaCxGOs2QhkIcHslV3s7xqescrG5cj95sXzxXL0NPLcd8q97PkscukVNy81SRzT3iC2nfvZlIMBFWLbwW30bQIFP3OJi9IkGDQhQYEIZ3MbmWB34WKgVEOCiNR+sOu758nkE5fex9niDkHDV8oSkDkDAmuQ+FTvmSWhCKRmRm5Plj1jawmPImkvj6PQ8XgFtnlETIACAyHtBlDKl1IS423kwxG3TmuIReHVxs/XaKS6flBSgKgehX0CAck4etKZ7pMk3l68BrMXOeR0I/lYhkHQPDyf5gVoBAda1PdAJ+HqX0A9vESu+HUnSBSyq3T7LQEBogBeuKQG5vAO8XWL3ifoFBIBhVVxAtH3X+KCwCQECV1180pyHHl5w8oFH/lPcctuozgIGvvCFv4sDDzwg7r/9irjj+gsH2jOwxlobxgu22j+WjKwRe+61V/zXZaPl+lOmTIkjD9kr3rbnyxYOTx162Ra7nNYJzTddNE2vE59Mh4uwDlplJHueOHvKXGXpJyuk/K4yEGhinbiXdcOlWfUglOPVLBUlPMIITWt1JRKyulK5XeOFXcO8MhBINcOdeCyWS/gMOhBIQCy5wpuAnHbf3goIsGR5aHgfJOKxZOvmkhUFDFQtk1YeAeWYSgNRN62MeQWUjfmTzjGQMyAbXFiLd6CTUk18sNZZqtzzTYCAkFlK7Ew5EJ3WUz9+Z4kCY8KB/QYC5VpzwArAmkwyF3J9GDioFRAA2Fn4nSgBger81t2XgIDQD2MgURkIAHWpKqbTu/0uNCFEIXwnTJSoX0AAyCH/7Qv5OcAp46zjHpgQILD8nIJFSz+1YOHSQw4+9p+Hrv3taLmkY4w/+9nPxQfe/764++b/Wh4qGBnp5F1rwu/+XjNj7afHxlvsG4uWTo83vekv47LLRnUpEHD4gbvEAfts/cdly0b22nr307m1J5qSK9Ais8DbERRuYVvMhImNVbXSq+WDyepp99wEBAALFlkiKJ0ipzAkplAa3HyS/7zfBuZWbeVaS64/mcC8A2OhTg2F6p6deDvIQID7koWIt3jPShkrtQICnpvAHeXLgqxaYbwGKaekGu9uBQR4MFjIyLe0Skytfpc1Ze1Z1/IijIWVrS7dXqSgmxJLDcghRJsAgTKPuPzHAlKrYwS4gHqhFR4/fPZHEh8Fncrt+g0EjCMpJUl3yuLGm+ggHhEyCcCUsOlbWbTCExJ1E7UCAoyLVHnUbrwJCIjRt0o4Tvc3AQK8OOUqn068kgDLGKoCl34BAe/3fAmwaY3wxgHteCQhlqHKM/EUAD8hQMDoHGe8yfqbfn3+48ve+u4Pf2XKTbeOlrLzDHzjG9+Mt7zlzXHfbT+JO/9XLkVTg7ET38f++5SpM2LT7Q+Nxx4fic022zzmzRs9jnzKlKE48tA3xr5vePkji5cs3WHbPT9azpYf+4ubPYFg7bXOVyyQAJY4V6Z+AoH0XG59LitCjdVRJshPTNsCpgDKwEQ5pDiqTWvzjoVWNSBg71IKXFMsJyWReNwPagcEPN/mJbC5IsXhy2QcWgmbR/NdPnCmFRAoW9e9jp/i4NbmclWmpaqgU/Os8ru6PYaY50J8WzWCe8dK5pPi57KWLAvkJLJHWHWqb4Ad4Q6W5XgAgRQO42USGhwL8chYDwiveFwSAVxCO8IxQFgiwt/a8a0S/yjalKc0aEAAeElhryZ8ksQqmbl6FHo/gYBxyN9hgPFyAZVVPW+O5ZkIzSwH8hMGBLwMGJi13ovPfeCh+Qftf8RX4447AZOIadOmxZe//OV417veGffP+5/lOQMjI5MPBqbPWD9euO37l4OA3XbbNX7+89G+LMY758i3xK6vecHCkaGh3bbZ/TSx8Ikmcyejta5UsOlYKF+1t2UaDyDg+RYkdE8ZqJ+XzJI6dPldnE9sl/BOrYdTe1qIVvXAWGhVAwJcoVA+5C+uzNXYr03TCQgoSVTjzZNjDssxaokzBJC5Sy7dNG+tgIA1l9zQ+kw07dZYXg/KoIAOCYeA50QBAd/eqsFV0/VqL3OB86DYJ4iCIah5NgBkcV+gA29UAAFg4wEEyBQxfAqCq7lpa+O6b9XJUXjIupQAnDymYuQST1MzLzx0nb4QvEm+y7f6mxckeZgGDQg0DZ0m3iQgIAxWbjzVbyCQdDt5K/FWZYZchtQV1u/mhIfAHN09oUDA20fDBMv+VpjgA0f/Y/zm+tHcFGGCz3/+C8tzBoQI7r3lx7FsWbe5ZU33XefrZqz9tNh48/1i4dLp8cY3viF+9KPRXhbTp0+Low7dM966+8seWzoy9Iatdzs19fbv/ND+XsEdSUCIjdq8KSmuyVs07ZGEY0FyQZZr6ccLCFTHZe3ZSBQ8wWCT+7eyUkvWZT+O551MICBEwnVc7ixY5ke3fQQIUILTxmYx4WHnutcmK2P0mk5AQJdIXhxEyKS8k5Sox5KTEFe2AF3bCghITEt9Cbp1t1a/KtX1lxMIm3y55D+hAXPVJDSQyto8m0egrk9Bk/e6ppznI8RHyRt/K2Bn/44XEEgJZ8bFUyNPplfiofI8glycXbkj4Gg/4xn5JRQE/LUKD5ZDTYMGBMprvwmPNEwjh6oJvd0CATkwcmHqOgu2GwcPnR4J9re9yjvLGt98woGAUZ5//vnDm6z36/Mee3zJ3vsf8fdTfnfzaJgAGPjSl78S717uGfh53HnjxZOSMzA8ba3YZLsPxvyFQ/GKV2wfN944Wh0gJ+CUo94ae+38ooeWLI2dt9ljbq9u+SaLptM1qfyDJS1zuNz3utO95SQ+NbLlToP9AgKyg5N7s5NV4VoAwFhcy1UodFFuHMPN2KmkLH0365ibVf5B+rbJBAKsIUiyH0BAxr5vgvAJTwq32xMBO62PTkDA/YSQhLXUBpkskfuxU9GsheCv1nS3AgKATaoPF5v1zKaUYqFJkfAMaDCE1yz1pucs8LAQ0E37CFBKSUlKwm3aUVQ5HCAFhKdmT0AQMCTZljXeKVEqJUSOh0eAYUDgWWfVcuCmc5Kukwckt4cXwxwDBKkEVTIba7VTpn+T8sHJyhGQw6RipCmlro3l1uHuTUCAHGxi/fKQ8qqWgYDwYGq4Y8138g6q7lJu6L5DJgUI+PKRkTlTrr502Zfuf3D+e/c/4h/ijjtHvYHAwCc/eU586PDD4pEHboqF8ztVlzSdg2bXDQ1NiXWf9qKY/3jE61//F/GLX2haNTquM094R7x2u+c9MjS8dKetdj0zlbU1e3B/r7JguA55Awhf7p1uSDw1HXAhlsTNm6hfQIAlwNIV26QAOmWuWsTyFQiM1BWrnAPRtMEJ8ME6oyDK7ul+AoEUh26SoImvSfiNFQjYtBrXUJa8OHIEOnX462ZdpGubAAFxbAKN0EmdF61J7uRWZaytgAA5ZO6ty27KBykt3ggAMZ2FQUASlKgb74LeGimU0cQjAJimDnGAB+XchFLvgdQXQ6Ij0Etw40+Tig9lm+ZoPICAb0jJv+ZWwuWoEOyOgB3faD+W927qOcJzo7a+E8kNSvXlg+YRECu2B5u02yazKTngVDg3lbj6fuvIehIGSS2lW/FFUizgL7RQBgLWfypJ5CF8yqFCNQ+z5yR3u/YbkwYEDEyYYL1Fyz7zyGOLDjpizrfiymufHPvZZ38i9t23XGHRab307/fFixfHgQceGD/8IR07mhNw5CF7xNv2fPmjI8tily13nzsWd1k/BsrqSu7YakZ70+enWCqlyaOQXJv9AgIpmQrCVR/e5GQtmeMSGJPgAA7EsWwQeRi+uxOVXYms5pRF308gQBkrHVILy/PQzoIT8/VdvmGsQEDylqQrwlXrU0CnE/LvemMTSQAACdVJREFUxK+635sAgXI3PJaR+LyMfTyh0OuAX7uGQqmTI0uZN6GT9wcPKHwguAyGCVprjWCty1Oo+15zSPikRNYmQMBz0joAYoRpOp3KyNPFErauU7fNVDqJX7wSnQR4uZ34eAEBc2vfWbuAJmXXpGlO4q2sf8nT+lrwLvAcJcKjbpo9AZup0+igAQGWPHk1mkHenlITKHLW+i5XYyVwpFumNdWO7CEAxBoqAwGgOK2dpkZTAr/fmlQgkMDABouX/vOixcvectCx3xy+6led9kEnfvf3d1UNJ/zVm+Ivd/k/9y1dsni7bfY6sxNi6+8A6p+WSqQoFtZYu1a5rcbDLWezcwFKYpHpjfoFBMQC1bRasJKbuBnbEYFIoBJ0BEfqx6AsSJKRcbLYfHsrxQt1Exw8HDJjCed0bT+BQLnvfquWzr7V/qJUJa4ZB8shnT5Y5kUqVaomEZWvKWfWN1Vwva7FJkBg+fYtelMIkQF74uvVFtHlMbQDAjw49pZYPWuJV6idm7TcD75apmi9Sb6zP/QzaOc1ASh4bNJ5AU37CPgueTpAh7+1/ZXo2mrM1oI1qIRM+IsySAqEkmXpderAaW/4LiDUOAEBCqBcujiWzoLlueI61lDH/jUvwlvp7IhO+xj4ti/wgleQlycR74L2t8Abr0E7IJv2TjqJsZqzkMqLJys0YB6tLQZKOxBYPlAKeGWglGUYXljPwmNAWCvvKe+RCip8IA/LQMA65pHzLkaiZOx2ngrP0mYe+Dxj0oFACQyc88dHFh1+yPHnxW9vqFa09SrPxnbftGlT4/Rj3x47v3LjR0amDu24zesnNScgfQyBKanC3zaqEpxeCCrnhiRIKF2uJfG6fgEBY0pZ/1yMhBwlUUeSWCRHpeNuywqcEHAgCyvNBhEDhmTrSO9577GulRyJuSbqJxAAvtIitekItDpwwgUIBBB+lAXhXwcExIXF/T3Ds6slSaxcXgWWNqHXSfD0sh7K9zQFAjxJ3JT4nWRJux7u7YCA+wl2yWP4YC4p9Dq+WqPAAotTiI5gTJUmvgMgsbbxy15h0dY12rK2uKgBCd9B0RLETT0Cxqzczx/jVHcPUNQJcutP98J0ZHG57JKLVq8N+4+Ho66Rj7HZ77xCwDAwyiK1psrHivcLCOBj6lHhv7m1WbWtGujgBTezeUu1/+5nYJTn0Pg1uaGk1Lv7vQoGPMucSK7jWUhdI6uW7mQDAR0KfaO9K+G5bt6tQTKCR1BinvmqHjqU8lrwWQ8MZdN1xFuAL+lArmqyII9J6mtA7mjtXd4X5WeWj0HffiCAgNGNjIwMXXPxyWc9PH/hR448/V/jtnnl8uOxyrXu79cn4JB37xB7ve7Fj47Ekj222u2Mpmewd/+y7u5ImfQWHYE4llyFdEgFRU1Is6L7CQTE+/HNJjBeyBciJnT9P5csIU7wcpuycFhVozGZJ4kilFiVSiV5CGw+G4EQARzcxwohYAhc9brljdlPIGBkNq/sXcrEONRdUz6sO6hcrJpC5QokyMR1uRHrgICEP/NoP5oDqD+dvCYUkJKDvNdG7yZDnZVBeHRDTYGAZ6ZTLf03PgjNtLKKO50+6JsJwQRutZZ1BgWry1xyOQNB1gsLmntVC+vqkb7GYk1YIzwV1rfYvPASpWk9Gaf1lE7MBMZUYqhkaQoEvMec8Sik/AIJh7wDvCRi/8CSZwNIvk9eCYVWtuIlG6rC4NFKJZC8La7hWXOwl7H6fmAa8OA6dT3Xu3Wnd0JaH/ZUuxPxmq4F38ZbBdCzIBEPiDVoDxurMQBPPHcSA+0HgEbFgP1RTdbUGREwVutunQDr/gDWwjnmxd7xPHvCWtQ3wZ7yPmuCsvT9kw0EKHX5FOYPXyhfYwaagFT7XsIzOUguAAt1/fQBVzLPPJNf+GHPA6/46T3i5LxbkqqBLcmpVSBgvhJYSHsTYLZHgQ8y1h5kJNkf9pTDw+YODBBIYODqS2afGzFEcJUbajRduP2+7p6RpUt23nKPM7jQB4HwRH6CzcKNnM6w73VsFqAFbHM6HAbfbUAC09rQMGO02UN7YqEQGBZ5+aQud7GACHMCm/CuI8KCMIdgW510yCKyaLksuY/rSIiEFQExV4l1SThRBIRzE8IHKNsBTdXYHdccpQWApMNqys+ExFnv+EEwEGbmy59qTNG8AhJKesxFopRdTHDKKu+FCOxuzx6gCLVBRUkBtHo3qygd+MNlXXYDV+9Jx2D7XvNY7reervUbK0u8tNU8UzR4S8G2yyWgoPAVQKw7wpSipoAdfuOZlAygRniXk7msK0rKfFBCdWTvsJgp6+TKLl8HvMnLaXU/TwArzZ6rk8vux9t0WJhQm/1iX1AYqcVuWrNySFpZlt2uI6V+xkaxpVbOdc/AQ0BIfxInC7YiipFMMC/2UZXsHeDP/AKyPA0AsTkAHihMStDhYUCReUtnNbT7Nnvft1CErU4eTPfLcbLneUvLe6/cYhhI80zzYs/U9ZOgbMk27dLbJYLyolhz5rGOJxQ5j5C9RkYDAp6LF1VPBAPPXgRG6tYSDw0ZxBtjXkcGCgiYAU2HXrruC5++aNpQ3WbqdgGP6fr5i6cteOVucybXNfHULzBfUB1hafL7UVLheRYeJErpQ/gyv72LxdWplMkIbQAKjEKvur387vkEiA0I7admGp7P+mUleXenygJjIgwS0mbtpYxzSiVlkNfNu/EZZ/rOJmsDHygQllldDNC7fQukL7uZ+x8PKH2Ci5WTXHM2JT4ABXWxO+vdXLCU/I0XwgHis+41L70Qwdltgx7KH59Rp/yTdC3PjL3Sbg59fxJOFFurslJ8xUvCnVJO8+welhPvCgXRab2ktSf0RGkCo0Ab60ztOuvKmM2Hd6Y5sobLlqy1a36sgXathD1biI37m/JwD97zTBDy/rtdTNz9vpn1x4tmTO6xR6xv/532I16aI3+XZUGnNdvLGnKPb7F/ANnkSUmlm0qXjZEhYIxN5gWAEQrk/eGV8f94ztvHKAFuyp4l60E4E//SHmJY4FlTWZjmsTq/dTzxLu+s7p86IEAeezY5QL6ZF/PEqwNQ8150KqE2BrIGELBW0ymyZLy1Skam+ScLrNVWezvJSRUfwFQCiYAvQ9KYGIDppMmJ7SzY6wrM92UOZA5kDmQOZA4MAAfqgMAADGtsQxg4j8DYPiffnTmQOZA5kDmQOTBuHMhAYNxYmx+cOZA5kDmQOZA5MPgcyEBg8OcojzBzIHMgcyBzIHNg3DiQgcC4sTY/OHMgcyBzIHMgc2DwOZCBwODPUR5h5kDmQOZA5kDmwLhxIAOBcWNtfnDmQOZA5kDmQObA4HNAuaZGaMop1eI3OXBo4L/q/wMSWWmy/mXuQAAAAABJRU5ErkJggg=="/>
          <p:cNvSpPr/>
          <p:nvPr/>
        </p:nvSpPr>
        <p:spPr>
          <a:xfrm>
            <a:off x="230981" y="5953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78" descr="data:image/png;base64,iVBORw0KGgoAAAANSUhEUgAAAgIAAABeCAYAAABRlnxpAAAgAElEQVR4Xu3dB7hlVXk38PfOnRkGGGpijxF0RPRT6SAWEIx0NaioYAGxUDXhkw4DAwOCghKjWGJJTIwKGkxREDAS46diRJqFEmkOXZqUGabe7/nN3Qs2e/Y5Z59zz733zMx6n2eegTm7rP2utd73/9Y1FF3SVRedsM/QUDyjy9sm7PKRoVgWy5ZeuMXuZ946YS/NL8ocyBzIHMgcyBxYSTkw1HTcIxFDV1980ukjI8uOu/uBxU1vm/DrZkwfig1mTpu/dHjKi7d+/Sm/n/AB5BdmDmQOZA5kDmQOrEQcaAwErrr4pDkRIyce97HvDX//h1cO7CeuOWON+NiJ74jXbPPn/7soRnbdbtfTbhnYweaBZQ5kDmQOZA5kDkwyBxoBgSsvmX3S4wuWnDL3by+Ni/7zikkecufXDw8Px8dnvyN23v75N8ey4ddtsfucHCbozLZ8ReZA5kDmQObAasiBtkBgZGRk6KqLZ5+ybNnI7Dl/85/x3UsuX86iKVOmxLrrrjtw7Fq4cGEsWLBg+biAgXPPOCC2ffmz58fSZS/Zcs/Tbxu4AecBZQ5kDmQOZA5kDkwyB9oCgasvmX3SyEjMPuGsC6de+INfPjHUo446Os4884zlgGCQ6Kabboodd3xt3HHH7cuHtdZaM+ITJ+8X2232nN8tHFn8+u1zAuEgTVceS+ZA5kDmQObAAHCgJRC46uITT1i4aNlpwgHfu/QXTwz16KOPiTPO+Gg8et+N8eDdvxqATxgdwpThafHMWTvHnfc8FDvvvHPcfNNNT3gGzj5p33jtKza+YcrSKX+x2R6njKKETJkDmQOZA5kDmQOZA7ECEBAOuObS2ScuWjxy6umfuSz+7aKfPqFQDzvs8DjnnE/GYw/cFDdd+bWIGBkoFq69/nPjBVsdEA8/Oj+22HzzuPXW0dQAYYLPfHR/noEcJhioGcuDyRzIHMgcyByYbA6sAASuvnj2iSMRJ530ie9P+49LnvQEzDnl1DjxhOPjobuujDtu+H4sWzqYJYRrrvusmLX1gXHr7++IHV6zQ9x55x3Lebz2WjPiU3PfE1u99Bk3zV+y7HWvyjkDk7328vszBzIHMgcyBwaAA08BAldePPvYJUuWnXHa314a/37x/zwxvDlzTomTT54dD9x5Tdx+3Xdj2dJFAzD01kOYucHz4nkvf1vcdvu98bqdd47f/360nQDPwDmn7Bev2Waj3wwtWrbr5m84fRQlZMocyBzIHMgcyBxYTTmwHAiMNgs68dhFi5d99MzP/Si+872fPKE4Tzhxdpwy56T4473Xx63XnBcjI8tWClYBAxtv8a545NEFscUWW8att462ExgNE7wnXrHZnz24dNGizbd+48dy06GVYkbzIDMHMgcyBzIHxoMDy4HAVZfMPj5GRuac8jc/mPavF42WCKLZs0+Kk08+Kf549zUx77rvxsiyJeMxhnF75lrrPSdmbfO+uPW2efHqV7067rrrzuXvWnvtGfGZ0w+IzTZ92q1LhpbtsO2up88bt0HkB2cOZA5kDmQOZA4MMAeGrrrk+M1Hlk256rRP/yAu+N5TQcCpp86JB+68Om6/7nsDHw5oxWOegY1e/vb43S23L68muOuuu5ZfOn36tPjiWQfGyzd9+te32HXuOwd4jvLQMgcyBzIHMgcyB8aNA0NXXDx7u5Glyy7fa/9z454/PLS8N8Cxxx0Xp582Nx7+w41xyzXfjJFlS8dtABPx4HU2fH5stPk74uFHH4/NNtss5hU5Ayf89Vtin91f8p3Nd5375okYR35H5kDmQOZA5kDmwKBxYAUgMHPmzLjuuutinemPxK3Xnr/Sg4DE8JkbbBSztn5vfOSoo+OTnzh7+T9nIDBoyzGPJ3MgcyBzIHNgojlQCwSuv/76WGPpvLj9+gvbjmdoytTY8NmbT/SYV3jfogUPxCP339x2HGus9Sex6as+FMcce3yc9fGPZSAw6bOWB5A5kDmQOZA5MAgcGBMQmDptzXjpTsfFwoWLYtHiySkpnLn22vHHe34dt177rQwEBmFF5TFkDmQOZA5kDqxUHOgLEJg7d26cc845k/LhN99yS8SC32cgMCnczy/NHMgcyBzIHFjZOdAXIHD88cfHGWecMSm8eODBB2Po8XkZCEwK9/NLMwcyBzIHMgdWdg5kIJCrBlb2NZzHnzmQOZA5kDkwBg5kIJCBwBiWT741cyBzIHMgc2Bl50AGAhkIrOxrOI8/cyBzIHMgc2AMHMhAYPeXLByJ+OMYeNjx1pGhKXtuucspV3S8sLsLXhYRL4yI+RHx/e5ufeLqDSJip+L/PMOzxoN2iIg/jQiHPP18PF6wkj3zzyJi22LManQfX8nGP9bhbhoRszT4LM4y/21E3DDGh06JiP8TEa+OiF0i4uUR8fSImBER2on+KiIujYgfRcSvI2Iij099ZUQ8MyLujojRc91XbzIne0SEnvXmZMHqzY7J//rVGgi86IUbxzOfseG4zcJ666wZsw/fMYanTHnllrvP/VmfX6Qr0kci4raI2KjHZ28dEemsac/wrH6T8ywui4gdI+KCiHhLv1+wEj7vHRHxjWLczyoUxEr4GV0P2Vo4NyIOqdx5VkQc3fXTnrzhTyLi3yOCwm1CTlXbOyL+0OTiPlwD7O0eERcVCrAPj1ypH2HNO/iF4fGiiLh9pf6aVWDwqwQQmLLozpj3m39rOx3T19wgXrjdQXHMscc90VBovOfv6X+6XvzHPxwW04aHMxDIQKC83DoBgX+KiK0K4HTieK/TCXz+X0TExRHBenfO+XcjYh3nnpWAUbfDeU9EfDwinlHceGNEfDUiroyIhyJCf/R1C34eEBEvLq4DAgBpvB5vykDgqRzOQGC8V1yXz18lgMAG66/f+LOPPubYDASe5Fb2CDReOX29sBMQ+HHh4v5KRLyvr2+e3IedFxFvi4gfRMSuETGWM815F3iXKHKu5nscmBoR/9DG7b9GRHwwIk4qQlVAgme0tyLGzrMMBDIQGPsqGscnjCsQOPjgQ+J9739/X4a/zdYMpBVpv/3etfwkwab0y1/+Mn71q2tXuPzTnz43XrH9K5o+puV19913X7z1rW+Jxx59NLJH4Ak2sdYIa67AiXLHjnkux/EBaxeKyCu4Rauneq2qQECOyLOL0MDnx8hfORYp3+R/I0Kv86Y5LptExC8jYmbB+xeMU1gsfWIGAhkIjHG5j+/t4woE5sw5JU4++aRYsvCRGImRnr5keOoaMWV4jRgaYgCMH1140UWx2667xJJFj/b8kuGpM+Kee++PTTfdNB5++OEMBHrm5Gp/46oKBAAeYQEueu77XmlqkdtC+T8cERD8dV0+zImj/1LcM96elwwEMhDocnlO7OUTAgR+86OPx+KFvSnY52yySzxto1dPCBB43Y7bxm9//Dc9z8BzXrRbLJm+8eoCBFi1sn3H4t7tmdcNblwrIhbWWNsNbu35Ejx5rOe7n7xxZQAC+NvUAk9flqyBfSLi22Pg08ER8bmi4mD/HuP8wIQEXuExVQXPKZ7XZFjdrv1egUAvPG4y/nbXcK/60+3c1j2z1fh7zREQ2gEmVRtk6iMHMhAomMkjkIHAU6oGuEslX1Cmyq1Yck8r4qti3KncgiUmA55gvr+FMJUZzA0reeumiJDlnSoduHVZdU1IOdhzi3K731RuUIomfvR/iwxtwprQMPbPRIT49CMtXmJsxqiMr/xciWwy0XeL0RLTOaX78UNJ5EERsW8pCY0A/WFEfLRIWMO/KuHdxsU/ilMZ5xali75UuLplwp9a+ne8w0PXev/vinE14d2aEfGS4kKlet0ic/ezvI8sSk79P7o6Iv4uIr5ezGPZ9WdOlLkmSiW0KgTwKBE3fTdEgRsL0EWptJrXTs/cpggvcDdaOxIM64hCk+io2sHfQARldE1RBcGz0G4NNwECxmC9yVnwHuMxx05z+++I+GTxdyug6dqXFkq8vC7MgXAM8KWk8oiIuK/0kX63Lg6PiL1KSZfWJEBqbv+j4Xqx5zzjQ8W+8U3Wme+3H5SJKttsCgSMTampNee5yp2tr1sKmWNf3zvAxkin9Tcwv2cgUExFBgLLFXO5fJBw4z51vjNQ4FQpiVaEYh09GBEy3D9b+bGufJBySIkaMrcJuSakBnv7QgjsV7pBzPf8oo6ckK4jVt8phWCrxqleVQi96wuhaMwE13tLgvH/RcRrigfjAXfyG9rwwzuUZv5lYXGWx1RNFqREKDPCvB29qSiTU/4GoMjAB1KaEMAiLk/Ay9kA2prSnsX8q/1vFaN7oODtCSXBbE0R2p2om7gfAOJdck4otd5deKP8Bij8rdqAUqmSPaBU17e0Gqf7vlCsr2q+h+d1AgKee2xE/HXR+6COX9bT74vrvllzASUM4PFsqNFXqmiNmHP9FdLael7xHI/Q20CiJGDZKtHKe+WxvKsAIq3mEp/s4z9vwSfASQ8Ha1gVR6fyQd9BBgFErfY0UHRJRBxYAORO6yz/3oIDGQgUjMlAoCUQIMhZBB+OCBadrGwWGeXFIn5tYU3YuDb7GwshlJZcHRDwb4QCxcrq0HCoE1H2qemMzPN07jRBYXysDApCFvm/Fs2LKGyCXuY968/4DisUVvl9ZSDgebwbytKMc16hJHyzrHTEA0KZs26+XChnng3ClrJkvby78IK4n6AtK94qEDBu9fVJ0STLjHLCn0SfLqxQ4IlyQjwLt3ZiXsEjz/Ue1l9T4nqn5LhlvefvC2sesKJ8touIdxZ9IjyTZ8C3Cxnx/Hys9KJUAfGflTF3k1FsXuQXCEt5/ng2owE08Nm88nz9Y6EMVSiw3q0bCtIa8714e1ThRSvztx0QMOcs20OLG6yzr5X2GC+cPQaU2gPew+v1qcoEVoEAT5Q9wvtknfJ2aGiE1zwCAIG1xcNmLu1rSlVCJwIS9P6Qz8EQAPTNtXVeJYr4iwWfNG7yrP8qvFWseHsPnwAT3grgmKeuVR8B16ksAfrsG/zAQ7JouPB8kAFvLfYMA8EzcyJy011duS4DgYIhGQi0BAKEx3qFUKEU6oigUAtOOKoPZ7Wn3IFWDYUIGY2G/N6kmVGyaFkBLFp/sxRkjm9ZABOCmYCpI8qDEkEETbnBUxkIEPyUO+VM4RJqZSL03Uu4chNz29aR8jjWFgXKU3J66aKxlg8KkbDSWHGUK+9EO6IkCH+8BhwI/iYEoAFsyHf6prouiJ7r+yhBc/KJ4r+rnpf0/wR4StRrMo7yNXgKbAKF3MbjRdaEbwcCeINY2a3CKfoY+HbEje37y9QKCODbMRHh6NYEJHgF6vJuzLVv15gI4QEAnKgMBKyJvy3Wx/cigvesOm9+58K3j+RJ8IbVkfXiN256yp5XsEz2LpBkndsXr2+TX6BxFP7wUsjzqAMCgI+5BSB4QF5XgIe6sZkTuSYAA+BhP9Z5ZMZrjawyz81AoJjKDARaAgEc4oq2wVtZXwTa3IjgFqZAxSRTbLwVELDRCRhKjQWeLKJWm4uFQChQOKnJjljzmYVAYXW0yxznHSAsXFftcJiAAIuX25LngPVT12lR6EMMV7yTpS+G24pS90dKGHhJAn6sQMD7CFPgiDVk/O2IJ0OuAX5v1mHM5ecAaqxRoMO3lmPL1feZZ2OiKKwT8WphpTL1Awiw+niiABNgcjzIGhD/p+T8DTi2S56jJK0LClgOB+Xp70StgID3sJApP0pdfkC71seu55XTWlxozVwmKgOBywsvBS8CD1mdcmRp8xYACanLZSteCpMdV7zb/kkE9PEqAMf2jiqOdu3agQVeFV0dU0JitbMgUGvcSE4DD0MrsubeXozfngUEEnAdj3Wxyj4zA4FiajMQaAsEbDDu3HZEOHOZ2pyUe1IarYCAf//nItGOu9Gmb9Vzn0BmJVAkFBKFL8HPvwEd8gMk7HWqYKCcxO29m2vUeFECAv4dkPEO1kgdpdwJglgYoV0GM6stNavhgk2tVPsBBAhkFhhXqf9udZaFWDphKmRxciX5sN18Jo+N79u5sIo7CUJz4l3mS7yYR6VMYwUCFC4FywKkXOUujAc5f0MPfOPlFWnSHtz6ty79zdXP2k7UCggcXwBb65B3owweWn0X75u1B9j6fs9GZSDg/3klAOW6PWEfmKdWgK36bvsfPyj7lOTqGmdmAJfezVtIyXci/BHyYghUPQLmVShNyAfwAPKbkJAGQ0Uyrc6RE3mORJPxDfw1GQgUU5SBQEsgQJBQ7E2SyyRNsW4kAyYXfbuzBlg2LGsCl2XQKrEsWSSUc8rup9i8g2XBEmlnOaSNSNCoCiDMuHJTnL0MBFhQKYRQt4HTWORI8Bq0cqm22/z9AAK+BT8IVnF7cdo68q2pEoJXommGvTwLiV2Ev2SzpuVkwIbqCqCOxVn2Io0VCKSYsb+5vOU8jAeVOyBSME3pO0WsmkKibBOwrQMC1i3QCTzJweAqb0JCFbxA1h7wp7ESvpaBAGBhf7QKZdjPwndAHk9bXWVLeSxCOfINhJQA70RyQSj/6r+3+w7j582x56pAAJgQiuP18Z6mZYLyD1Kr6E5ehCY8Xu2uyUAgA4FWhw4lyxcAoNybdIRi8UoaFEuG0lE7IOB3QkHSYF380e/cjwQeN6h4qngskrGvvI43QRJVU+KCpUCUrwk1oDIQkIUvG78VUW4UMMHLDSokoqKikzei/Lx+AAHPE06RoAZAPb/FgJNiFktVQtaEuHC5xIEugr5Vbkjds3gPkveo6qkYKxDg/QDAWMPdVEw0+eZ0jXdQULwP5fXW5BnWvVM8WfYUcQLPdUCAByCFsqwH4KMpJTDq+TwE1mEZCHDX8+g02bOd3gloAtmSB6sKP8mIbtaW98kTkC9QBQK8DrwPgI5TJJuOnwcheSDLicSdvi3/XnBgQoDAQ/f8JkaWreituet//zMWPd7+BOBBbCi0/jNeEus9fcU8pbXWfU488PCSVaWhULV8sMmmSUCgrEw7AQEZ0NyYFggroBqHJogoXtaV0qRk5Si3kmQlxgpENCXZxawhVjJPAqujDARYzXVlZOXni2FKtmLNIWMmvChP2dnAlfKoVoKsX0AASOJKNWagRky/TMYnzwF4kdkvo78JSfrk6TAfvrWaMNnuGQAJixhVGweNFQh4pmd7hyTRsfcEX/FLhHBSWEhJHCu/KfFUWJ9AofBIysCvAwIUtZwV1K0Vaw0bl3dxhdt3ZSCgokDSYVNyL68PD52QGaXPa8D1z7MhWRhVgQAQDvAA50BTU0rfXgYCAJjnMzpUCfA2dEM8V8beTTlyN89fpa8dVyDw4Q9/OA47TLXWU2nmzJnx7Gc/O2742WdjwSOS0ltTJyDwspe9LIaHraFmdOedd8W996bQ8JP3dBMaeNasnePpG+8YN998Syxd+lTv1b1/+EPsvttu8ejKf9bARAEBgpdw5ypNdfLlyaTsKX2uaklGiVLSXrOJX/EqcUoCmFu0DASa1rQT9Mr5VCwQnNUeAL6Jp4BLtQos+gUEfFUqZaS4Ce1yYpisai507nmeGiVgTUgjKUIeCGOZSRZtShLaErqvgoh+AIGUTFaNVzcdX/k6c2ZtmUtgTsye50mTJCRXICnrps/HY/wDWoE0VAcExPedvogo3W5K36xboJMiNec8QmUgIGmX16AdAZGUPyAOsKUGUe6xhoSQeF8IaD0JeJaqQAAQ8d5qVUwnXqVS4DIQ4IUCnoFWuQFyBLoh8wRgKFc1p5m64MC4AoGpU6eGP1V64xvfGOedd15fgMB9990f66+fAGvnLz/2uOPj7LOSd/nJ67sFAus+a7t4yUteEnff/VQgMzIyEgsXjobcxvnQIYlAFj0lk45g7cyAp14hzijDmIAmDMsJchMFBIyIBcBirca6WbTcn9y0LATXJUpAgEIvl1E15QHBL0eg6hFoCgS8J3WDAwSAFFnf5axqfCXgucvLHQv7CQRSIpd3EezlyglJa5A4jwt3bFMqAwFjr3oa2j1HEpjYNxoPIMDzIa7N6sb3bhRoddzAp3lhCafkw3Kzq12KJLmmfHNdL0CA5Z28B03elU4NHQsQsCb0k7C3ECUvPIG3SoEJMX+ASAmTQmlVIJAqD7oFAonHrYCAsAH51g2lbpMAECCUqQsOjCsQaDWOvffeOy644IK+AIEHHnwwpscf495b2xst09ZYJ/5s073i6GOPqz2GuFsgsM4zt41Zs2bFXXe1LskeZyCQGqtwqVOY7crYWk2FZiGUr80u1lj+mIkEAsqz5AqwMHgIUkJbciESroBKuY1raqrDEmC5jYV68Qi0eh8lSlBz32rewtLhgpLUlYBWP4EAq1Y4giXLuuOFQJRcCgsIgXST1Gg9SeI0F4BEtVtkO17LK0jvqnp4+uER4P6DvnkrxnpYkLlihbKGJVvaC0B1Qvfdxu5TrNpetF7TfqrzCFhz+hMg66WbNssqZIR57BP8Ts2dUmfBTh4BuSVAovnwHKEE728VyrK/6oCAZF3g05qz9pqSXgh4UgYC1rH9wXNVLe9t8lx7jGcFuJE3k6kLDqwSQGDo8Xlx67Wp0Vz916+x1p/Epq/6UBxz7PF9BwJTpkyJjZ77tBVCFBuuPzM+PXefmDplyiu33H1ukxKkLqZueYIc688G6sWF6V0EHzDAqiJQyq7jiQQCXDpi/YS77GlZ1IjHg2VQF4NMwoQgp7CaJuuxWClnnoCUj9AUCOA11zdqUurFSyCRyn1lq6mfQMBYAA55Eur2Ja8Ah0lZ+Dfu42468AERFAPLjbeFQm+auCURM3lovLfsCekHEPC9kkQli5rDciy+m/3jWj0phAM01bH2UpZ/snTLPSuaPDtl0bvf/kyekTogIJ6dOkJ+ICKcL9GU9N2wT+xbVSHG3zQ0wEULOJpb3kBgu5MRkZIgqx4Ba87akyCZGh01+YaU7FhNFrRXeNWsPcC56Z5mxJAfyPoTDsvUBQcyECiYNRaPwDozZ8S3v3BwbLiBvfgkDcVQDA8PxciyGA8gUHbfdpu1a5CsINnANhELTtyxnNE5kUDAeFLzHQ1BABtKQ9hDzJBQqB4II2GMklEnX+0U2GoLUMgAGQXFk5Dq0JsCAcLbOLhTuXPbZ7qOhg5YUprylOeo30CAMkjNeyhIigcfxfc1EzqtC5mQLnXYDAVF+EtI6/St6T55E6wySop1XQYQ/QICKTzgnb3GhM2lPA4ehmpPghR2sj/siyZkrln41iKAzkOT9lMdEHA9C9g6YsXIdm9Cxis/gCUOcOlVgZoCAfved2vJXe5D0O7dznP4q5rQgNCJ6g2eCUCqE6DwjnIVUBUIpHkFbMi3puWD2p+nlsvCPAkUNOFnvkaM84qLZ283snTZ5Xvtf27c84eHQiLf9ddfH2ssnRe3X596VdTzauq0NeOlOx0Xxx9/fJxxhpyuZtTv0MBkewQAge986dD4k/XXfmcsHknleE8wY/2ZU+dtvNOcVs1ymjFtxasoNUhcnTNL3gli7TMvn/oM90HOrD8ZxtXe5RMNBHgFJFel08kIKS7C1Be9WseuhIwrlCD1HQRiJwtCFjwhzarXkUwjItQUCMhoBpqAE7XLGiJ1otTauOzu7DcQoFRsVtUa4rwUOGBgbiWtNT3dsfwtBCqgRfEIQzX5VspVfJnXhXAGCsrULyDge4UFeLMoCx39mjSzSWOxd3yPeUCsWXspkVCKqgT8M89Nqi2AMY1+hFV4scS5E7VqKET5O0DI2pZ0Kt+lE8kJ8Tw80NAqHd7VDRCwNuRXNG0UxnPh+VWPAFe8/WC+ldGe1GnwRT6GZMx0RHG5s6BvMjZeHjzH+06eKHPJg2DOgF85LZ3kQINhrl6XZCBQzPdYPQKAwIbrrv3aLfeYO5EtLlkdrBDCR5IP5Zbcke1WMmtCUgXlKxbMTVjdPBMNBIyXMOaGJNhlvHMTVoVq+bvErykbSU2UYDve8xxQyoRvtfdAUyBAMThLgdARH5UY2A7gsWpYX4ADj0fqR98UCHRTw08RAUbc0oAdBaPETAlcr0RZakGLv761XdMm4RbZ5bw5xmCNVctz+gUEfI9wENc2cMeCpDRk4XeyInlzWLjaRKO6PAPfYl+J3QOnyhSFoFqR3ADKmeeKNQqUl71rrYAAZUiR88pZTzw47TwvruMNoJSr7vimQMC3AcPWS/mAqLpvs9658a2nlJtRbihECQOeGg7xAEk+bnfaJMDAEyd8lY5YrrYYdkJoAhTybFJnzrrx8S7wCMlPEPoiD+sORep1/a8292UgsHIDAaOXGJRcvywKlnQ71xhFqC48lQu1ygqfDCCQYt2pdInlDqy0sgpYEABNOuQIGNCUpI5Sb36/pcSwdF1TIOD6cv03YSx+3solmnjovnJCWCcgkO7rplYeL1hG2iMDdQRttdKiW8HGm8BCowSEafCpbm1RQvhuHlC1f0B6bz+BgGd6L6CVQhDc1LwXrSoJfI9+DxLSEEsXCK7rwAfESbZM5ZAs9urZCZ4BWAj/pPMe5IUodS1Tu9MHk3vd9ZS89VUHBsqnBSrvA7TSaZyJF02SBa0THjRekE4HZwlZAONOYUzliLwAgFciYEGIg4eB54kyrjsNExA3PyoQlCICF0BJFQiUQwfWMZDRqpcDEABc+yY5FjxhmXrgQAYCBdNWUo+A0dtMNirXnE1kc7MuCC2NRggVm5Tws+nE1ikJytYmSx0Aq8tnMoCARjYssFQPamw8BO3IN7EENTZhuQIGBA5hxFNCAXOBcnUTLECTP2WLrRsgYCxKr1KWNAuIIhASYgnjNQuSQBe2YKHK0iaokiLsBASAC8rE9XISvIMgFX+jyFqR2usksAlliq9pbL/VM7mfzQOvBhc2rwurzvoyTwQ7LwALHbXz4PQbCHifpDwZ8KkVsDEKaVBO/lgT+GB9iPfjI7K+lTe2a7kst4NFmsCAyhallPYVL4COmOLagAgwyMsgARUxRgkAACAASURBVLcKXNsBAWPhAUvJgtzvicfWk7Ebh/VkHN7DW1Y9+6OpR8D7eAOsI2vV88yvPSO0aB7lOfBO+F3JLnAFFPkNyPLHNWltudY32r88kvYDPgGPPAiu9Q34hJ+8N+amDggYH9ADWNqzxgcQ+15AB/DieWHAyF1BQL4chiY5Cj2oyVX/lr4AgbPOOjs+/3mJrM1ol112ic997nNdlQ++4AW8YivSlVddFSPzb5vUqoGUIzAJoYEyQ1gWhDD3XOp4V8cy7lobX7Z0OgSn7jpuQ3F3ClVyXRPilpOExKUnVIGgdS5jwkK2N1dzO9JMRLIZcnALwdqJCBglQ5RByuqv3kNxERhKnaruY5YsnhhrO96lZ7oO+DI+Qquu94B3iJezWuQHlJUDAJa69VnYVRc6K0v+Ag9HUlzeXddwqfydlFMCQL3UYrfiMwXAnW6N1fHHt4r7OmOgXcZ2srz1jGjn8u0039Xf8Uu+AIuQsqdg6gj4E94AHISJmsSSKSPXW79c+VVinQsXqQqhAOvI/OOdNdYqVEPRA3FCML6nSgAOAGZv1Lnfjc0cULzc6+UchboxWfO+iwVf15FN3pGEUXICn4BM7wb+KFxgogwy8YkSAKrLaza9G8AHdpyCicgeSp0Hq66HAh7o3olfvBBVsp94g+Q2eW8+frjbXVO6vi9AoNf3d9NZsN07Hrr7VxkIPMkgQpDCYKmk/vPJS0ARswSaCMBep3Uy7/PtgIbwSAopiIeKtXdTp93NNxDcLBxxYSRWyXoRX293bG+TdwjfENS+i4XPImp3+I/rvNPfLPkmBzE1GUe6xnhYh5RaAlw8MA58SW2Fu3neeFxr3ikPngoeGYR3lKgujL3Oiec6cwHYpOh4GliqlOWKrUp7/zKeO6DG+HnuzLf1BLiM1btTNyqhEd+VjjTGH9UIckx6kRMSanlaeOEAZN4D64PHoZfn8XKqhBFyYWQAAPYBfrQ6cbN37q+md44JCAwNDccGz7KOeqM//uGGWLq4fXnzWus+O2bMrAOET75z0YKH4tEH68JSJe04jn0EBsQj0Nsk5LtWJQ6kQ4i4ZFlsTU8MXJV4kL8lcyBzoEsOtAQCM6c+FLdc082BWF2+eYIvX3v958YLt3n/uHQWzEBggiczv66OA6wv3h75Cd2c5Z65mTmQObCac2AFIKBL3he/+KU44ID944E7rog7rr8wRkZ68egMDmenz1gvXrT9obF0ZDi23XbbuOYayblPpZU4WXBwGJ1HMpkckAynppsbXGJfpsyBzIHMgUYcWA4EhkZGLv/Q7G/HT38x2iLcQUFnnHFmfOQj/zcevPOqmPfbfwuH6ayMNG2Nmcs9AQ8+uiR22mmnuO63yuZXpAwEVsbZXa3HLF4PoYtVa6sq+VCy4JeLtq+rNXPyx2cOZA4058DQZZfNmbHu44s/tWDhsvcd89F/Hf7J/4weXjZ9+vT4+MfPisMPPywevOMXcccNF610YMD5ArO2OTDuve+R2He/fePH/636p54yEGi+aPKVA8EB5VPVEjKVEcq00vG3AzHQPIjMgcyBwebA8rKnkZGRoasunv3Vxxcufdd7P/LPQzfeNG+50h8eHo6vfOXv413vemc8dNfVK5VnYPqa68eLtjs4Fi6JeO1OO8Uv/keFT2vKQGCwF2oe3QocUM6m14DMcqVTSspkVndznG1ma+ZA5kDmwJP1z785f870Resu+fj8x5f81WEnfiuu/vVoNZAwwdlnfyI+/OHD48E7Vw4wkMIBjz4eseOOO8avf62/TnvKQKATh/LvA8YBtd8auCivUtfdy3kCA/ZJeTiZA5kDk8GBpzRC+en5R6w5Y/2Zn1zw2JIPHvXR70xJOQPCBJoGCRPcP+/yuPPGiwc2TDB9zQ1i1tbvjfsenB/77rtf/Pd/N2v9n4HAZCy//M7MgcyBzIHMgcnmwAod0UbOP3/4qnWu/dr8hUv3+eAxXx++7sbbQp4gz8BXv/qP8fa3vy0euvOXMe86DcQGK4EQCNhku4NiwcKlsfsee8RP/p9zQ5pRBgLN+JSvyhzIHMgcyBxYtThQ1xo1rrjig9Om3v+MUx+Zv/jYDx7zjQAGkJyBz3zm3DjooA/Eg3ddE3fd2KpNfTMmLVm8oGNp4pTh6TE8XNdx86nvGJ46I56/5bvj8aXTYocddohrrtZtszllINCcV/nKzIHMgcyBzIFVhwO1QMDnnX/+nOmz1l9y6vz5S488cu4Fw5f/cvSgq+nT14izzz47PvSh1A6+d2b0q8VwGsFdd90V73jHvo3DAeWRZyDQ+zzmOzMHMgcyBzIHVl4OtAQCPmnk/H2Gr15/088/Nn/JAQcf942pv75utI3vtGnT4j3vec/ycEEvtPnmm8fBBx/c1aFDru9EP/vZz+Laax3v3T2tgkDAMaUO9UCaJ6g3X51Jn2p93NO5C6szLzp9uyN4tShOJHN4rMmIDoYqn2VPmDjYZlBI8qXzIgg1ZZjlvv4OMvK70wCdmjfI5DRGJxE61KfVccy9jN/5FdaE00D92bQ4GfGh4qArcVgHZak/H6R57eVbV7t72gIB3Dj//H2GX7jei8565LHFRxxwxNfi5tvGXp209957xwUXXNAVEBga6jjUMU3eKgYECFyCNsVUnGzWuonCmDi30tzs2GDHB99ZOo9+pRn8BA/UGfTfLr3TKXCOeR0LOfjp3aUHOIp5kHqYbxARTs/UlMnpmeXTER2t6/cvRsQHx8KECbjXIVCO/XUyptMF+0GO+v5WcSxw3cmC6R2Sxhxa9PFirw1WElk/OLGKPqORdlVa+Ph6S057fMHSj/z1nG9P+cXV9kvvlIFA77xrcKc5dda6mvJEK4MAa/BpY7pkkIGA456PLSxRJxlONlWBwOOFNei8+l6IZ0qTo/LpYRkI9MLJzvf0EwjwjswtjjdP/SouL44YpwQofR0uedpeUwAongMA4LKIODAiRhPMMg00BxoBAV9w2WVzpq6/eMnfPTp/6bv/5cJruo4J/O7WP8R3L/nFcmZkIDCua8JRnTYp9+CPiw2qzty/s2xWVxpkIPD+wtrU8KL34zz7N7NVIODJjsZ19GsvxJvwN5UbMxDohZOd7+kXEKAbPhcRBxWv/E1EfDgifthmCGSMFte7FUcQy9h2HPrqLHc6z9gAXNEYCBjryJw5U655xZIjYmho667GPjS07aU/uen5R53iiPYMBLriXfcX8wRcEBF3FefGS5owz6v7iXQZCDRfS2UgcFVEbBERSoTEhrslrmSZxn8eEY9GxFpFN8SVCQhsXuQIsIAH3cLtFxA4OSJOKuZKK+s3RcRjDSZfOPKoiDi9uPY7EfHmBvflSyaRA10BgV7HefXFs7986U9vPjADgV452Pg+CU1XRATBxaV3akT8qkjs+VkRO2z8sFXswgwEmk9oGQjsERHfLdoYS6b7XfPHLL/yxREBTHAZUw7HFAl5KxMQ6PKTJ/XyfgCBl0bElUWO0X9FxF8U89/0w4QL/r24T1hpqyJhuen9+boJ5kAGAgXDV5FkQQfOiM2h7SLCAQs2MWtuSUS8oA8H0ggLWTey73slzxBzFLIYC3Uzlk5AgKLCI337J5oGOTQgec6xpE+LiC8VyXLdJIF9OiLUGsvEBzDEB81bN0AAwLVexrLmzKl1y0NBOVW/oV2yYC/rwbvkRoy1Wse3s7KNuQmNFQgYt8RAc/VIocR7SQpLlQsqUH5QeCebrBsgYkGTD21wjT1NxjR5r7myvppc2+nV3jvWee/0jm5+N6fG1HINZSCwagEBSYGUitIhrti0qFUQPK8o73l7hxVkwSj1sjY8JynGN0TEiRGhLNFv4n7/EREfa+gufW6RyUzAPLMYgxKUb0TEWYXbuMnitmEpdUl1GxVjUSYlQdJzWiW0tQICfx0RHyiehV94JWP+k21K5iS9EVhcpdzFTQj/PV/VAsBBwc4sbqQUzyxc6GX3O1e6kjUk/prKQZu8L12DH90KpbJHwFx/PSL2LeaZV2B+wwH4xnsLJX5KcUhSUyBAAYpPW89K4ozjnqLS4OwSX5oMRWiDJwIoNm8EInBsTKNnr49WBbSqGrB2AZHyfLR6r1yKQwpPiG+wRr5fzG/9GegrPsm6PrqItduLyHOU6H0qItr1TR8rEFAqKbaP3/gzpwmDW1zDk7RnoYx9h1LDKpE3hxYVJS8s+Gx/4BXg+ffFcdt1r1gvIgANgCXlIaxbhEHfU/xm7QMiH6kxguwn1RUqQf6s2J/ei8ejcewVyZymMtjyKZ/2t3CKI8GBIEeEq9Q6p3h/Ozam9dU07OQbrVfARQi4DrwA2/YOPphT84lPad2PHiZUUAYCBSNWAY+AiVfjTMnafBeV5tmi3q9A2rwCFk8r2r4QOASfzQtQ2JCbtbgBeqc4KdM6hbNhkWT2+gKV1j2GgP1KsYFbKRnPUZa0T0TYCHVEwCv7Ioyr6LcKBN5buKop2DpSC03hfLTmxyTglL9R4k3IZmWdEHbmSVKVrOp2hCfvKy7gXhfy6ZZeERE/7/KmKhB4fqEwCUFeJ0moTcia+LviQu5hwrETECCc5bMcVngh6t5DoH2t8DR4ZivaMiKUPlrT1nOVzAmlCnAAk72WDxozxW3MCeRW3wVQU+TWnZMi6wgAwC8JdnXjdY8x/7IYM/d9lcYKBCizpPzxz7rrleSSCQ2ZIydllnMMgGDAHaBPgLjuPYCz8ZBBVYU3uwh/nhsRAP0JRUIjWVElsslaME+IPAS+KeE60g+BrJEkWSbXA4+e5z3Arr1M5tYl0RuzPC3yp1WipfWMB/ZXu/WcxuFbAQxjJJfLnjLeIzILCACS6siY6AfrnrH35OmDvc50k/v6kSNw5FHyT8aPDjzwfTFro6fHb39cTW5e8Z3PmrVzrPPMbWPWrFmhm+E6M2fEd750aGy47tqv3XKPuc1OOer/p+i4JMvXxmFBlTedPgJifRaAxB2bshWVgYDsX4dKUNQXFtYYFy/3qtADRcbaQjbZEZWFTCgSWhA0y1ASo9ghRShpzLtsSM9C6vyPrBnYnxZgw3cQqL6FEk5nS2tuQqAQoCw+G2SHirVeBgLHR8Q/FBYCT4JvZDlD2Szy/QsLwbs895uVMfUDCOBVsv5ZIzwt+EyQJ7q42PD+n7AD4joRpURZA/m8CawBa6IbqgIB9wo5eS6eq1NvEkIx/l0K5W+OCa12QIAgZI1RqMja4Y3wbgKSNwLIsw5YkgAJAUyQVgloYokDs/gArFr3BB8g+aqIeGvh+r6xKH37aQ99BPD7C8W40pg11iEHzKcmPN4j2Y5gBnSBouSJSOO2VyhdfxuvvcLjZr8hAJK1mYAwy3WbGu/MWIEABWHfa6gkHDTWcEzdugNyVKDYW9aRd5of3+//8cD8+N13+zd7uypby0AAiOPF8wwgEehipOARD42/7Qlri+XtffY8jwOPgYZZ9qFka15T3gbPdF+5uVQZCFiP9oPySWCbLPE3IwJIMOf2EoBn/VoHkier1C8g4Pv+KSLeWXgdyTVhHnlieGj/WT/2DMBwTURsy0BZaTwC3UixXq9dtOCBlRUIEIqEGeud8FCXXiWTTil0ShosAwHlbBQURev5dWQT2aQIKCgf8sCyg05Zwp7TKtEM+koNa1JuQ3oXoSFrmRIilIQoKJg64r6mOBDETPknKgMBCsfmszHqPBB+Z7XZ9NyZ3H7lznr9AALl8fczR4Cbk2JC3IIEQ7dUBwTE+cX7Eb51auEJ/KXuY2rMCWbKuR0QSJaOd/DGtEL/hBlli7j8eYrKBNABg0AA7xeBXeeWJv9Ym7LjKVYKiADvpqGQpj2UC5DNIj2jBbNZxix4ILpuD1IiQDrPhGtTSKj6OBao8BUL0rglBZdprEDAHgU4eSZS6WC366fT9RQtcE057R4Rl7a4wT7EM3JL/wKyqUwJCFhTFDYPmr1U9RxQekCl0lzgwHuBAeu4DtDuXMgc7wLYy9ZhGQgwjijdds2bHBXuG2YVsgbYqHZe7BcQsN6BfjLTWqoDHb6J8gd68dceO3vggYDDhKZM7SU02mkt1vw+MhKLF9YZF0+9dgA9AhQ1RY9RrI06l2Gq5bZJuOzqrvGhZSBASbL+PLsV2YDJMueVSErI9TYvxV4nsMrPYykRblA4S537NBFBwd3P7UaxUfTt3GcEo1wGoQGekRTHS0DAc73Ld7ZrkJM8LMAHFylQlGhQgQCkT8CKUeI5ENbE1Vid2zogwCuDlxQZhVcXMik/h6XFeieYKDZAqh0Q4CGihIRqzPfbOiSTsvI+W8wzAFq2sM2/ihnvZFlW3bvlcZKBlHdyGfv/pkCA4AWQeRg+X7il21nQZaDKumexIRajmC0BDsjJ9WlFxsdbYIy8BdZ4WZmNFQhQlOa4VxDZSfDax8ZIGYmhMyLkBLQi30mhkVuUaNm7lYCAe+1Pcq1VPgzjqNwtkqeqFQABHKwZ3ghepHJztgQEGF9p7QintPOQ2TtkKHDMcOJxKV/fLyBwWrE3gZ5OJf7kLM8nz/HTJgUI7LbbbnHRRRfFPTf/KO6+6bKOJxB2WlkT+bujjp+/xX4xf9G02GSTTeL+++8fhNAA9C4eyy0lJlxHLPKkzLhfWV91VAYCFB4LvBMRYuLI1Va0NhNrrAoQ6p5ns9v0LEdufRvfZvNsrjfuQ6VsnUg71KQUyu8tA4EmPRUgeVYZoeC95ZyLQQQCFKj5J6gkBOFlr9nXdUAA35PnhsI2r62UHt6xyM2b1sIEDmoHBORaSBxlERPAZXds3ZxTvsbBfS3WnBQ5UElZCBGV/73duqHQuYGNGzUFAin3xjisu06gC9DloTA2gDkdoGJ9JVBAsXfK0gfECH2JqvZd2XoZCxAAxlJIseqZ67Tvmv7Ok2FtUOpCiwBjO2K1Jy9jNd+lDATIP3kErYiRhE/+1tcCOG1XISBREpiuytQEBPDKOjPvQkCdiNeAfARO3VM2QvoFBJJyB3AAnXaU9ptrXjBhQOAHP735wCOLhkKOMz7vvPPjzW/eO+77/eVxxw1lGduJn5P3+9CU4dj0lR+KxSNrxNZbbRU33DB6IuO6cgS+fGhssM6k5AgQYmlR6fyV3Ld1jEqKmaCxGOs2QhkIcHslV3s7xqescrG5cj95sXzxXL0NPLcd8q97PkscukVNy81SRzT3iC2nfvZlIMBFWLbwW30bQIFP3OJi9IkGDQhQYEIZ3MbmWB34WKgVEOCiNR+sOu758nkE5fex9niDkHDV8oSkDkDAmuQ+FTvmSWhCKRmRm5Plj1jawmPImkvj6PQ8XgFtnlETIACAyHtBlDKl1IS423kwxG3TmuIReHVxs/XaKS6flBSgKgehX0CAck4etKZ7pMk3l68BrMXOeR0I/lYhkHQPDyf5gVoBAda1PdAJ+HqX0A9vESu+HUnSBSyq3T7LQEBogBeuKQG5vAO8XWL3ifoFBIBhVVxAtH3X+KCwCQECV1180pyHHl5w8oFH/lPcctuozgIGvvCFv4sDDzwg7r/9irjj+gsH2jOwxlobxgu22j+WjKwRe+61V/zXZaPl+lOmTIkjD9kr3rbnyxYOTx162Ra7nNYJzTddNE2vE59Mh4uwDlplJHueOHvKXGXpJyuk/K4yEGhinbiXdcOlWfUglOPVLBUlPMIITWt1JRKyulK5XeOFXcO8MhBINcOdeCyWS/gMOhBIQCy5wpuAnHbf3goIsGR5aHgfJOKxZOvmkhUFDFQtk1YeAeWYSgNRN62MeQWUjfmTzjGQMyAbXFiLd6CTUk18sNZZqtzzTYCAkFlK7Ew5EJ3WUz9+Z4kCY8KB/QYC5VpzwArAmkwyF3J9GDioFRAA2Fn4nSgBger81t2XgIDQD2MgURkIAHWpKqbTu/0uNCFEIXwnTJSoX0AAyCH/7Qv5OcAp46zjHpgQILD8nIJFSz+1YOHSQw4+9p+Hrv3taLmkY4w/+9nPxQfe/764++b/Wh4qGBnp5F1rwu/+XjNj7afHxlvsG4uWTo83vekv47LLRnUpEHD4gbvEAfts/cdly0b22nr307m1J5qSK9Ais8DbERRuYVvMhImNVbXSq+WDyepp99wEBAALFlkiKJ0ipzAkplAa3HyS/7zfBuZWbeVaS64/mcC8A2OhTg2F6p6deDvIQID7koWIt3jPShkrtQICnpvAHeXLgqxaYbwGKaekGu9uBQR4MFjIyLe0Skytfpc1Ze1Z1/IijIWVrS7dXqSgmxJLDcghRJsAgTKPuPzHAlKrYwS4gHqhFR4/fPZHEh8Fncrt+g0EjCMpJUl3yuLGm+ggHhEyCcCUsOlbWbTCExJ1E7UCAoyLVHnUbrwJCIjRt0o4Tvc3AQK8OOUqn068kgDLGKoCl34BAe/3fAmwaY3wxgHteCQhlqHKM/EUAD8hQMDoHGe8yfqbfn3+48ve+u4Pf2XKTbeOlrLzDHzjG9+Mt7zlzXHfbT+JO/9XLkVTg7ET38f++5SpM2LT7Q+Nxx4fic022zzmzRs9jnzKlKE48tA3xr5vePkji5cs3WHbPT9azpYf+4ubPYFg7bXOVyyQAJY4V6Z+AoH0XG59LitCjdVRJshPTNsCpgDKwEQ5pDiqTWvzjoVWNSBg71IKXFMsJyWReNwPagcEPN/mJbC5IsXhy2QcWgmbR/NdPnCmFRAoW9e9jp/i4NbmclWmpaqgU/Os8ru6PYaY50J8WzWCe8dK5pPi57KWLAvkJLJHWHWqb4Ad4Q6W5XgAgRQO42USGhwL8chYDwiveFwSAVxCO8IxQFgiwt/a8a0S/yjalKc0aEAAeElhryZ8ksQqmbl6FHo/gYBxyN9hgPFyAZVVPW+O5ZkIzSwH8hMGBLwMGJi13ovPfeCh+Qftf8RX4447AZOIadOmxZe//OV417veGffP+5/lOQMjI5MPBqbPWD9euO37l4OA3XbbNX7+89G+LMY758i3xK6vecHCkaGh3bbZ/TSx8Ikmcyejta5UsOlYKF+1t2UaDyDg+RYkdE8ZqJ+XzJI6dPldnE9sl/BOrYdTe1qIVvXAWGhVAwJcoVA+5C+uzNXYr03TCQgoSVTjzZNjDssxaokzBJC5Sy7dNG+tgIA1l9zQ+kw07dZYXg/KoIAOCYeA50QBAd/eqsFV0/VqL3OB86DYJ4iCIah5NgBkcV+gA29UAAFg4wEEyBQxfAqCq7lpa+O6b9XJUXjIupQAnDymYuQST1MzLzx0nb4QvEm+y7f6mxckeZgGDQg0DZ0m3iQgIAxWbjzVbyCQdDt5K/FWZYZchtQV1u/mhIfAHN09oUDA20fDBMv+VpjgA0f/Y/zm+tHcFGGCz3/+C8tzBoQI7r3lx7FsWbe5ZU33XefrZqz9tNh48/1i4dLp8cY3viF+9KPRXhbTp0+Low7dM966+8seWzoy9Iatdzs19fbv/ND+XsEdSUCIjdq8KSmuyVs07ZGEY0FyQZZr6ccLCFTHZe3ZSBQ8wWCT+7eyUkvWZT+O551MICBEwnVc7ixY5ke3fQQIUILTxmYx4WHnutcmK2P0mk5AQJdIXhxEyKS8k5Sox5KTEFe2AF3bCghITEt9Cbp1t1a/KtX1lxMIm3y55D+hAXPVJDSQyto8m0egrk9Bk/e6ppznI8RHyRt/K2Bn/44XEEgJZ8bFUyNPplfiofI8glycXbkj4Gg/4xn5JRQE/LUKD5ZDTYMGBMprvwmPNEwjh6oJvd0CATkwcmHqOgu2GwcPnR4J9re9yjvLGt98woGAUZ5//vnDm6z36/Mee3zJ3vsf8fdTfnfzaJgAGPjSl78S717uGfh53HnjxZOSMzA8ba3YZLsPxvyFQ/GKV2wfN944Wh0gJ+CUo94ae+38ooeWLI2dt9ljbq9u+SaLptM1qfyDJS1zuNz3utO95SQ+NbLlToP9AgKyg5N7s5NV4VoAwFhcy1UodFFuHMPN2KmkLH0365ibVf5B+rbJBAKsIUiyH0BAxr5vgvAJTwq32xMBO62PTkDA/YSQhLXUBpkskfuxU9GsheCv1nS3AgKATaoPF5v1zKaUYqFJkfAMaDCE1yz1pucs8LAQ0E37CFBKSUlKwm3aUVQ5HCAFhKdmT0AQMCTZljXeKVEqJUSOh0eAYUDgWWfVcuCmc5Kukwckt4cXwxwDBKkEVTIba7VTpn+T8sHJyhGQw6RipCmlro3l1uHuTUCAHGxi/fKQ8qqWgYDwYGq4Y8138g6q7lJu6L5DJgUI+PKRkTlTrr502Zfuf3D+e/c/4h/ijjtHvYHAwCc/eU586PDD4pEHboqF8ztVlzSdg2bXDQ1NiXWf9qKY/3jE61//F/GLX2haNTquM094R7x2u+c9MjS8dKetdj0zlbU1e3B/r7JguA55Awhf7p1uSDw1HXAhlsTNm6hfQIAlwNIV26QAOmWuWsTyFQiM1BWrnAPRtMEJ8ME6oyDK7ul+AoEUh26SoImvSfiNFQjYtBrXUJa8OHIEOnX462ZdpGubAAFxbAKN0EmdF61J7uRWZaytgAA5ZO6ty27KBykt3ggAMZ2FQUASlKgb74LeGimU0cQjAJimDnGAB+XchFLvgdQXQ6Ij0Etw40+Tig9lm+ZoPICAb0jJv+ZWwuWoEOyOgB3faD+W927qOcJzo7a+E8kNSvXlg+YRECu2B5u02yazKTngVDg3lbj6fuvIehIGSS2lW/FFUizgL7RQBgLWfypJ5CF8yqFCNQ+z5yR3u/YbkwYEDEyYYL1Fyz7zyGOLDjpizrfiymufHPvZZ38i9t23XGHRab307/fFixfHgQceGD/8IR07mhNw5CF7xNv2fPmjI8tily13nzsWd1k/BsrqSu7YakZ70+enWCqlyaOQXJv9AgIpmQrCVR/e5GQtmeMSGJPgAA7EsWwQeRi+uxOVXYms5pRF308gQBkrHVILy/PQzoIT8/VdvmGsQEDylqQrwlXrU0CnE/LvemMTSQAACdVJREFUxK+635sAgXI3PJaR+LyMfTyh0OuAX7uGQqmTI0uZN6GT9wcPKHwguAyGCVprjWCty1Oo+15zSPikRNYmQMBz0joAYoRpOp3KyNPFErauU7fNVDqJX7wSnQR4uZ34eAEBc2vfWbuAJmXXpGlO4q2sf8nT+lrwLvAcJcKjbpo9AZup0+igAQGWPHk1mkHenlITKHLW+i5XYyVwpFumNdWO7CEAxBoqAwGgOK2dpkZTAr/fmlQgkMDABouX/vOixcvectCx3xy+6led9kEnfvf3d1UNJ/zVm+Ivd/k/9y1dsni7bfY6sxNi6+8A6p+WSqQoFtZYu1a5rcbDLWezcwFKYpHpjfoFBMQC1bRasJKbuBnbEYFIoBJ0BEfqx6AsSJKRcbLYfHsrxQt1Exw8HDJjCed0bT+BQLnvfquWzr7V/qJUJa4ZB8shnT5Y5kUqVaomEZWvKWfWN1Vwva7FJkBg+fYtelMIkQF74uvVFtHlMbQDAjw49pZYPWuJV6idm7TcD75apmi9Sb6zP/QzaOc1ASh4bNJ5AU37CPgueTpAh7+1/ZXo2mrM1oI1qIRM+IsySAqEkmXpderAaW/4LiDUOAEBCqBcujiWzoLlueI61lDH/jUvwlvp7IhO+xj4ti/wgleQlycR74L2t8Abr0E7IJv2TjqJsZqzkMqLJys0YB6tLQZKOxBYPlAKeGWglGUYXljPwmNAWCvvKe+RCip8IA/LQMA65pHzLkaiZOx2ngrP0mYe+Dxj0oFACQyc88dHFh1+yPHnxW9vqFa09SrPxnbftGlT4/Rj3x47v3LjR0amDu24zesnNScgfQyBKanC3zaqEpxeCCrnhiRIKF2uJfG6fgEBY0pZ/1yMhBwlUUeSWCRHpeNuywqcEHAgCyvNBhEDhmTrSO9577GulRyJuSbqJxAAvtIitekItDpwwgUIBBB+lAXhXwcExIXF/T3Ds6slSaxcXgWWNqHXSfD0sh7K9zQFAjxJ3JT4nWRJux7u7YCA+wl2yWP4YC4p9Dq+WqPAAotTiI5gTJUmvgMgsbbxy15h0dY12rK2uKgBCd9B0RLETT0Cxqzczx/jVHcPUNQJcutP98J0ZHG57JKLVq8N+4+Ho66Rj7HZ77xCwDAwyiK1psrHivcLCOBj6lHhv7m1WbWtGujgBTezeUu1/+5nYJTn0Pg1uaGk1Lv7vQoGPMucSK7jWUhdI6uW7mQDAR0KfaO9K+G5bt6tQTKCR1BinvmqHjqU8lrwWQ8MZdN1xFuAL+lArmqyII9J6mtA7mjtXd4X5WeWj0HffiCAgNGNjIwMXXPxyWc9PH/hR448/V/jtnnl8uOxyrXu79cn4JB37xB7ve7Fj47Ekj222u2Mpmewd/+y7u5ImfQWHYE4llyFdEgFRU1Is6L7CQTE+/HNJjBeyBciJnT9P5csIU7wcpuycFhVozGZJ4kilFiVSiV5CGw+G4EQARzcxwohYAhc9brljdlPIGBkNq/sXcrEONRdUz6sO6hcrJpC5QokyMR1uRHrgICEP/NoP5oDqD+dvCYUkJKDvNdG7yZDnZVBeHRDTYGAZ6ZTLf03PgjNtLKKO50+6JsJwQRutZZ1BgWry1xyOQNB1gsLmntVC+vqkb7GYk1YIzwV1rfYvPASpWk9Gaf1lE7MBMZUYqhkaQoEvMec8Sik/AIJh7wDvCRi/8CSZwNIvk9eCYVWtuIlG6rC4NFKJZC8La7hWXOwl7H6fmAa8OA6dT3Xu3Wnd0JaH/ZUuxPxmq4F38ZbBdCzIBEPiDVoDxurMQBPPHcSA+0HgEbFgP1RTdbUGREwVutunQDr/gDWwjnmxd7xPHvCWtQ3wZ7yPmuCsvT9kw0EKHX5FOYPXyhfYwaagFT7XsIzOUguAAt1/fQBVzLPPJNf+GHPA6/46T3i5LxbkqqBLcmpVSBgvhJYSHsTYLZHgQ8y1h5kJNkf9pTDw+YODBBIYODqS2afGzFEcJUbajRduP2+7p6RpUt23nKPM7jQB4HwRH6CzcKNnM6w73VsFqAFbHM6HAbfbUAC09rQMGO02UN7YqEQGBZ5+aQud7GACHMCm/CuI8KCMIdgW510yCKyaLksuY/rSIiEFQExV4l1SThRBIRzE8IHKNsBTdXYHdccpQWApMNqys+ExFnv+EEwEGbmy59qTNG8AhJKesxFopRdTHDKKu+FCOxuzx6gCLVBRUkBtHo3qygd+MNlXXYDV+9Jx2D7XvNY7reervUbK0u8tNU8UzR4S8G2yyWgoPAVQKw7wpSipoAdfuOZlAygRniXk7msK0rKfFBCdWTvsJgp6+TKLl8HvMnLaXU/TwArzZ6rk8vux9t0WJhQm/1iX1AYqcVuWrNySFpZlt2uI6V+xkaxpVbOdc/AQ0BIfxInC7YiipFMMC/2UZXsHeDP/AKyPA0AsTkAHihMStDhYUCReUtnNbT7Nnvft1CErU4eTPfLcbLneUvLe6/cYhhI80zzYs/U9ZOgbMk27dLbJYLyolhz5rGOJxQ5j5C9RkYDAp6LF1VPBAPPXgRG6tYSDw0ZxBtjXkcGCgiYAU2HXrruC5++aNpQ3WbqdgGP6fr5i6cteOVucybXNfHULzBfUB1hafL7UVLheRYeJErpQ/gyv72LxdWplMkIbQAKjEKvur387vkEiA0I7admGp7P+mUleXenygJjIgwS0mbtpYxzSiVlkNfNu/EZZ/rOJmsDHygQllldDNC7fQukL7uZ+x8PKH2Ci5WTXHM2JT4ABXWxO+vdXLCU/I0XwgHis+41L70Qwdltgx7KH59Rp/yTdC3PjL3Sbg59fxJOFFurslJ8xUvCnVJO8+welhPvCgXRab2ktSf0RGkCo0Ab60ztOuvKmM2Hd6Y5sobLlqy1a36sgXathD1biI37m/JwD97zTBDy/rtdTNz9vpn1x4tmTO6xR6xv/532I16aI3+XZUGnNdvLGnKPb7F/ANnkSUmlm0qXjZEhYIxN5gWAEQrk/eGV8f94ztvHKAFuyp4l60E4E//SHmJY4FlTWZjmsTq/dTzxLu+s7p86IEAeezY5QL6ZF/PEqwNQ8150KqE2BrIGELBW0ymyZLy1Skam+ScLrNVWezvJSRUfwFQCiYAvQ9KYGIDppMmJ7SzY6wrM92UOZA5kDmQOZA4MAAfqgMAADGtsQxg4j8DYPiffnTmQOZA5kDmQOTBuHMhAYNxYmx+cOZA5kDmQOZA5MPgcyEBg8OcojzBzIHMgcyBzIHNg3DiQgcC4sTY/OHMgcyBzIHMgc2DwOZCBwODPUR5h5kDmQOZA5kDmwLhxIAOBcWNtfnDmQOZA5kDmQObA4HNAuaZGaMop1eI3OXBo4L/q/wMSWWmy/mXuQAAAAABJRU5ErkJggg=="/>
          <p:cNvSpPr/>
          <p:nvPr/>
        </p:nvSpPr>
        <p:spPr>
          <a:xfrm>
            <a:off x="345281" y="120253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78" descr="data:image/png;base64,iVBORw0KGgoAAAANSUhEUgAAAgIAAABeCAYAAABRlnxpAAAgAElEQVR4Xu3dB7hlVXk38PfOnRkGGGpijxF0RPRT6SAWEIx0NaioYAGxUDXhkw4DAwOCghKjWGJJTIwKGkxREDAS46diRJqFEmkOXZqUGabe7/nN3Qs2e/Y5Z59zz733zMx6n2eegTm7rP2utd73/9Y1FF3SVRedsM/QUDyjy9sm7PKRoVgWy5ZeuMXuZ946YS/NL8ocyBzIHMgcyBxYSTkw1HTcIxFDV1980ukjI8uOu/uBxU1vm/DrZkwfig1mTpu/dHjKi7d+/Sm/n/AB5BdmDmQOZA5kDmQOrEQcaAwErrr4pDkRIyce97HvDX//h1cO7CeuOWON+NiJ74jXbPPn/7soRnbdbtfTbhnYweaBZQ5kDmQOZA5kDkwyBxoBgSsvmX3S4wuWnDL3by+Ni/7zikkecufXDw8Px8dnvyN23v75N8ey4ddtsfucHCbozLZ8ReZA5kDmQObAasiBtkBgZGRk6KqLZ5+ybNnI7Dl/85/x3UsuX86iKVOmxLrrrjtw7Fq4cGEsWLBg+biAgXPPOCC2ffmz58fSZS/Zcs/Tbxu4AecBZQ5kDmQOZA5kDkwyB9oCgasvmX3SyEjMPuGsC6de+INfPjHUo446Os4884zlgGCQ6Kabboodd3xt3HHH7cuHtdZaM+ITJ+8X2232nN8tHFn8+u1zAuEgTVceS+ZA5kDmQObAAHCgJRC46uITT1i4aNlpwgHfu/QXTwz16KOPiTPO+Gg8et+N8eDdvxqATxgdwpThafHMWTvHnfc8FDvvvHPcfNNNT3gGzj5p33jtKza+YcrSKX+x2R6njKKETJkDmQOZA5kDmQOZA7ECEBAOuObS2ScuWjxy6umfuSz+7aKfPqFQDzvs8DjnnE/GYw/cFDdd+bWIGBkoFq69/nPjBVsdEA8/Oj+22HzzuPXW0dQAYYLPfHR/noEcJhioGcuDyRzIHMgcyByYbA6sAASuvnj2iSMRJ530ie9P+49LnvQEzDnl1DjxhOPjobuujDtu+H4sWzqYJYRrrvusmLX1gXHr7++IHV6zQ9x55x3Lebz2WjPiU3PfE1u99Bk3zV+y7HWvyjkDk7328vszBzIHMgcyBwaAA08BAldePPvYJUuWnXHa314a/37x/zwxvDlzTomTT54dD9x5Tdx+3Xdj2dJFAzD01kOYucHz4nkvf1vcdvu98bqdd47f/360nQDPwDmn7Bev2Waj3wwtWrbr5m84fRQlZMocyBzIHMgcyBxYTTmwHAiMNgs68dhFi5d99MzP/Si+872fPKE4Tzhxdpwy56T4473Xx63XnBcjI8tWClYBAxtv8a545NEFscUWW8att462ExgNE7wnXrHZnz24dNGizbd+48dy06GVYkbzIDMHMgcyBzIHxoMDy4HAVZfMPj5GRuac8jc/mPavF42WCKLZs0+Kk08+Kf549zUx77rvxsiyJeMxhnF75lrrPSdmbfO+uPW2efHqV7067rrrzuXvWnvtGfGZ0w+IzTZ92q1LhpbtsO2up88bt0HkB2cOZA5kDmQOZA4MMAeGrrrk+M1Hlk256rRP/yAu+N5TQcCpp86JB+68Om6/7nsDHw5oxWOegY1e/vb43S23L68muOuuu5ZfOn36tPjiWQfGyzd9+te32HXuOwd4jvLQMgcyBzIHMgcyB8aNA0NXXDx7u5Glyy7fa/9z454/PLS8N8Cxxx0Xp582Nx7+w41xyzXfjJFlS8dtABPx4HU2fH5stPk74uFHH4/NNtss5hU5Ayf89Vtin91f8p3Nd5375okYR35H5kDmQOZA5kDmwKBxYAUgMHPmzLjuuutinemPxK3Xnr/Sg4DE8JkbbBSztn5vfOSoo+OTnzh7+T9nIDBoyzGPJ3MgcyBzIHNgojlQCwSuv/76WGPpvLj9+gvbjmdoytTY8NmbT/SYV3jfogUPxCP339x2HGus9Sex6as+FMcce3yc9fGPZSAw6bOWB5A5kDmQOZA5MAgcGBMQmDptzXjpTsfFwoWLYtHiySkpnLn22vHHe34dt177rQwEBmFF5TFkDmQOZA5kDqxUHOgLEJg7d26cc845k/LhN99yS8SC32cgMCnczy/NHMgcyBzIHFjZOdAXIHD88cfHGWecMSm8eODBB2Po8XkZCEwK9/NLMwcyBzIHMgdWdg5kIJCrBlb2NZzHnzmQOZA5kDkwBg5kIJCBwBiWT741cyBzIHMgc2Bl50AGAhkIrOxrOI8/cyBzIHMgc2AMHMhAYPeXLByJ+OMYeNjx1pGhKXtuucspV3S8sLsLXhYRL4yI+RHx/e5ufeLqDSJip+L/PMOzxoN2iIg/jQiHPP18PF6wkj3zzyJi22LManQfX8nGP9bhbhoRszT4LM4y/21E3DDGh06JiP8TEa+OiF0i4uUR8fSImBER2on+KiIujYgfRcSvI2Iij099ZUQ8MyLujojRc91XbzIne0SEnvXmZMHqzY7J//rVGgi86IUbxzOfseG4zcJ666wZsw/fMYanTHnllrvP/VmfX6Qr0kci4raI2KjHZ28dEemsac/wrH6T8ywui4gdI+KCiHhLv1+wEj7vHRHxjWLczyoUxEr4GV0P2Vo4NyIOqdx5VkQc3fXTnrzhTyLi3yOCwm1CTlXbOyL+0OTiPlwD7O0eERcVCrAPj1ypH2HNO/iF4fGiiLh9pf6aVWDwqwQQmLLozpj3m39rOx3T19wgXrjdQXHMscc90VBovOfv6X+6XvzHPxwW04aHMxDIQKC83DoBgX+KiK0K4HTieK/TCXz+X0TExRHBenfO+XcjYh3nnpWAUbfDeU9EfDwinlHceGNEfDUiroyIhyJCf/R1C34eEBEvLq4DAgBpvB5vykDgqRzOQGC8V1yXz18lgMAG66/f+LOPPubYDASe5Fb2CDReOX29sBMQ+HHh4v5KRLyvr2+e3IedFxFvi4gfRMSuETGWM815F3iXKHKu5nscmBoR/9DG7b9GRHwwIk4qQlVAgme0tyLGzrMMBDIQGPsqGscnjCsQOPjgQ+J9739/X4a/zdYMpBVpv/3etfwkwab0y1/+Mn71q2tXuPzTnz43XrH9K5o+puV19913X7z1rW+Jxx59NLJH4Ak2sdYIa67AiXLHjnkux/EBaxeKyCu4Rauneq2qQECOyLOL0MDnx8hfORYp3+R/I0Kv86Y5LptExC8jYmbB+xeMU1gsfWIGAhkIjHG5j+/t4woE5sw5JU4++aRYsvCRGImRnr5keOoaMWV4jRgaYgCMH1140UWx2667xJJFj/b8kuGpM+Kee++PTTfdNB5++OEMBHrm5Gp/46oKBAAeYQEueu77XmlqkdtC+T8cERD8dV0+zImj/1LcM96elwwEMhDocnlO7OUTAgR+86OPx+KFvSnY52yySzxto1dPCBB43Y7bxm9//Dc9z8BzXrRbLJm+8eoCBFi1sn3H4t7tmdcNblwrIhbWWNsNbu35Ejx5rOe7n7xxZQAC+NvUAk9flqyBfSLi22Pg08ER8bmi4mD/HuP8wIQEXuExVQXPKZ7XZFjdrv1egUAvPG4y/nbXcK/60+3c1j2z1fh7zREQ2gEmVRtk6iMHMhAomMkjkIHAU6oGuEslX1Cmyq1Yck8r4qti3KncgiUmA55gvr+FMJUZzA0reeumiJDlnSoduHVZdU1IOdhzi3K731RuUIomfvR/iwxtwprQMPbPRIT49CMtXmJsxqiMr/xciWwy0XeL0RLTOaX78UNJ5EERsW8pCY0A/WFEfLRIWMO/KuHdxsU/ilMZ5xali75UuLplwp9a+ne8w0PXev/vinE14d2aEfGS4kKlet0ic/ezvI8sSk79P7o6Iv4uIr5ezGPZ9WdOlLkmSiW0KgTwKBE3fTdEgRsL0EWptJrXTs/cpggvcDdaOxIM64hCk+io2sHfQARldE1RBcGz0G4NNwECxmC9yVnwHuMxx05z+++I+GTxdyug6dqXFkq8vC7MgXAM8KWk8oiIuK/0kX63Lg6PiL1KSZfWJEBqbv+j4Xqx5zzjQ8W+8U3Wme+3H5SJKttsCgSMTampNee5yp2tr1sKmWNf3zvAxkin9Tcwv2cgUExFBgLLFXO5fJBw4z51vjNQ4FQpiVaEYh09GBEy3D9b+bGufJBySIkaMrcJuSakBnv7QgjsV7pBzPf8oo6ckK4jVt8phWCrxqleVQi96wuhaMwE13tLgvH/RcRrigfjAXfyG9rwwzuUZv5lYXGWx1RNFqREKDPCvB29qSiTU/4GoMjAB1KaEMAiLk/Ay9kA2prSnsX8q/1vFaN7oODtCSXBbE0R2p2om7gfAOJdck4otd5deKP8Bij8rdqAUqmSPaBU17e0Gqf7vlCsr2q+h+d1AgKee2xE/HXR+6COX9bT74vrvllzASUM4PFsqNFXqmiNmHP9FdLael7xHI/Q20CiJGDZKtHKe+WxvKsAIq3mEp/s4z9vwSfASQ8Ha1gVR6fyQd9BBgFErfY0UHRJRBxYAORO6yz/3oIDGQgUjMlAoCUQIMhZBB+OCBadrGwWGeXFIn5tYU3YuDb7GwshlJZcHRDwb4QCxcrq0HCoE1H2qemMzPN07jRBYXysDApCFvm/Fs2LKGyCXuY968/4DisUVvl9ZSDgebwbytKMc16hJHyzrHTEA0KZs26+XChnng3ClrJkvby78IK4n6AtK94qEDBu9fVJ0STLjHLCn0SfLqxQ4IlyQjwLt3ZiXsEjz/Ue1l9T4nqn5LhlvefvC2sesKJ8touIdxZ9IjyTZ8C3Cxnx/Hys9KJUAfGflTF3k1FsXuQXCEt5/ng2owE08Nm88nz9Y6EMVSiw3q0bCtIa8714e1ThRSvztx0QMOcs20OLG6yzr5X2GC+cPQaU2gPew+v1qcoEVoEAT5Q9wvtknfJ2aGiE1zwCAIG1xcNmLu1rSlVCJwIS9P6Qz8EQAPTNtXVeJYr4iwWfNG7yrP8qvFWseHsPnwAT3grgmKeuVR8B16ksAfrsG/zAQ7JouPB8kAFvLfYMA8EzcyJy011duS4DgYIhGQi0BAKEx3qFUKEU6oigUAtOOKoPZ7Wn3IFWDYUIGY2G/N6kmVGyaFkBLFp/sxRkjm9ZABOCmYCpI8qDEkEETbnBUxkIEPyUO+VM4RJqZSL03Uu4chNz29aR8jjWFgXKU3J66aKxlg8KkbDSWHGUK+9EO6IkCH+8BhwI/iYEoAFsyHf6prouiJ7r+yhBc/KJ4r+rnpf0/wR4StRrMo7yNXgKbAKF3MbjRdaEbwcCeINY2a3CKfoY+HbEje37y9QKCODbMRHh6NYEJHgF6vJuzLVv15gI4QEAnKgMBKyJvy3Wx/cigvesOm9+58K3j+RJ8IbVkfXiN256yp5XsEz2LpBkndsXr2+TX6BxFP7wUsjzqAMCgI+5BSB4QF5XgIe6sZkTuSYAA+BhP9Z5ZMZrjawyz81AoJjKDARaAgEc4oq2wVtZXwTa3IjgFqZAxSRTbLwVELDRCRhKjQWeLKJWm4uFQChQOKnJjljzmYVAYXW0yxznHSAsXFftcJiAAIuX25LngPVT12lR6EMMV7yTpS+G24pS90dKGHhJAn6sQMD7CFPgiDVk/O2IJ0OuAX5v1mHM5ecAaqxRoMO3lmPL1feZZ2OiKKwT8WphpTL1Awiw+niiABNgcjzIGhD/p+T8DTi2S56jJK0LClgOB+Xp70StgID3sJApP0pdfkC71seu55XTWlxozVwmKgOBywsvBS8CD1mdcmRp8xYACanLZSteCpMdV7zb/kkE9PEqAMf2jiqOdu3agQVeFV0dU0JitbMgUGvcSE4DD0MrsubeXozfngUEEnAdj3Wxyj4zA4FiajMQaAsEbDDu3HZEOHOZ2pyUe1IarYCAf//nItGOu9Gmb9Vzn0BmJVAkFBKFL8HPvwEd8gMk7HWqYKCcxO29m2vUeFECAv4dkPEO1kgdpdwJglgYoV0GM6stNavhgk2tVPsBBAhkFhhXqf9udZaFWDphKmRxciX5sN18Jo+N79u5sIo7CUJz4l3mS7yYR6VMYwUCFC4FywKkXOUujAc5f0MPfOPlFWnSHtz6ty79zdXP2k7UCggcXwBb65B3owweWn0X75u1B9j6fs9GZSDg/3klAOW6PWEfmKdWgK36bvsfPyj7lOTqGmdmAJfezVtIyXci/BHyYghUPQLmVShNyAfwAPKbkJAGQ0Uyrc6RE3mORJPxDfw1GQgUU5SBQEsgQJBQ7E2SyyRNsW4kAyYXfbuzBlg2LGsCl2XQKrEsWSSUc8rup9i8g2XBEmlnOaSNSNCoCiDMuHJTnL0MBFhQKYRQt4HTWORI8Bq0cqm22/z9AAK+BT8IVnF7cdo68q2pEoJXommGvTwLiV2Ev2SzpuVkwIbqCqCOxVn2Io0VCKSYsb+5vOU8jAeVOyBSME3pO0WsmkKibBOwrQMC1i3QCTzJweAqb0JCFbxA1h7wp7ESvpaBAGBhf7QKZdjPwndAHk9bXWVLeSxCOfINhJQA70RyQSj/6r+3+w7j582x56pAAJgQiuP18Z6mZYLyD1Kr6E5ehCY8Xu2uyUAgA4FWhw4lyxcAoNybdIRi8UoaFEuG0lE7IOB3QkHSYF380e/cjwQeN6h4qngskrGvvI43QRJVU+KCpUCUrwk1oDIQkIUvG78VUW4UMMHLDSokoqKikzei/Lx+AAHPE06RoAZAPb/FgJNiFktVQtaEuHC5xIEugr5Vbkjds3gPkveo6qkYKxDg/QDAWMPdVEw0+eZ0jXdQULwP5fXW5BnWvVM8WfYUcQLPdUCAByCFsqwH4KMpJTDq+TwE1mEZCHDX8+g02bOd3gloAtmSB6sKP8mIbtaW98kTkC9QBQK8DrwPgI5TJJuOnwcheSDLicSdvi3/XnBgQoDAQ/f8JkaWreituet//zMWPd7+BOBBbCi0/jNeEus9fcU8pbXWfU488PCSVaWhULV8sMmmSUCgrEw7AQEZ0NyYFggroBqHJogoXtaV0qRk5Si3kmQlxgpENCXZxawhVjJPAqujDARYzXVlZOXni2FKtmLNIWMmvChP2dnAlfKoVoKsX0AASOJKNWagRky/TMYnzwF4kdkvo78JSfrk6TAfvrWaMNnuGQAJixhVGweNFQh4pmd7hyTRsfcEX/FLhHBSWEhJHCu/KfFUWJ9AofBIysCvAwIUtZwV1K0Vaw0bl3dxhdt3ZSCgokDSYVNyL68PD52QGaXPa8D1z7MhWRhVgQAQDvAA50BTU0rfXgYCAJjnMzpUCfA2dEM8V8beTTlyN89fpa8dVyDw4Q9/OA47TLXWU2nmzJnx7Gc/O2742WdjwSOS0ltTJyDwspe9LIaHraFmdOedd8W996bQ8JP3dBMaeNasnePpG+8YN998Syxd+lTv1b1/+EPsvttu8ejKf9bARAEBgpdw5ypNdfLlyaTsKX2uaklGiVLSXrOJX/EqcUoCmFu0DASa1rQT9Mr5VCwQnNUeAL6Jp4BLtQos+gUEfFUqZaS4Ce1yYpisai507nmeGiVgTUgjKUIeCGOZSRZtShLaErqvgoh+AIGUTFaNVzcdX/k6c2ZtmUtgTsye50mTJCRXICnrps/HY/wDWoE0VAcExPedvogo3W5K36xboJMiNec8QmUgIGmX16AdAZGUPyAOsKUGUe6xhoSQeF8IaD0JeJaqQAAQ8d5qVUwnXqVS4DIQ4IUCnoFWuQFyBLoh8wRgKFc1p5m64MC4AoGpU6eGP1V64xvfGOedd15fgMB9990f66+fAGvnLz/2uOPj7LOSd/nJ67sFAus+a7t4yUteEnff/VQgMzIyEgsXjobcxvnQIYlAFj0lk45g7cyAp14hzijDmIAmDMsJchMFBIyIBcBirca6WbTcn9y0LATXJUpAgEIvl1E15QHBL0eg6hFoCgS8J3WDAwSAFFnf5axqfCXgucvLHQv7CQRSIpd3EezlyglJa5A4jwt3bFMqAwFjr3oa2j1HEpjYNxoPIMDzIa7N6sb3bhRoddzAp3lhCafkw3Kzq12KJLmmfHNdL0CA5Z28B03elU4NHQsQsCb0k7C3ECUvPIG3SoEJMX+ASAmTQmlVIJAqD7oFAonHrYCAsAH51g2lbpMAECCUqQsOjCsQaDWOvffeOy644IK+AIEHHnwwpscf495b2xst09ZYJ/5s073i6GOPqz2GuFsgsM4zt41Zs2bFXXe1LskeZyCQGqtwqVOY7crYWk2FZiGUr80u1lj+mIkEAsqz5AqwMHgIUkJbciESroBKuY1raqrDEmC5jYV68Qi0eh8lSlBz32rewtLhgpLUlYBWP4EAq1Y4giXLuuOFQJRcCgsIgXST1Gg9SeI0F4BEtVtkO17LK0jvqnp4+uER4P6DvnkrxnpYkLlihbKGJVvaC0B1Qvfdxu5TrNpetF7TfqrzCFhz+hMg66WbNssqZIR57BP8Ts2dUmfBTh4BuSVAovnwHKEE728VyrK/6oCAZF3g05qz9pqSXgh4UgYC1rH9wXNVLe9t8lx7jGcFuJE3k6kLDqwSQGDo8Xlx67Wp0Vz916+x1p/Epq/6UBxz7PF9BwJTpkyJjZ77tBVCFBuuPzM+PXefmDplyiu33H1ukxKkLqZueYIc688G6sWF6V0EHzDAqiJQyq7jiQQCXDpi/YS77GlZ1IjHg2VQF4NMwoQgp7CaJuuxWClnnoCUj9AUCOA11zdqUurFSyCRyn1lq6mfQMBYAA55Eur2Ja8Ah0lZ+Dfu42468AERFAPLjbeFQm+auCURM3lovLfsCekHEPC9kkQli5rDciy+m/3jWj0phAM01bH2UpZ/snTLPSuaPDtl0bvf/kyekTogIJ6dOkJ+ICKcL9GU9N2wT+xbVSHG3zQ0wEULOJpb3kBgu5MRkZIgqx4Ba87akyCZGh01+YaU7FhNFrRXeNWsPcC56Z5mxJAfyPoTDsvUBQcyECiYNRaPwDozZ8S3v3BwbLiBvfgkDcVQDA8PxciyGA8gUHbfdpu1a5CsINnANhELTtyxnNE5kUDAeFLzHQ1BABtKQ9hDzJBQqB4II2GMklEnX+0U2GoLUMgAGQXFk5Dq0JsCAcLbOLhTuXPbZ7qOhg5YUprylOeo30CAMkjNeyhIigcfxfc1EzqtC5mQLnXYDAVF+EtI6/St6T55E6wySop1XQYQ/QICKTzgnb3GhM2lPA4ehmpPghR2sj/siyZkrln41iKAzkOT9lMdEHA9C9g6YsXIdm9Cxis/gCUOcOlVgZoCAfved2vJXe5D0O7dznP4q5rQgNCJ6g2eCUCqE6DwjnIVUBUIpHkFbMi3puWD2p+nlsvCPAkUNOFnvkaM84qLZ283snTZ5Xvtf27c84eHQiLf9ddfH2ssnRe3X596VdTzauq0NeOlOx0Xxx9/fJxxhpyuZtTv0MBkewQAge986dD4k/XXfmcsHknleE8wY/2ZU+dtvNOcVs1ymjFtxasoNUhcnTNL3gli7TMvn/oM90HOrD8ZxtXe5RMNBHgFJFel08kIKS7C1Be9WseuhIwrlCD1HQRiJwtCFjwhzarXkUwjItQUCMhoBpqAE7XLGiJ1otTauOzu7DcQoFRsVtUa4rwUOGBgbiWtNT3dsfwtBCqgRfEIQzX5VspVfJnXhXAGCsrULyDge4UFeLMoCx39mjSzSWOxd3yPeUCsWXspkVCKqgT8M89Nqi2AMY1+hFV4scS5E7VqKET5O0DI2pZ0Kt+lE8kJ8Tw80NAqHd7VDRCwNuRXNG0UxnPh+VWPAFe8/WC+ldGe1GnwRT6GZMx0RHG5s6BvMjZeHjzH+06eKHPJg2DOgF85LZ3kQINhrl6XZCBQzPdYPQKAwIbrrv3aLfeYO5EtLlkdrBDCR5IP5Zbcke1WMmtCUgXlKxbMTVjdPBMNBIyXMOaGJNhlvHMTVoVq+bvErykbSU2UYDve8xxQyoRvtfdAUyBAMThLgdARH5UY2A7gsWpYX4ADj0fqR98UCHRTw08RAUbc0oAdBaPETAlcr0RZakGLv761XdMm4RbZ5bw5xmCNVctz+gUEfI9wENc2cMeCpDRk4XeyInlzWLjaRKO6PAPfYl+J3QOnyhSFoFqR3ADKmeeKNQqUl71rrYAAZUiR88pZTzw47TwvruMNoJSr7vimQMC3AcPWS/mAqLpvs9658a2nlJtRbihECQOeGg7xAEk+bnfaJMDAEyd8lY5YrrYYdkJoAhTybFJnzrrx8S7wCMlPEPoiD+sORep1/a8292UgsHIDAaOXGJRcvywKlnQ71xhFqC48lQu1ygqfDCCQYt2pdInlDqy0sgpYEABNOuQIGNCUpI5Sb36/pcSwdF1TIOD6cv03YSx+3solmnjovnJCWCcgkO7rplYeL1hG2iMDdQRttdKiW8HGm8BCowSEafCpbm1RQvhuHlC1f0B6bz+BgGd6L6CVQhDc1LwXrSoJfI9+DxLSEEsXCK7rwAfESbZM5ZAs9urZCZ4BWAj/pPMe5IUodS1Tu9MHk3vd9ZS89VUHBsqnBSrvA7TSaZyJF02SBa0THjRekE4HZwlZAONOYUzliLwAgFciYEGIg4eB54kyrjsNExA3PyoQlCICF0BJFQiUQwfWMZDRqpcDEABc+yY5FjxhmXrgQAYCBdNWUo+A0dtMNirXnE1kc7MuCC2NRggVm5Tws+nE1ikJytYmSx0Aq8tnMoCARjYssFQPamw8BO3IN7EENTZhuQIGBA5hxFNCAXOBcnUTLECTP2WLrRsgYCxKr1KWNAuIIhASYgnjNQuSQBe2YKHK0iaokiLsBASAC8rE9XISvIMgFX+jyFqR2usksAlliq9pbL/VM7mfzQOvBhc2rwurzvoyTwQ7LwALHbXz4PQbCHifpDwZ8KkVsDEKaVBO/lgT+GB9iPfjI7K+lTe2a7kst4NFmsCAyhallPYVL4COmOLagAgwyMsgARUxRgkAACAASURBVLcKXNsBAWPhAUvJgtzvicfWk7Ebh/VkHN7DW1Y9+6OpR8D7eAOsI2vV88yvPSO0aB7lOfBO+F3JLnAFFPkNyPLHNWltudY32r88kvYDPgGPPAiu9Q34hJ+8N+amDggYH9ADWNqzxgcQ+15AB/DieWHAyF1BQL4chiY5Cj2oyVX/lr4AgbPOOjs+/3mJrM1ol112ic997nNdlQ++4AW8YivSlVddFSPzb5vUqoGUIzAJoYEyQ1gWhDD3XOp4V8cy7lobX7Z0OgSn7jpuQ3F3ClVyXRPilpOExKUnVIGgdS5jwkK2N1dzO9JMRLIZcnALwdqJCBglQ5RByuqv3kNxERhKnaruY5YsnhhrO96lZ7oO+DI+Qquu94B3iJezWuQHlJUDAJa69VnYVRc6K0v+Ag9HUlzeXddwqfydlFMCQL3UYrfiMwXAnW6N1fHHt4r7OmOgXcZ2srz1jGjn8u0039Xf8Uu+AIuQsqdg6gj4E94AHISJmsSSKSPXW79c+VVinQsXqQqhAOvI/OOdNdYqVEPRA3FCML6nSgAOAGZv1Lnfjc0cULzc6+UchboxWfO+iwVf15FN3pGEUXICn4BM7wb+KFxgogwy8YkSAKrLaza9G8AHdpyCicgeSp0Hq66HAh7o3olfvBBVsp94g+Q2eW8+frjbXVO6vi9AoNf3d9NZsN07Hrr7VxkIPMkgQpDCYKmk/vPJS0ARswSaCMBep3Uy7/PtgIbwSAopiIeKtXdTp93NNxDcLBxxYSRWyXoRX293bG+TdwjfENS+i4XPImp3+I/rvNPfLPkmBzE1GUe6xnhYh5RaAlw8MA58SW2Fu3neeFxr3ikPngoeGYR3lKgujL3Oiec6cwHYpOh4GliqlOWKrUp7/zKeO6DG+HnuzLf1BLiM1btTNyqhEd+VjjTGH9UIckx6kRMSanlaeOEAZN4D64PHoZfn8XKqhBFyYWQAAPYBfrQ6cbN37q+md44JCAwNDccGz7KOeqM//uGGWLq4fXnzWus+O2bMrAOET75z0YKH4tEH68JSJe04jn0EBsQj0Nsk5LtWJQ6kQ4i4ZFlsTU8MXJV4kL8lcyBzoEsOtAQCM6c+FLdc082BWF2+eYIvX3v958YLt3n/uHQWzEBggiczv66OA6wv3h75Cd2c5Z65mTmQObCac2AFIKBL3he/+KU44ID944E7rog7rr8wRkZ68egMDmenz1gvXrT9obF0ZDi23XbbuOYayblPpZU4WXBwGJ1HMpkckAynppsbXGJfpsyBzIHMgUYcWA4EhkZGLv/Q7G/HT38x2iLcQUFnnHFmfOQj/zcevPOqmPfbfwuH6ayMNG2Nmcs9AQ8+uiR22mmnuO63yuZXpAwEVsbZXa3HLF4PoYtVa6sq+VCy4JeLtq+rNXPyx2cOZA4058DQZZfNmbHu44s/tWDhsvcd89F/Hf7J/4weXjZ9+vT4+MfPisMPPywevOMXcccNF610YMD5ArO2OTDuve+R2He/fePH/636p54yEGi+aPKVA8EB5VPVEjKVEcq00vG3AzHQPIjMgcyBwebA8rKnkZGRoasunv3Vxxcufdd7P/LPQzfeNG+50h8eHo6vfOXv413vemc8dNfVK5VnYPqa68eLtjs4Fi6JeO1OO8Uv/keFT2vKQGCwF2oe3QocUM6m14DMcqVTSspkVndznG1ma+ZA5kDmwJP1z785f870Resu+fj8x5f81WEnfiuu/vVoNZAwwdlnfyI+/OHD48E7Vw4wkMIBjz4eseOOO8avf62/TnvKQKATh/LvA8YBtd8auCivUtfdy3kCA/ZJeTiZA5kDk8GBpzRC+en5R6w5Y/2Zn1zw2JIPHvXR70xJOQPCBJoGCRPcP+/yuPPGiwc2TDB9zQ1i1tbvjfsenB/77rtf/Pd/N2v9n4HAZCy//M7MgcyBzIHMgcnmwAod0UbOP3/4qnWu/dr8hUv3+eAxXx++7sbbQp4gz8BXv/qP8fa3vy0euvOXMe86DcQGK4EQCNhku4NiwcKlsfsee8RP/p9zQ5pRBgLN+JSvyhzIHMgcyBxYtThQ1xo1rrjig9Om3v+MUx+Zv/jYDx7zjQAGkJyBz3zm3DjooA/Eg3ddE3fd2KpNfTMmLVm8oGNp4pTh6TE8XNdx86nvGJ46I56/5bvj8aXTYocddohrrtZtszllINCcV/nKzIHMgcyBzIFVhwO1QMDnnX/+nOmz1l9y6vz5S488cu4Fw5f/cvSgq+nT14izzz47PvSh1A6+d2b0q8VwGsFdd90V73jHvo3DAeWRZyDQ+zzmOzMHMgcyBzIHVl4OtAQCPmnk/H2Gr15/088/Nn/JAQcf942pv75utI3vtGnT4j3vec/ycEEvtPnmm8fBBx/c1aFDru9EP/vZz+Laax3v3T2tgkDAMaUO9UCaJ6g3X51Jn2p93NO5C6szLzp9uyN4tShOJHN4rMmIDoYqn2VPmDjYZlBI8qXzIgg1ZZjlvv4OMvK70wCdmjfI5DRGJxE61KfVccy9jN/5FdaE00D92bQ4GfGh4qArcVgHZak/H6R57eVbV7t72gIB3Dj//H2GX7jei8565LHFRxxwxNfi5tvGXp209957xwUXXNAVEBga6jjUMU3eKgYECFyCNsVUnGzWuonCmDi30tzs2GDHB99ZOo9+pRn8BA/UGfTfLr3TKXCOeR0LOfjp3aUHOIp5kHqYbxARTs/UlMnpmeXTER2t6/cvRsQHx8KECbjXIVCO/XUyptMF+0GO+v5WcSxw3cmC6R2Sxhxa9PFirw1WElk/OLGKPqORdlVa+Ph6S057fMHSj/z1nG9P+cXV9kvvlIFA77xrcKc5dda6mvJEK4MAa/BpY7pkkIGA456PLSxRJxlONlWBwOOFNei8+l6IZ0qTo/LpYRkI9MLJzvf0EwjwjswtjjdP/SouL44YpwQofR0uedpeUwAongMA4LKIODAiRhPMMg00BxoBAV9w2WVzpq6/eMnfPTp/6bv/5cJruo4J/O7WP8R3L/nFcmZkIDCua8JRnTYp9+CPiw2qzty/s2xWVxpkIPD+wtrU8KL34zz7N7NVIODJjsZ19GsvxJvwN5UbMxDohZOd7+kXEKAbPhcRBxWv/E1EfDgifthmCGSMFte7FUcQy9h2HPrqLHc6z9gAXNEYCBjryJw5U655xZIjYmho667GPjS07aU/uen5R53iiPYMBLriXfcX8wRcEBF3FefGS5owz6v7iXQZCDRfS2UgcFVEbBERSoTEhrslrmSZxn8eEY9GxFpFN8SVCQhsXuQIsIAH3cLtFxA4OSJOKuZKK+s3RcRjDSZfOPKoiDi9uPY7EfHmBvflSyaRA10BgV7HefXFs7986U9vPjADgV452Pg+CU1XRATBxaV3akT8qkjs+VkRO2z8sFXswgwEmk9oGQjsERHfLdoYS6b7XfPHLL/yxREBTHAZUw7HFAl5KxMQ6PKTJ/XyfgCBl0bElUWO0X9FxF8U89/0w4QL/r24T1hpqyJhuen9+boJ5kAGAgXDV5FkQQfOiM2h7SLCAQs2MWtuSUS8oA8H0ggLWTey73slzxBzFLIYC3Uzlk5AgKLCI337J5oGOTQgec6xpE+LiC8VyXLdJIF9OiLUGsvEBzDEB81bN0AAwLVexrLmzKl1y0NBOVW/oV2yYC/rwbvkRoy1Wse3s7KNuQmNFQgYt8RAc/VIocR7SQpLlQsqUH5QeCebrBsgYkGTD21wjT1NxjR5r7myvppc2+nV3jvWee/0jm5+N6fG1HINZSCwagEBSYGUitIhrti0qFUQPK8o73l7hxVkwSj1sjY8JynGN0TEiRGhLNFv4n7/EREfa+gufW6RyUzAPLMYgxKUb0TEWYXbuMnitmEpdUl1GxVjUSYlQdJzWiW0tQICfx0RHyiehV94JWP+k21K5iS9EVhcpdzFTQj/PV/VAsBBwc4sbqQUzyxc6GX3O1e6kjUk/prKQZu8L12DH90KpbJHwFx/PSL2LeaZV2B+wwH4xnsLJX5KcUhSUyBAAYpPW89K4ozjnqLS4OwSX5oMRWiDJwIoNm8EInBsTKNnr49WBbSqGrB2AZHyfLR6r1yKQwpPiG+wRr5fzG/9GegrPsm6PrqItduLyHOU6H0qItr1TR8rEFAqKbaP3/gzpwmDW1zDk7RnoYx9h1LDKpE3hxYVJS8s+Gx/4BXg+ffFcdt1r1gvIgANgCXlIaxbhEHfU/xm7QMiH6kxguwn1RUqQf6s2J/ei8ejcewVyZymMtjyKZ/2t3CKI8GBIEeEq9Q6p3h/Ozam9dU07OQbrVfARQi4DrwA2/YOPphT84lPad2PHiZUUAYCBSNWAY+AiVfjTMnafBeV5tmi3q9A2rwCFk8r2r4QOASfzQtQ2JCbtbgBeqc4KdM6hbNhkWT2+gKV1j2GgP1KsYFbKRnPUZa0T0TYCHVEwCv7Ioyr6LcKBN5buKop2DpSC03hfLTmxyTglL9R4k3IZmWdEHbmSVKVrOp2hCfvKy7gXhfy6ZZeERE/7/KmKhB4fqEwCUFeJ0moTcia+LviQu5hwrETECCc5bMcVngh6t5DoH2t8DR4ZivaMiKUPlrT1nOVzAmlCnAAk72WDxozxW3MCeRW3wVQU+TWnZMi6wgAwC8JdnXjdY8x/7IYM/d9lcYKBCizpPzxz7rrleSSCQ2ZIydllnMMgGDAHaBPgLjuPYCz8ZBBVYU3uwh/nhsRAP0JRUIjWVElsslaME+IPAS+KeE60g+BrJEkWSbXA4+e5z3Arr1M5tYl0RuzPC3yp1WipfWMB/ZXu/WcxuFbAQxjJJfLnjLeIzILCACS6siY6AfrnrH35OmDvc50k/v6kSNw5FHyT8aPDjzwfTFro6fHb39cTW5e8Z3PmrVzrPPMbWPWrFmhm+E6M2fEd750aGy47tqv3XKPuc1OOer/p+i4JMvXxmFBlTedPgJifRaAxB2bshWVgYDsX4dKUNQXFtYYFy/3qtADRcbaQjbZEZWFTCgSWhA0y1ASo9ghRShpzLtsSM9C6vyPrBnYnxZgw3cQqL6FEk5nS2tuQqAQoCw+G2SHirVeBgLHR8Q/FBYCT4JvZDlD2Szy/QsLwbs895uVMfUDCOBVsv5ZIzwt+EyQJ7q42PD+n7AD4joRpURZA/m8CawBa6IbqgIB9wo5eS6eq1NvEkIx/l0K5W+OCa12QIAgZI1RqMja4Y3wbgKSNwLIsw5YkgAJAUyQVgloYokDs/gArFr3BB8g+aqIeGvh+r6xKH37aQ99BPD7C8W40pg11iEHzKcmPN4j2Y5gBnSBouSJSOO2VyhdfxuvvcLjZr8hAJK1mYAwy3WbGu/MWIEABWHfa6gkHDTWcEzdugNyVKDYW9aRd5of3+//8cD8+N13+zd7uypby0AAiOPF8wwgEehipOARD42/7Qlri+XtffY8jwOPgYZZ9qFka15T3gbPdF+5uVQZCFiP9oPySWCbLPE3IwJIMOf2EoBn/VoHkier1C8g4Pv+KSLeWXgdyTVhHnlieGj/WT/2DMBwTURsy0BZaTwC3UixXq9dtOCBlRUIEIqEGeud8FCXXiWTTil0ShosAwHlbBQURev5dWQT2aQIKCgf8sCyg05Zwp7TKtEM+koNa1JuQ3oXoSFrmRIilIQoKJg64r6mOBDETPknKgMBCsfmszHqPBB+Z7XZ9NyZ3H7lznr9AALl8fczR4Cbk2JC3IIEQ7dUBwTE+cX7Eb51auEJ/KXuY2rMCWbKuR0QSJaOd/DGtEL/hBlli7j8eYrKBNABg0AA7xeBXeeWJv9Ym7LjKVYKiADvpqGQpj2UC5DNIj2jBbNZxix4ILpuD1IiQDrPhGtTSKj6OBao8BUL0rglBZdprEDAHgU4eSZS6WC366fT9RQtcE057R4Rl7a4wT7EM3JL/wKyqUwJCFhTFDYPmr1U9RxQekCl0lzgwHuBAeu4DtDuXMgc7wLYy9ZhGQgwjijdds2bHBXuG2YVsgbYqHZe7BcQsN6BfjLTWqoDHb6J8gd68dceO3vggYDDhKZM7SU02mkt1vw+MhKLF9YZF0+9dgA9AhQ1RY9RrI06l2Gq5bZJuOzqrvGhZSBASbL+PLsV2YDJMueVSErI9TYvxV4nsMrPYykRblA4S537NBFBwd3P7UaxUfTt3GcEo1wGoQGekRTHS0DAc73Ld7ZrkJM8LMAHFylQlGhQgQCkT8CKUeI5ENbE1Vid2zogwCuDlxQZhVcXMik/h6XFeieYKDZAqh0Q4CGihIRqzPfbOiSTsvI+W8wzAFq2sM2/ihnvZFlW3bvlcZKBlHdyGfv/pkCA4AWQeRg+X7il21nQZaDKumexIRajmC0BDsjJ9WlFxsdbYIy8BdZ4WZmNFQhQlOa4VxDZSfDax8ZIGYmhMyLkBLQi30mhkVuUaNm7lYCAe+1Pcq1VPgzjqNwtkqeqFQABHKwZ3ghepHJztgQEGF9p7QintPOQ2TtkKHDMcOJxKV/fLyBwWrE3gZ5OJf7kLM8nz/HTJgUI7LbbbnHRRRfFPTf/KO6+6bKOJxB2WlkT+bujjp+/xX4xf9G02GSTTeL+++8fhNAA9C4eyy0lJlxHLPKkzLhfWV91VAYCFB4LvBMRYuLI1Va0NhNrrAoQ6p5ns9v0LEdufRvfZvNsrjfuQ6VsnUg71KQUyu8tA4EmPRUgeVYZoeC95ZyLQQQCFKj5J6gkBOFlr9nXdUAA35PnhsI2r62UHt6xyM2b1sIEDmoHBORaSBxlERPAZXds3ZxTvsbBfS3WnBQ5UElZCBGV/73duqHQuYGNGzUFAin3xjisu06gC9DloTA2gDkdoGJ9JVBAsXfK0gfECH2JqvZd2XoZCxAAxlJIseqZ67Tvmv7Ok2FtUOpCiwBjO2K1Jy9jNd+lDATIP3kErYiRhE/+1tcCOG1XISBREpiuytQEBPDKOjPvQkCdiNeAfARO3VM2QvoFBJJyB3AAnXaU9ptrXjBhQOAHP735wCOLhkKOMz7vvPPjzW/eO+77/eVxxw1lGduJn5P3+9CU4dj0lR+KxSNrxNZbbRU33DB6IuO6cgS+fGhssM6k5AgQYmlR6fyV3Ld1jEqKmaCxGOs2QhkIcHslV3s7xqescrG5cj95sXzxXL0NPLcd8q97PkscukVNy81SRzT3iC2nfvZlIMBFWLbwW30bQIFP3OJi9IkGDQhQYEIZ3MbmWB34WKgVEOCiNR+sOu758nkE5fex9niDkHDV8oSkDkDAmuQ+FTvmSWhCKRmRm5Plj1jawmPImkvj6PQ8XgFtnlETIACAyHtBlDKl1IS423kwxG3TmuIReHVxs/XaKS6flBSgKgehX0CAck4etKZ7pMk3l68BrMXOeR0I/lYhkHQPDyf5gVoBAda1PdAJ+HqX0A9vESu+HUnSBSyq3T7LQEBogBeuKQG5vAO8XWL3ifoFBIBhVVxAtH3X+KCwCQECV1180pyHHl5w8oFH/lPcctuozgIGvvCFv4sDDzwg7r/9irjj+gsH2jOwxlobxgu22j+WjKwRe+61V/zXZaPl+lOmTIkjD9kr3rbnyxYOTx162Ra7nNYJzTddNE2vE59Mh4uwDlplJHueOHvKXGXpJyuk/K4yEGhinbiXdcOlWfUglOPVLBUlPMIITWt1JRKyulK5XeOFXcO8MhBINcOdeCyWS/gMOhBIQCy5wpuAnHbf3goIsGR5aHgfJOKxZOvmkhUFDFQtk1YeAeWYSgNRN62MeQWUjfmTzjGQMyAbXFiLd6CTUk18sNZZqtzzTYCAkFlK7Ew5EJ3WUz9+Z4kCY8KB/QYC5VpzwArAmkwyF3J9GDioFRAA2Fn4nSgBger81t2XgIDQD2MgURkIAHWpKqbTu/0uNCFEIXwnTJSoX0AAyCH/7Qv5OcAp46zjHpgQILD8nIJFSz+1YOHSQw4+9p+Hrv3taLmkY4w/+9nPxQfe/764++b/Wh4qGBnp5F1rwu/+XjNj7afHxlvsG4uWTo83vekv47LLRnUpEHD4gbvEAfts/cdly0b22nr307m1J5qSK9Ais8DbERRuYVvMhImNVbXSq+WDyepp99wEBAALFlkiKJ0ipzAkplAa3HyS/7zfBuZWbeVaS64/mcC8A2OhTg2F6p6deDvIQID7koWIt3jPShkrtQICnpvAHeXLgqxaYbwGKaekGu9uBQR4MFjIyLe0Skytfpc1Ze1Z1/IijIWVrS7dXqSgmxJLDcghRJsAgTKPuPzHAlKrYwS4gHqhFR4/fPZHEh8Fncrt+g0EjCMpJUl3yuLGm+ggHhEyCcCUsOlbWbTCExJ1E7UCAoyLVHnUbrwJCIjRt0o4Tvc3AQK8OOUqn068kgDLGKoCl34BAe/3fAmwaY3wxgHteCQhlqHKM/EUAD8hQMDoHGe8yfqbfn3+48ve+u4Pf2XKTbeOlrLzDHzjG9+Mt7zlzXHfbT+JO/9XLkVTg7ET38f++5SpM2LT7Q+Nxx4fic022zzmzRs9jnzKlKE48tA3xr5vePkji5cs3WHbPT9azpYf+4ubPYFg7bXOVyyQAJY4V6Z+AoH0XG59LitCjdVRJshPTNsCpgDKwEQ5pDiqTWvzjoVWNSBg71IKXFMsJyWReNwPagcEPN/mJbC5IsXhy2QcWgmbR/NdPnCmFRAoW9e9jp/i4NbmclWmpaqgU/Os8ru6PYaY50J8WzWCe8dK5pPi57KWLAvkJLJHWHWqb4Ad4Q6W5XgAgRQO42USGhwL8chYDwiveFwSAVxCO8IxQFgiwt/a8a0S/yjalKc0aEAAeElhryZ8ksQqmbl6FHo/gYBxyN9hgPFyAZVVPW+O5ZkIzSwH8hMGBLwMGJi13ovPfeCh+Qftf8RX4447AZOIadOmxZe//OV417veGffP+5/lOQMjI5MPBqbPWD9euO37l4OA3XbbNX7+89G+LMY758i3xK6vecHCkaGh3bbZ/TSx8Ikmcyejta5UsOlYKF+1t2UaDyDg+RYkdE8ZqJ+XzJI6dPldnE9sl/BOrYdTe1qIVvXAWGhVAwJcoVA+5C+uzNXYr03TCQgoSVTjzZNjDssxaokzBJC5Sy7dNG+tgIA1l9zQ+kw07dZYXg/KoIAOCYeA50QBAd/eqsFV0/VqL3OB86DYJ4iCIah5NgBkcV+gA29UAAFg4wEEyBQxfAqCq7lpa+O6b9XJUXjIupQAnDymYuQST1MzLzx0nb4QvEm+y7f6mxckeZgGDQg0DZ0m3iQgIAxWbjzVbyCQdDt5K/FWZYZchtQV1u/mhIfAHN09oUDA20fDBMv+VpjgA0f/Y/zm+tHcFGGCz3/+C8tzBoQI7r3lx7FsWbe5ZU33XefrZqz9tNh48/1i4dLp8cY3viF+9KPRXhbTp0+Low7dM966+8seWzoy9Iatdzs19fbv/ND+XsEdSUCIjdq8KSmuyVs07ZGEY0FyQZZr6ccLCFTHZe3ZSBQ8wWCT+7eyUkvWZT+O551MICBEwnVc7ixY5ke3fQQIUILTxmYx4WHnutcmK2P0mk5AQJdIXhxEyKS8k5Sox5KTEFe2AF3bCghITEt9Cbp1t1a/KtX1lxMIm3y55D+hAXPVJDSQyto8m0egrk9Bk/e6ppznI8RHyRt/K2Bn/44XEEgJZ8bFUyNPplfiofI8glycXbkj4Gg/4xn5JRQE/LUKD5ZDTYMGBMprvwmPNEwjh6oJvd0CATkwcmHqOgu2GwcPnR4J9re9yjvLGt98woGAUZ5//vnDm6z36/Mee3zJ3vsf8fdTfnfzaJgAGPjSl78S717uGfh53HnjxZOSMzA8ba3YZLsPxvyFQ/GKV2wfN944Wh0gJ+CUo94ae+38ooeWLI2dt9ljbq9u+SaLptM1qfyDJS1zuNz3utO95SQ+NbLlToP9AgKyg5N7s5NV4VoAwFhcy1UodFFuHMPN2KmkLH0365ibVf5B+rbJBAKsIUiyH0BAxr5vgvAJTwq32xMBO62PTkDA/YSQhLXUBpkskfuxU9GsheCv1nS3AgKATaoPF5v1zKaUYqFJkfAMaDCE1yz1pucs8LAQ0E37CFBKSUlKwm3aUVQ5HCAFhKdmT0AQMCTZljXeKVEqJUSOh0eAYUDgWWfVcuCmc5Kukwckt4cXwxwDBKkEVTIba7VTpn+T8sHJyhGQw6RipCmlro3l1uHuTUCAHGxi/fKQ8qqWgYDwYGq4Y8138g6q7lJu6L5DJgUI+PKRkTlTrr502Zfuf3D+e/c/4h/ijjtHvYHAwCc/eU586PDD4pEHboqF8ztVlzSdg2bXDQ1NiXWf9qKY/3jE61//F/GLX2haNTquM094R7x2u+c9MjS8dKetdj0zlbU1e3B/r7JguA55Awhf7p1uSDw1HXAhlsTNm6hfQIAlwNIV26QAOmWuWsTyFQiM1BWrnAPRtMEJ8ME6oyDK7ul+AoEUh26SoImvSfiNFQjYtBrXUJa8OHIEOnX462ZdpGubAAFxbAKN0EmdF61J7uRWZaytgAA5ZO6ty27KBykt3ggAMZ2FQUASlKgb74LeGimU0cQjAJimDnGAB+XchFLvgdQXQ6Ij0Etw40+Tig9lm+ZoPICAb0jJv+ZWwuWoEOyOgB3faD+W927qOcJzo7a+E8kNSvXlg+YRECu2B5u02yazKTngVDg3lbj6fuvIehIGSS2lW/FFUizgL7RQBgLWfypJ5CF8yqFCNQ+z5yR3u/YbkwYEDEyYYL1Fyz7zyGOLDjpizrfiymufHPvZZ38i9t23XGHRab307/fFixfHgQceGD/8IR07mhNw5CF7xNv2fPmjI8tily13nzsWd1k/BsrqSu7YakZ70+enWCqlyaOQXJv9AgIpmQrCVR/e5GQtmeMSGJPgAA7EsWwQeRi+uxOVXYms5pRF308gQBkrHVILy/PQzoIT8/VdvmGsQEDylqQrwlXrU0CnE/LvemMTSQAACdVJREFUxK+635sAgXI3PJaR+LyMfTyh0OuAX7uGQqmTI0uZN6GT9wcPKHwguAyGCVprjWCty1Oo+15zSPikRNYmQMBz0joAYoRpOp3KyNPFErauU7fNVDqJX7wSnQR4uZ34eAEBc2vfWbuAJmXXpGlO4q2sf8nT+lrwLvAcJcKjbpo9AZup0+igAQGWPHk1mkHenlITKHLW+i5XYyVwpFumNdWO7CEAxBoqAwGgOK2dpkZTAr/fmlQgkMDABouX/vOixcvectCx3xy+6led9kEnfvf3d1UNJ/zVm+Ivd/k/9y1dsni7bfY6sxNi6+8A6p+WSqQoFtZYu1a5rcbDLWezcwFKYpHpjfoFBMQC1bRasJKbuBnbEYFIoBJ0BEfqx6AsSJKRcbLYfHsrxQt1Exw8HDJjCed0bT+BQLnvfquWzr7V/qJUJa4ZB8shnT5Y5kUqVaomEZWvKWfWN1Vwva7FJkBg+fYtelMIkQF74uvVFtHlMbQDAjw49pZYPWuJV6idm7TcD75apmi9Sb6zP/QzaOc1ASh4bNJ5AU37CPgueTpAh7+1/ZXo2mrM1oI1qIRM+IsySAqEkmXpderAaW/4LiDUOAEBCqBcujiWzoLlueI61lDH/jUvwlvp7IhO+xj4ti/wgleQlycR74L2t8Abr0E7IJv2TjqJsZqzkMqLJys0YB6tLQZKOxBYPlAKeGWglGUYXljPwmNAWCvvKe+RCip8IA/LQMA65pHzLkaiZOx2ngrP0mYe+Dxj0oFACQyc88dHFh1+yPHnxW9vqFa09SrPxnbftGlT4/Rj3x47v3LjR0amDu24zesnNScgfQyBKanC3zaqEpxeCCrnhiRIKF2uJfG6fgEBY0pZ/1yMhBwlUUeSWCRHpeNuywqcEHAgCyvNBhEDhmTrSO9577GulRyJuSbqJxAAvtIitekItDpwwgUIBBB+lAXhXwcExIXF/T3Ds6slSaxcXgWWNqHXSfD0sh7K9zQFAjxJ3JT4nWRJux7u7YCA+wl2yWP4YC4p9Dq+WqPAAotTiI5gTJUmvgMgsbbxy15h0dY12rK2uKgBCd9B0RLETT0Cxqzczx/jVHcPUNQJcutP98J0ZHG57JKLVq8N+4+Ho66Rj7HZ77xCwDAwyiK1psrHivcLCOBj6lHhv7m1WbWtGujgBTezeUu1/+5nYJTn0Pg1uaGk1Lv7vQoGPMucSK7jWUhdI6uW7mQDAR0KfaO9K+G5bt6tQTKCR1BinvmqHjqU8lrwWQ8MZdN1xFuAL+lArmqyII9J6mtA7mjtXd4X5WeWj0HffiCAgNGNjIwMXXPxyWc9PH/hR448/V/jtnnl8uOxyrXu79cn4JB37xB7ve7Fj47Ekj222u2Mpmewd/+y7u5ImfQWHYE4llyFdEgFRU1Is6L7CQTE+/HNJjBeyBciJnT9P5csIU7wcpuycFhVozGZJ4kilFiVSiV5CGw+G4EQARzcxwohYAhc9brljdlPIGBkNq/sXcrEONRdUz6sO6hcrJpC5QokyMR1uRHrgICEP/NoP5oDqD+dvCYUkJKDvNdG7yZDnZVBeHRDTYGAZ6ZTLf03PgjNtLKKO50+6JsJwQRutZZ1BgWry1xyOQNB1gsLmntVC+vqkb7GYk1YIzwV1rfYvPASpWk9Gaf1lE7MBMZUYqhkaQoEvMec8Sik/AIJh7wDvCRi/8CSZwNIvk9eCYVWtuIlG6rC4NFKJZC8La7hWXOwl7H6fmAa8OA6dT3Xu3Wnd0JaH/ZUuxPxmq4F38ZbBdCzIBEPiDVoDxurMQBPPHcSA+0HgEbFgP1RTdbUGREwVutunQDr/gDWwjnmxd7xPHvCWtQ3wZ7yPmuCsvT9kw0EKHX5FOYPXyhfYwaagFT7XsIzOUguAAt1/fQBVzLPPJNf+GHPA6/46T3i5LxbkqqBLcmpVSBgvhJYSHsTYLZHgQ8y1h5kJNkf9pTDw+YODBBIYODqS2afGzFEcJUbajRduP2+7p6RpUt23nKPM7jQB4HwRH6CzcKNnM6w73VsFqAFbHM6HAbfbUAC09rQMGO02UN7YqEQGBZ5+aQud7GACHMCm/CuI8KCMIdgW510yCKyaLksuY/rSIiEFQExV4l1SThRBIRzE8IHKNsBTdXYHdccpQWApMNqys+ExFnv+EEwEGbmy59qTNG8AhJKesxFopRdTHDKKu+FCOxuzx6gCLVBRUkBtHo3qygd+MNlXXYDV+9Jx2D7XvNY7reervUbK0u8tNU8UzR4S8G2yyWgoPAVQKw7wpSipoAdfuOZlAygRniXk7msK0rKfFBCdWTvsJgp6+TKLl8HvMnLaXU/TwArzZ6rk8vux9t0WJhQm/1iX1AYqcVuWrNySFpZlt2uI6V+xkaxpVbOdc/AQ0BIfxInC7YiipFMMC/2UZXsHeDP/AKyPA0AsTkAHihMStDhYUCReUtnNbT7Nnvft1CErU4eTPfLcbLneUvLe6/cYhhI80zzYs/U9ZOgbMk27dLbJYLyolhz5rGOJxQ5j5C9RkYDAp6LF1VPBAPPXgRG6tYSDw0ZxBtjXkcGCgiYAU2HXrruC5++aNpQ3WbqdgGP6fr5i6cteOVucybXNfHULzBfUB1hafL7UVLheRYeJErpQ/gyv72LxdWplMkIbQAKjEKvur387vkEiA0I7admGp7P+mUleXenygJjIgwS0mbtpYxzSiVlkNfNu/EZZ/rOJmsDHygQllldDNC7fQukL7uZ+x8PKH2Ci5WTXHM2JT4ABXWxO+vdXLCU/I0XwgHis+41L70Qwdltgx7KH59Rp/yTdC3PjL3Sbg59fxJOFFurslJ8xUvCnVJO8+welhPvCgXRab2ktSf0RGkCo0Ab60ztOuvKmM2Hd6Y5sobLlqy1a36sgXathD1biI37m/JwD97zTBDy/rtdTNz9vpn1x4tmTO6xR6xv/532I16aI3+XZUGnNdvLGnKPb7F/ANnkSUmlm0qXjZEhYIxN5gWAEQrk/eGV8f94ztvHKAFuyp4l60E4E//SHmJY4FlTWZjmsTq/dTzxLu+s7p86IEAeezY5QL6ZF/PEqwNQ8150KqE2BrIGELBW0ymyZLy1Skam+ScLrNVWezvJSRUfwFQCiYAvQ9KYGIDppMmJ7SzY6wrM92UOZA5kDmQOZA4MAAfqgMAADGtsQxg4j8DYPiffnTmQOZA5kDmQOTBuHMhAYNxYmx+cOZA5kDmQOZA5MPgcyEBg8OcojzBzIHMgcyBzIHNg3DiQgcC4sTY/OHMgcyBzIHMgc2DwOZCBwODPUR5h5kDmQOZA5kDmwLhxIAOBcWNtfnDmQOZA5kDmQObA4HNAuaZGaMop1eI3OXBo4L/q/wMSWWmy/mXuQAAAAABJRU5ErkJggg=="/>
          <p:cNvSpPr/>
          <p:nvPr/>
        </p:nvSpPr>
        <p:spPr>
          <a:xfrm>
            <a:off x="459581" y="234553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7" name="Google Shape;587;p78" descr="Saint Joseph Mercy Health System - Wikipedi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418576" y="2266537"/>
            <a:ext cx="879345" cy="879345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78"/>
          <p:cNvSpPr txBox="1"/>
          <p:nvPr/>
        </p:nvSpPr>
        <p:spPr>
          <a:xfrm>
            <a:off x="4483710" y="2448508"/>
            <a:ext cx="16002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Traci Coffman, MD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David Swastek, MD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Jenifer Henderson, MD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9" name="Google Shape;589;p78"/>
          <p:cNvPicPr preferRelativeResize="0"/>
          <p:nvPr/>
        </p:nvPicPr>
        <p:blipFill rotWithShape="1">
          <a:blip r:embed="rId11">
            <a:alphaModFix/>
          </a:blip>
          <a:srcRect l="18000" t="37200" r="18000" b="35600"/>
          <a:stretch/>
        </p:blipFill>
        <p:spPr>
          <a:xfrm>
            <a:off x="3050247" y="3398034"/>
            <a:ext cx="1314450" cy="349151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78"/>
          <p:cNvSpPr txBox="1"/>
          <p:nvPr/>
        </p:nvSpPr>
        <p:spPr>
          <a:xfrm>
            <a:off x="4478171" y="3376663"/>
            <a:ext cx="1600200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Ronald George, MD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Stephanie Lim, MD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1" name="Google Shape;591;p78"/>
          <p:cNvPicPr preferRelativeResize="0"/>
          <p:nvPr/>
        </p:nvPicPr>
        <p:blipFill rotWithShape="1">
          <a:blip r:embed="rId12">
            <a:alphaModFix/>
          </a:blip>
          <a:srcRect t="28313" b="23493"/>
          <a:stretch/>
        </p:blipFill>
        <p:spPr>
          <a:xfrm>
            <a:off x="3050247" y="4055388"/>
            <a:ext cx="1428750" cy="326572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78"/>
          <p:cNvSpPr txBox="1"/>
          <p:nvPr/>
        </p:nvSpPr>
        <p:spPr>
          <a:xfrm>
            <a:off x="4480840" y="4114800"/>
            <a:ext cx="16002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Rachel Kacmar, MD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3" name="Google Shape;593;p78" descr="Michigan Medicine - Wikipedia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27682" y="933529"/>
            <a:ext cx="863877" cy="542803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78"/>
          <p:cNvSpPr txBox="1"/>
          <p:nvPr/>
        </p:nvSpPr>
        <p:spPr>
          <a:xfrm>
            <a:off x="7475127" y="942404"/>
            <a:ext cx="1600200" cy="484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Tom Klumpner, MD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Joanna Kountanis, MD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Carlo Pancaro, MD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5" name="Google Shape;595;p78" descr="University of Oklahoma Health Sciences Center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037185" y="1858813"/>
            <a:ext cx="1437942" cy="250233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78"/>
          <p:cNvSpPr txBox="1"/>
          <p:nvPr/>
        </p:nvSpPr>
        <p:spPr>
          <a:xfrm>
            <a:off x="7475127" y="1901094"/>
            <a:ext cx="16002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 Biggs, MD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7" name="Google Shape;597;p78" descr="UW logos | UW Bran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081040" y="2344025"/>
            <a:ext cx="1070901" cy="526838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78"/>
          <p:cNvSpPr txBox="1"/>
          <p:nvPr/>
        </p:nvSpPr>
        <p:spPr>
          <a:xfrm>
            <a:off x="7475127" y="2567502"/>
            <a:ext cx="16002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Carlos Delgado Upegui, MD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78" descr="Home"/>
          <p:cNvSpPr/>
          <p:nvPr/>
        </p:nvSpPr>
        <p:spPr>
          <a:xfrm>
            <a:off x="573881" y="348853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0" name="Google Shape;600;p78"/>
          <p:cNvPicPr preferRelativeResize="0"/>
          <p:nvPr/>
        </p:nvPicPr>
        <p:blipFill rotWithShape="1">
          <a:blip r:embed="rId16">
            <a:alphaModFix/>
          </a:blip>
          <a:srcRect t="33619" b="30344"/>
          <a:stretch/>
        </p:blipFill>
        <p:spPr>
          <a:xfrm>
            <a:off x="5960245" y="3405417"/>
            <a:ext cx="1398751" cy="27975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78"/>
          <p:cNvSpPr txBox="1"/>
          <p:nvPr/>
        </p:nvSpPr>
        <p:spPr>
          <a:xfrm>
            <a:off x="7475127" y="3441417"/>
            <a:ext cx="16002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Mohamed Tiouririne, MD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2" name="Google Shape;602;p78" descr="Washington University School of Medicine - Wikipedi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192680" y="3842987"/>
            <a:ext cx="844444" cy="543625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78"/>
          <p:cNvSpPr txBox="1"/>
          <p:nvPr/>
        </p:nvSpPr>
        <p:spPr>
          <a:xfrm>
            <a:off x="7475127" y="4003950"/>
            <a:ext cx="16002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Arvind Palanisamy, MD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79"/>
          <p:cNvSpPr txBox="1">
            <a:spLocks noGrp="1"/>
          </p:cNvSpPr>
          <p:nvPr>
            <p:ph type="title"/>
          </p:nvPr>
        </p:nvSpPr>
        <p:spPr>
          <a:xfrm>
            <a:off x="457201" y="253348"/>
            <a:ext cx="8229601" cy="39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What we’ve done…</a:t>
            </a:r>
            <a:endParaRPr sz="2800"/>
          </a:p>
        </p:txBody>
      </p:sp>
      <p:sp>
        <p:nvSpPr>
          <p:cNvPr id="610" name="Google Shape;610;p79"/>
          <p:cNvSpPr txBox="1">
            <a:spLocks noGrp="1"/>
          </p:cNvSpPr>
          <p:nvPr>
            <p:ph type="body" idx="1"/>
          </p:nvPr>
        </p:nvSpPr>
        <p:spPr>
          <a:xfrm>
            <a:off x="457202" y="914400"/>
            <a:ext cx="7879555" cy="382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First meeting was held on in September 2017 and reconvened in December 2019</a:t>
            </a:r>
            <a:endParaRPr sz="1100"/>
          </a:p>
          <a:p>
            <a:pPr marL="431800" lvl="1" indent="-171450" algn="l" rtl="0">
              <a:spcBef>
                <a:spcPts val="400"/>
              </a:spcBef>
              <a:spcAft>
                <a:spcPts val="0"/>
              </a:spcAft>
              <a:buSzPts val="1500"/>
              <a:buChar char="–"/>
            </a:pPr>
            <a:r>
              <a:rPr lang="en" sz="1500"/>
              <a:t>Met in March and July 2020</a:t>
            </a:r>
            <a:endParaRPr sz="1100"/>
          </a:p>
          <a:p>
            <a:pPr marL="431800" lvl="1" indent="-171450" algn="l" rtl="0">
              <a:spcBef>
                <a:spcPts val="400"/>
              </a:spcBef>
              <a:spcAft>
                <a:spcPts val="0"/>
              </a:spcAft>
              <a:buSzPts val="1500"/>
              <a:buChar char="–"/>
            </a:pPr>
            <a:r>
              <a:rPr lang="en" sz="1500"/>
              <a:t>Next meeting: October 2020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77800" lvl="0" indent="-177800" algn="l" rtl="0">
              <a:spcBef>
                <a:spcPts val="9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Modified existing ASPIRE measures to either exclude obstetric patients or modified inclusion criteria (OB hemorrhage protocol considerations for TRAN 02)</a:t>
            </a:r>
            <a:endParaRPr sz="1700"/>
          </a:p>
          <a:p>
            <a:pPr marL="177800" lvl="0" indent="-177800" algn="l" rtl="0">
              <a:spcBef>
                <a:spcPts val="9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Call for Measures survey in 2020 to identify focus areas</a:t>
            </a:r>
            <a:endParaRPr sz="1100"/>
          </a:p>
          <a:p>
            <a:pPr marL="177800" lvl="0" indent="-177800" algn="l" rtl="0">
              <a:spcBef>
                <a:spcPts val="9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Released first OB-specific measure in July 2020: ABX 01 (OB) Antibiotic timing for cesarean delivery</a:t>
            </a:r>
            <a:endParaRPr sz="1100"/>
          </a:p>
          <a:p>
            <a:pPr marL="177800" lvl="0" indent="-177800" algn="l" rtl="0">
              <a:spcBef>
                <a:spcPts val="9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Currently building BP 04 (OB): Prolonged hypotension for cesarean delivery</a:t>
            </a:r>
            <a:endParaRPr sz="1800"/>
          </a:p>
        </p:txBody>
      </p:sp>
      <p:pic>
        <p:nvPicPr>
          <p:cNvPr id="611" name="Google Shape;611;p79" descr="https://lh6.googleusercontent.com/H-GAC7l-eEHahOQjI0zLmRpHSRXgVSSw_r6OvgMrCEtsJiOEKJtsTlKAlmG7zYjFasMLyouhR9v6DB2gImavgcLNdGqltqp6qZw5otmjfaI2ZzO682Ycql5JH2eI--GilGs_j2vm6B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349" y="4114800"/>
            <a:ext cx="947100" cy="9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80"/>
          <p:cNvSpPr txBox="1">
            <a:spLocks noGrp="1"/>
          </p:cNvSpPr>
          <p:nvPr>
            <p:ph type="title"/>
          </p:nvPr>
        </p:nvSpPr>
        <p:spPr>
          <a:xfrm>
            <a:off x="457201" y="253348"/>
            <a:ext cx="8229601" cy="39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Goals</a:t>
            </a:r>
            <a:endParaRPr sz="2800"/>
          </a:p>
        </p:txBody>
      </p:sp>
      <p:sp>
        <p:nvSpPr>
          <p:cNvPr id="618" name="Google Shape;618;p80"/>
          <p:cNvSpPr txBox="1">
            <a:spLocks noGrp="1"/>
          </p:cNvSpPr>
          <p:nvPr>
            <p:ph type="body" idx="1"/>
          </p:nvPr>
        </p:nvSpPr>
        <p:spPr>
          <a:xfrm>
            <a:off x="457201" y="914400"/>
            <a:ext cx="8229599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Build 2-3 obstetric-specific measures in 2021</a:t>
            </a:r>
            <a:endParaRPr sz="1100"/>
          </a:p>
          <a:p>
            <a:pPr marL="177800" lvl="0" indent="-177800" algn="l" rtl="0">
              <a:spcBef>
                <a:spcPts val="9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Collaborate with the SOAP and guideline committees to create measures that are as consistent and evidence-based as possible</a:t>
            </a:r>
            <a:endParaRPr sz="1100"/>
          </a:p>
          <a:p>
            <a:pPr marL="177800" lvl="0" indent="-63500" algn="l" rtl="0"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1800"/>
          </a:p>
        </p:txBody>
      </p:sp>
      <p:pic>
        <p:nvPicPr>
          <p:cNvPr id="619" name="Google Shape;619;p80" descr="https://lh6.googleusercontent.com/H-GAC7l-eEHahOQjI0zLmRpHSRXgVSSw_r6OvgMrCEtsJiOEKJtsTlKAlmG7zYjFasMLyouhR9v6DB2gImavgcLNdGqltqp6qZw5otmjfaI2ZzO682Ycql5JH2eI--GilGs_j2vm6B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349" y="4114800"/>
            <a:ext cx="947100" cy="9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81"/>
          <p:cNvSpPr txBox="1">
            <a:spLocks noGrp="1"/>
          </p:cNvSpPr>
          <p:nvPr>
            <p:ph type="title"/>
          </p:nvPr>
        </p:nvSpPr>
        <p:spPr>
          <a:xfrm>
            <a:off x="457200" y="253350"/>
            <a:ext cx="82923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Interested in joining the Obstetric Anesthesia Subcommittee?</a:t>
            </a:r>
            <a:endParaRPr sz="2500"/>
          </a:p>
        </p:txBody>
      </p:sp>
      <p:sp>
        <p:nvSpPr>
          <p:cNvPr id="625" name="Google Shape;625;p81"/>
          <p:cNvSpPr txBox="1">
            <a:spLocks noGrp="1"/>
          </p:cNvSpPr>
          <p:nvPr>
            <p:ph type="body" idx="1"/>
          </p:nvPr>
        </p:nvSpPr>
        <p:spPr>
          <a:xfrm>
            <a:off x="457201" y="914400"/>
            <a:ext cx="8458199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Next meeting: October 20, 2020</a:t>
            </a:r>
            <a:endParaRPr sz="110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77800" lvl="0" indent="-177800" algn="l" rtl="0">
              <a:spcBef>
                <a:spcPts val="9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If you would like to join, please email Rachel Kacmar: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Rachel.Kacmar@cuanschutz.edu</a:t>
            </a:r>
            <a:r>
              <a:rPr lang="en" sz="1800"/>
              <a:t> or the MPOG Coordinating Center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support@mpog.zendesk.com</a:t>
            </a: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SzPts val="1500"/>
              <a:buNone/>
            </a:pPr>
            <a:endParaRPr sz="1500"/>
          </a:p>
          <a:p>
            <a:pPr marL="177800" lvl="0" indent="-63500" algn="l" rtl="0"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77800" lvl="0" indent="-76200" algn="l" rtl="0">
              <a:spcBef>
                <a:spcPts val="800"/>
              </a:spcBef>
              <a:spcAft>
                <a:spcPts val="0"/>
              </a:spcAft>
              <a:buSzPts val="1700"/>
              <a:buNone/>
            </a:pPr>
            <a:endParaRPr sz="1100"/>
          </a:p>
        </p:txBody>
      </p:sp>
      <p:pic>
        <p:nvPicPr>
          <p:cNvPr id="626" name="Google Shape;626;p81" descr="https://lh6.googleusercontent.com/H-GAC7l-eEHahOQjI0zLmRpHSRXgVSSw_r6OvgMrCEtsJiOEKJtsTlKAlmG7zYjFasMLyouhR9v6DB2gImavgcLNdGqltqp6qZw5otmjfaI2ZzO682Ycql5JH2eI--GilGs_j2vm6B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6349" y="4114800"/>
            <a:ext cx="947100" cy="94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61" descr="https://lh6.googleusercontent.com/XH0tsNl9z56l0bPCghwLhNUCybh8cjVDdFcUX24MqvLqzVDjuFn1xIDFKSkW2C_1NiZArMOxAAOl_rxxd4qqV1wjzkamYC23I7QWzdbks8ytRNdYYMxHH2U17wEJliE5y9I0F5B5ch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35" y="171450"/>
            <a:ext cx="8032765" cy="45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7675" y="4434475"/>
            <a:ext cx="858900" cy="8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2"/>
          <p:cNvSpPr txBox="1">
            <a:spLocks noGrp="1"/>
          </p:cNvSpPr>
          <p:nvPr>
            <p:ph type="title"/>
          </p:nvPr>
        </p:nvSpPr>
        <p:spPr>
          <a:xfrm>
            <a:off x="457201" y="253348"/>
            <a:ext cx="8229601" cy="39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Our Subcommittee Members – Thank You!</a:t>
            </a:r>
            <a:endParaRPr sz="2800"/>
          </a:p>
        </p:txBody>
      </p:sp>
      <p:pic>
        <p:nvPicPr>
          <p:cNvPr id="366" name="Google Shape;366;p62" descr="Michigan Medicine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486" y="3460013"/>
            <a:ext cx="1040429" cy="653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62" descr="Henry Ford Refinances Health System Debt in Historic Transac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9562" y="1554363"/>
            <a:ext cx="1110276" cy="417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62" descr="Duke Medicine Transitions To Duke Health | Duke Cancer Institute"/>
          <p:cNvPicPr preferRelativeResize="0"/>
          <p:nvPr/>
        </p:nvPicPr>
        <p:blipFill rotWithShape="1">
          <a:blip r:embed="rId5">
            <a:alphaModFix/>
          </a:blip>
          <a:srcRect l="13217" t="25035" r="13145" b="25678"/>
          <a:stretch/>
        </p:blipFill>
        <p:spPr>
          <a:xfrm>
            <a:off x="5886226" y="885644"/>
            <a:ext cx="1522426" cy="390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62" descr="Washington University School of Medicine - Wikipedia"/>
          <p:cNvPicPr preferRelativeResize="0"/>
          <p:nvPr/>
        </p:nvPicPr>
        <p:blipFill rotWithShape="1">
          <a:blip r:embed="rId6">
            <a:alphaModFix/>
          </a:blip>
          <a:srcRect b="24552"/>
          <a:stretch/>
        </p:blipFill>
        <p:spPr>
          <a:xfrm>
            <a:off x="6103571" y="3429000"/>
            <a:ext cx="1154479" cy="55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62" descr="UW logos | UW Bran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84034" y="3474957"/>
            <a:ext cx="1035388" cy="509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62" descr="https://lh3.googleusercontent.com/O76MTaD2EZqtwgh-yA-6Id0teltfhBlv9FJVHw9pnDO1eduJeEgNltQBHMrbnfEZZ86f6i-0EQWMJ8hLI2IdlSkM7zknXUi5vaojQJLcI-hiPPAv03SYVPAoF6y-WqWfB-FXuobOZEw"/>
          <p:cNvPicPr preferRelativeResize="0"/>
          <p:nvPr/>
        </p:nvPicPr>
        <p:blipFill rotWithShape="1">
          <a:blip r:embed="rId8">
            <a:alphaModFix/>
          </a:blip>
          <a:srcRect l="16122" t="33686" r="16129" b="35344"/>
          <a:stretch/>
        </p:blipFill>
        <p:spPr>
          <a:xfrm>
            <a:off x="5915437" y="2166878"/>
            <a:ext cx="1464004" cy="41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6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64253" y="1568251"/>
            <a:ext cx="1166371" cy="38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62"/>
          <p:cNvPicPr preferRelativeResize="0"/>
          <p:nvPr/>
        </p:nvPicPr>
        <p:blipFill rotWithShape="1">
          <a:blip r:embed="rId10">
            <a:alphaModFix/>
          </a:blip>
          <a:srcRect t="29464" b="32439"/>
          <a:stretch/>
        </p:blipFill>
        <p:spPr>
          <a:xfrm>
            <a:off x="178127" y="902357"/>
            <a:ext cx="1673147" cy="3569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2" descr="NYU Langone Health | Military.com"/>
          <p:cNvPicPr preferRelativeResize="0"/>
          <p:nvPr/>
        </p:nvPicPr>
        <p:blipFill rotWithShape="1">
          <a:blip r:embed="rId11">
            <a:alphaModFix/>
          </a:blip>
          <a:srcRect t="18988" b="24494"/>
          <a:stretch/>
        </p:blipFill>
        <p:spPr>
          <a:xfrm>
            <a:off x="320742" y="2057400"/>
            <a:ext cx="1387916" cy="522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6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974306" y="4326490"/>
            <a:ext cx="1654844" cy="311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62"/>
          <p:cNvPicPr preferRelativeResize="0"/>
          <p:nvPr/>
        </p:nvPicPr>
        <p:blipFill rotWithShape="1">
          <a:blip r:embed="rId13">
            <a:alphaModFix/>
          </a:blip>
          <a:srcRect l="4105" t="12856" r="3959" b="17828"/>
          <a:stretch/>
        </p:blipFill>
        <p:spPr>
          <a:xfrm>
            <a:off x="300325" y="2799482"/>
            <a:ext cx="14287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62"/>
          <p:cNvPicPr preferRelativeResize="0"/>
          <p:nvPr/>
        </p:nvPicPr>
        <p:blipFill rotWithShape="1">
          <a:blip r:embed="rId14">
            <a:alphaModFix/>
          </a:blip>
          <a:srcRect t="27808" b="27071"/>
          <a:stretch/>
        </p:blipFill>
        <p:spPr>
          <a:xfrm>
            <a:off x="5764530" y="2804996"/>
            <a:ext cx="1765817" cy="446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62"/>
          <p:cNvPicPr preferRelativeResize="0"/>
          <p:nvPr/>
        </p:nvPicPr>
        <p:blipFill rotWithShape="1">
          <a:blip r:embed="rId15">
            <a:alphaModFix/>
          </a:blip>
          <a:srcRect t="33505" r="3667" b="37627"/>
          <a:stretch/>
        </p:blipFill>
        <p:spPr>
          <a:xfrm>
            <a:off x="3086528" y="1602374"/>
            <a:ext cx="1430399" cy="32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62"/>
          <p:cNvPicPr preferRelativeResize="0"/>
          <p:nvPr/>
        </p:nvPicPr>
        <p:blipFill rotWithShape="1">
          <a:blip r:embed="rId16">
            <a:alphaModFix/>
          </a:blip>
          <a:srcRect l="7174" t="24190" r="38012" b="26663"/>
          <a:stretch/>
        </p:blipFill>
        <p:spPr>
          <a:xfrm>
            <a:off x="304448" y="4286551"/>
            <a:ext cx="1420503" cy="391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6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3086100" y="2171700"/>
            <a:ext cx="1481990" cy="400529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62"/>
          <p:cNvSpPr txBox="1"/>
          <p:nvPr/>
        </p:nvSpPr>
        <p:spPr>
          <a:xfrm>
            <a:off x="1778326" y="803828"/>
            <a:ext cx="147457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Danny Muelshlegel</a:t>
            </a: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Doug Shook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Dirk Varelmann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62"/>
          <p:cNvSpPr txBox="1"/>
          <p:nvPr/>
        </p:nvSpPr>
        <p:spPr>
          <a:xfrm>
            <a:off x="4629150" y="884619"/>
            <a:ext cx="1146992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Cam Clark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Ying Low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62"/>
          <p:cNvSpPr txBox="1"/>
          <p:nvPr/>
        </p:nvSpPr>
        <p:spPr>
          <a:xfrm>
            <a:off x="7498304" y="2260605"/>
            <a:ext cx="1146992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TJ Krall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62"/>
          <p:cNvSpPr txBox="1"/>
          <p:nvPr/>
        </p:nvSpPr>
        <p:spPr>
          <a:xfrm>
            <a:off x="4629150" y="2260605"/>
            <a:ext cx="1146992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Valerie Sera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62"/>
          <p:cNvSpPr txBox="1"/>
          <p:nvPr/>
        </p:nvSpPr>
        <p:spPr>
          <a:xfrm>
            <a:off x="4629150" y="4286250"/>
            <a:ext cx="1534721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Clark Fisher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Robert Schonberger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62"/>
          <p:cNvSpPr txBox="1"/>
          <p:nvPr/>
        </p:nvSpPr>
        <p:spPr>
          <a:xfrm>
            <a:off x="1778326" y="4286250"/>
            <a:ext cx="1146992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Josh Billings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Miklos Kertai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62"/>
          <p:cNvSpPr txBox="1"/>
          <p:nvPr/>
        </p:nvSpPr>
        <p:spPr>
          <a:xfrm>
            <a:off x="7498304" y="3533432"/>
            <a:ext cx="1146992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Yunwei Chen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Andrea Reidy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62"/>
          <p:cNvSpPr txBox="1"/>
          <p:nvPr/>
        </p:nvSpPr>
        <p:spPr>
          <a:xfrm>
            <a:off x="1778325" y="2179825"/>
            <a:ext cx="14205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Brent Luria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Peter Neuburger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62"/>
          <p:cNvSpPr txBox="1"/>
          <p:nvPr/>
        </p:nvSpPr>
        <p:spPr>
          <a:xfrm>
            <a:off x="4629150" y="3614224"/>
            <a:ext cx="1146992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Srdjan Jelacic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62"/>
          <p:cNvSpPr txBox="1"/>
          <p:nvPr/>
        </p:nvSpPr>
        <p:spPr>
          <a:xfrm>
            <a:off x="7498304" y="1723498"/>
            <a:ext cx="1146992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Amanda Rhee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62"/>
          <p:cNvSpPr txBox="1"/>
          <p:nvPr/>
        </p:nvSpPr>
        <p:spPr>
          <a:xfrm>
            <a:off x="7498304" y="2914650"/>
            <a:ext cx="1146992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Ashan Grewal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62"/>
          <p:cNvSpPr txBox="1"/>
          <p:nvPr/>
        </p:nvSpPr>
        <p:spPr>
          <a:xfrm>
            <a:off x="4629150" y="1566692"/>
            <a:ext cx="1146992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Jake Abernathy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Michael Grant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62"/>
          <p:cNvSpPr txBox="1"/>
          <p:nvPr/>
        </p:nvSpPr>
        <p:spPr>
          <a:xfrm>
            <a:off x="1778326" y="1485900"/>
            <a:ext cx="128711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Eric Davies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Jay Guruswamy</a:t>
            </a: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Gaurav Katta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62"/>
          <p:cNvSpPr txBox="1"/>
          <p:nvPr/>
        </p:nvSpPr>
        <p:spPr>
          <a:xfrm>
            <a:off x="7498304" y="561454"/>
            <a:ext cx="1607725" cy="1038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Brandi Bottiger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Nazish Hashmi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Eric JohnBull</a:t>
            </a:r>
            <a:endParaRPr sz="11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Negmeldeed Mamoun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Mihai Podgoreanu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Eleanor Vega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2"/>
          <p:cNvSpPr txBox="1"/>
          <p:nvPr/>
        </p:nvSpPr>
        <p:spPr>
          <a:xfrm>
            <a:off x="4629150" y="2914650"/>
            <a:ext cx="1146992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Josh Douin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62"/>
          <p:cNvSpPr txBox="1"/>
          <p:nvPr/>
        </p:nvSpPr>
        <p:spPr>
          <a:xfrm>
            <a:off x="1778325" y="2914650"/>
            <a:ext cx="13878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Govind Rangrass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62"/>
          <p:cNvSpPr txBox="1"/>
          <p:nvPr/>
        </p:nvSpPr>
        <p:spPr>
          <a:xfrm>
            <a:off x="1778326" y="3429000"/>
            <a:ext cx="1218606" cy="71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Anna Dubovoy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Ian Gannon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Allison Janda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Michael Mathis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Google Shape;398;p62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451915" y="731015"/>
            <a:ext cx="699625" cy="69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6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155435" y="2686050"/>
            <a:ext cx="1292587" cy="684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6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-87675" y="4434475"/>
            <a:ext cx="858900" cy="8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63"/>
          <p:cNvSpPr txBox="1">
            <a:spLocks noGrp="1"/>
          </p:cNvSpPr>
          <p:nvPr>
            <p:ph type="title"/>
          </p:nvPr>
        </p:nvSpPr>
        <p:spPr>
          <a:xfrm>
            <a:off x="342900" y="253348"/>
            <a:ext cx="8229601" cy="39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What we’ve done…</a:t>
            </a:r>
            <a:endParaRPr sz="2800"/>
          </a:p>
        </p:txBody>
      </p:sp>
      <p:sp>
        <p:nvSpPr>
          <p:cNvPr id="407" name="Google Shape;407;p63"/>
          <p:cNvSpPr txBox="1">
            <a:spLocks noGrp="1"/>
          </p:cNvSpPr>
          <p:nvPr>
            <p:ph type="body" idx="1"/>
          </p:nvPr>
        </p:nvSpPr>
        <p:spPr>
          <a:xfrm>
            <a:off x="457202" y="914400"/>
            <a:ext cx="7879555" cy="339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First meeting was held on July 20, 2020</a:t>
            </a:r>
            <a:endParaRPr sz="110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77800" lvl="0" indent="-177800" algn="l" rtl="0">
              <a:spcBef>
                <a:spcPts val="9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Discussed first potential measures for development</a:t>
            </a:r>
            <a:endParaRPr sz="1100"/>
          </a:p>
          <a:p>
            <a:pPr marL="431800" lvl="1" indent="-171450" algn="l" rtl="0">
              <a:spcBef>
                <a:spcPts val="400"/>
              </a:spcBef>
              <a:spcAft>
                <a:spcPts val="0"/>
              </a:spcAft>
              <a:buSzPts val="1700"/>
              <a:buChar char="–"/>
            </a:pPr>
            <a:r>
              <a:rPr lang="en" sz="1700"/>
              <a:t>Glucose management</a:t>
            </a:r>
            <a:endParaRPr sz="1100"/>
          </a:p>
          <a:p>
            <a:pPr marL="431800" lvl="1" indent="-171450" algn="l" rtl="0">
              <a:spcBef>
                <a:spcPts val="400"/>
              </a:spcBef>
              <a:spcAft>
                <a:spcPts val="0"/>
              </a:spcAft>
              <a:buSzPts val="1700"/>
              <a:buChar char="–"/>
            </a:pPr>
            <a:r>
              <a:rPr lang="en" sz="1700"/>
              <a:t>Post-bypass hypothermia avoidance</a:t>
            </a:r>
            <a:endParaRPr sz="110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77800" lvl="0" indent="-177800" algn="l" rtl="0">
              <a:spcBef>
                <a:spcPts val="9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Plan to incorporate evidence-based guidelines in measures to ensure consistency and improve potential applications for QI and research purposes</a:t>
            </a:r>
            <a:endParaRPr sz="1100"/>
          </a:p>
        </p:txBody>
      </p:sp>
      <p:pic>
        <p:nvPicPr>
          <p:cNvPr id="408" name="Google Shape;408;p63"/>
          <p:cNvPicPr preferRelativeResize="0"/>
          <p:nvPr/>
        </p:nvPicPr>
        <p:blipFill rotWithShape="1">
          <a:blip r:embed="rId3">
            <a:alphaModFix/>
          </a:blip>
          <a:srcRect l="12500"/>
          <a:stretch/>
        </p:blipFill>
        <p:spPr>
          <a:xfrm>
            <a:off x="5715000" y="250220"/>
            <a:ext cx="2800349" cy="2854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7675" y="4434475"/>
            <a:ext cx="858900" cy="8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4"/>
          <p:cNvSpPr txBox="1">
            <a:spLocks noGrp="1"/>
          </p:cNvSpPr>
          <p:nvPr>
            <p:ph type="title"/>
          </p:nvPr>
        </p:nvSpPr>
        <p:spPr>
          <a:xfrm>
            <a:off x="342900" y="253348"/>
            <a:ext cx="8229601" cy="39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MPOG Cardiac Research in Progress</a:t>
            </a:r>
            <a:endParaRPr sz="2800"/>
          </a:p>
        </p:txBody>
      </p:sp>
      <p:sp>
        <p:nvSpPr>
          <p:cNvPr id="416" name="Google Shape;416;p64"/>
          <p:cNvSpPr txBox="1">
            <a:spLocks noGrp="1"/>
          </p:cNvSpPr>
          <p:nvPr>
            <p:ph type="body" idx="1"/>
          </p:nvPr>
        </p:nvSpPr>
        <p:spPr>
          <a:xfrm>
            <a:off x="457202" y="914400"/>
            <a:ext cx="8286749" cy="339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Proposals accepted:</a:t>
            </a:r>
            <a:endParaRPr sz="1800"/>
          </a:p>
          <a:p>
            <a:pPr marL="431800" lvl="1" indent="-171450" algn="l" rtl="0">
              <a:spcBef>
                <a:spcPts val="400"/>
              </a:spcBef>
              <a:spcAft>
                <a:spcPts val="0"/>
              </a:spcAft>
              <a:buSzPts val="1500"/>
              <a:buChar char="–"/>
            </a:pPr>
            <a:r>
              <a:rPr lang="en" sz="1500"/>
              <a:t>PCRC-10 Effect of Preoperative Antihypertensive Therapy on Intraoperative Systolic Blood Pressure Variability in Cardiac Surgery: Multicenter Perioperative Outcome Group (</a:t>
            </a:r>
            <a:r>
              <a:rPr lang="en" sz="1500" i="1"/>
              <a:t>U of Tennessee)</a:t>
            </a:r>
            <a:endParaRPr sz="1100"/>
          </a:p>
          <a:p>
            <a:pPr marL="431800" lvl="1" indent="-171450" algn="l" rtl="0">
              <a:spcBef>
                <a:spcPts val="400"/>
              </a:spcBef>
              <a:spcAft>
                <a:spcPts val="0"/>
              </a:spcAft>
              <a:buSzPts val="1500"/>
              <a:buChar char="–"/>
            </a:pPr>
            <a:r>
              <a:rPr lang="en" sz="1500"/>
              <a:t>PCRC-14 Perioperative Outcomes of Patients with Cardiac Implantable Electronic Devices (</a:t>
            </a:r>
            <a:r>
              <a:rPr lang="en" sz="1500" i="1"/>
              <a:t>OHSU</a:t>
            </a:r>
            <a:r>
              <a:rPr lang="en" sz="1500"/>
              <a:t>)</a:t>
            </a:r>
            <a:endParaRPr sz="1500"/>
          </a:p>
          <a:p>
            <a:pPr marL="431800" lvl="1" indent="-171450" algn="l" rtl="0">
              <a:spcBef>
                <a:spcPts val="400"/>
              </a:spcBef>
              <a:spcAft>
                <a:spcPts val="0"/>
              </a:spcAft>
              <a:buSzPts val="1500"/>
              <a:buChar char="–"/>
            </a:pPr>
            <a:r>
              <a:rPr lang="en" sz="1500"/>
              <a:t>PCRC-79 Novel Assessments of Technical and Non-Technical Cardiac Surgery Quality (</a:t>
            </a:r>
            <a:r>
              <a:rPr lang="en" sz="1500" i="1"/>
              <a:t>University of Michigan and Brigham and Women’s Hospital</a:t>
            </a:r>
            <a:r>
              <a:rPr lang="en" sz="1500"/>
              <a:t>)</a:t>
            </a:r>
            <a:endParaRPr sz="1100"/>
          </a:p>
          <a:p>
            <a:pPr marL="431800" lvl="1" indent="-171450" algn="l" rtl="0">
              <a:spcBef>
                <a:spcPts val="400"/>
              </a:spcBef>
              <a:spcAft>
                <a:spcPts val="0"/>
              </a:spcAft>
              <a:buSzPts val="1500"/>
              <a:buChar char="–"/>
            </a:pPr>
            <a:r>
              <a:rPr lang="en" sz="1500"/>
              <a:t>PCRC-93 Investigating the relationship between team familiarity and clinical outcomes in the context of cardiothoracic surgery (</a:t>
            </a:r>
            <a:r>
              <a:rPr lang="en" sz="1500" i="1"/>
              <a:t>Brigham and Women’s Hospital)</a:t>
            </a:r>
            <a:endParaRPr sz="1500"/>
          </a:p>
          <a:p>
            <a:pPr marL="431800" lvl="1" indent="-171450" algn="l" rtl="0">
              <a:spcBef>
                <a:spcPts val="400"/>
              </a:spcBef>
              <a:spcAft>
                <a:spcPts val="0"/>
              </a:spcAft>
              <a:buSzPts val="1500"/>
              <a:buChar char="–"/>
            </a:pPr>
            <a:r>
              <a:rPr lang="en" sz="1500"/>
              <a:t>PCRC-96 Multicenter Review of Practice Patterns Regarding Benzodiazepine Use in Cardiac Surgery (</a:t>
            </a:r>
            <a:r>
              <a:rPr lang="en" sz="1500" i="1"/>
              <a:t>University of Michigan</a:t>
            </a:r>
            <a:r>
              <a:rPr lang="en" sz="1500"/>
              <a:t>)</a:t>
            </a:r>
            <a:endParaRPr sz="1100"/>
          </a:p>
          <a:p>
            <a:pPr marL="431800" lvl="1" indent="-171450" algn="l" rtl="0">
              <a:spcBef>
                <a:spcPts val="400"/>
              </a:spcBef>
              <a:spcAft>
                <a:spcPts val="0"/>
              </a:spcAft>
              <a:buSzPts val="1500"/>
              <a:buChar char="–"/>
            </a:pPr>
            <a:r>
              <a:rPr lang="en" sz="1500"/>
              <a:t>PCRC-106 Patient-, Provider-, and Institution-level Variation in Inotrope Use for Cardiac Surgery: A Multicenter Observational Analysis (</a:t>
            </a:r>
            <a:r>
              <a:rPr lang="en" sz="1500" i="1"/>
              <a:t>University of Michigan)</a:t>
            </a:r>
            <a:endParaRPr sz="1500"/>
          </a:p>
          <a:p>
            <a:pPr marL="431800" lvl="1" indent="-171450" algn="l" rtl="0">
              <a:spcBef>
                <a:spcPts val="400"/>
              </a:spcBef>
              <a:spcAft>
                <a:spcPts val="0"/>
              </a:spcAft>
              <a:buSzPts val="1500"/>
              <a:buChar char="–"/>
            </a:pPr>
            <a:r>
              <a:rPr lang="en" sz="1500"/>
              <a:t>PCRC-107 The association between hyperoxia during cardiac surgery and postoperative pulmonary compilations (PPCs) in the Multicenter Perioperative Outcomes Group (</a:t>
            </a:r>
            <a:r>
              <a:rPr lang="en" sz="1500" i="1"/>
              <a:t>University of Colorado</a:t>
            </a:r>
            <a:r>
              <a:rPr lang="en" sz="1500"/>
              <a:t>)</a:t>
            </a:r>
            <a:endParaRPr sz="1100"/>
          </a:p>
          <a:p>
            <a:pPr marL="431800" lvl="1" indent="-76200" algn="l" rtl="0"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 sz="1500"/>
          </a:p>
        </p:txBody>
      </p:sp>
      <p:pic>
        <p:nvPicPr>
          <p:cNvPr id="417" name="Google Shape;417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7675" y="4434475"/>
            <a:ext cx="858900" cy="8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5"/>
          <p:cNvSpPr txBox="1">
            <a:spLocks noGrp="1"/>
          </p:cNvSpPr>
          <p:nvPr>
            <p:ph type="title"/>
          </p:nvPr>
        </p:nvSpPr>
        <p:spPr>
          <a:xfrm>
            <a:off x="457201" y="253348"/>
            <a:ext cx="8229601" cy="39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Goals</a:t>
            </a:r>
            <a:endParaRPr sz="2800"/>
          </a:p>
        </p:txBody>
      </p:sp>
      <p:sp>
        <p:nvSpPr>
          <p:cNvPr id="424" name="Google Shape;424;p65"/>
          <p:cNvSpPr txBox="1">
            <a:spLocks noGrp="1"/>
          </p:cNvSpPr>
          <p:nvPr>
            <p:ph type="body" idx="1"/>
          </p:nvPr>
        </p:nvSpPr>
        <p:spPr>
          <a:xfrm>
            <a:off x="457201" y="914400"/>
            <a:ext cx="8229599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Build 1 cardiac-specific measure in 2020</a:t>
            </a:r>
            <a:endParaRPr sz="1100"/>
          </a:p>
          <a:p>
            <a:pPr marL="431800" lvl="1" indent="-171450" algn="l" rtl="0">
              <a:spcBef>
                <a:spcPts val="400"/>
              </a:spcBef>
              <a:spcAft>
                <a:spcPts val="0"/>
              </a:spcAft>
              <a:buSzPts val="1700"/>
              <a:buChar char="–"/>
            </a:pPr>
            <a:r>
              <a:rPr lang="en" sz="1700"/>
              <a:t>Glucose management</a:t>
            </a:r>
            <a:endParaRPr sz="1100"/>
          </a:p>
          <a:p>
            <a:pPr marL="431800" lvl="1" indent="-171450" algn="l" rtl="0">
              <a:spcBef>
                <a:spcPts val="400"/>
              </a:spcBef>
              <a:spcAft>
                <a:spcPts val="0"/>
              </a:spcAft>
              <a:buSzPts val="1700"/>
              <a:buChar char="–"/>
            </a:pPr>
            <a:r>
              <a:rPr lang="en" sz="1700"/>
              <a:t>Post-bypass hypothermia avoidance</a:t>
            </a:r>
            <a:endParaRPr sz="1100"/>
          </a:p>
          <a:p>
            <a:pPr marL="177800" lvl="0" indent="-177800" algn="l" rtl="0">
              <a:spcBef>
                <a:spcPts val="9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Build 2-3 cardiac-specific measures in 2021</a:t>
            </a:r>
            <a:endParaRPr sz="1100"/>
          </a:p>
          <a:p>
            <a:pPr marL="431800" lvl="1" indent="-171450" algn="l" rtl="0">
              <a:spcBef>
                <a:spcPts val="400"/>
              </a:spcBef>
              <a:spcAft>
                <a:spcPts val="0"/>
              </a:spcAft>
              <a:buSzPts val="1700"/>
              <a:buChar char="–"/>
            </a:pPr>
            <a:r>
              <a:rPr lang="en" sz="1700"/>
              <a:t>Antibiotic timing</a:t>
            </a:r>
            <a:endParaRPr sz="1100"/>
          </a:p>
          <a:p>
            <a:pPr marL="431800" lvl="1" indent="-171450" algn="l" rtl="0">
              <a:spcBef>
                <a:spcPts val="400"/>
              </a:spcBef>
              <a:spcAft>
                <a:spcPts val="0"/>
              </a:spcAft>
              <a:buSzPts val="1700"/>
              <a:buChar char="–"/>
            </a:pPr>
            <a:r>
              <a:rPr lang="en" sz="1700"/>
              <a:t>Hypotension avoidance</a:t>
            </a:r>
            <a:endParaRPr sz="1100"/>
          </a:p>
          <a:p>
            <a:pPr marL="431800" lvl="1" indent="-171450" algn="l" rtl="0">
              <a:spcBef>
                <a:spcPts val="400"/>
              </a:spcBef>
              <a:spcAft>
                <a:spcPts val="0"/>
              </a:spcAft>
              <a:buSzPts val="1700"/>
              <a:buChar char="–"/>
            </a:pPr>
            <a:r>
              <a:rPr lang="en" sz="1700"/>
              <a:t>AKI avoidance</a:t>
            </a:r>
            <a:endParaRPr sz="1100"/>
          </a:p>
          <a:p>
            <a:pPr marL="177800" lvl="0" indent="-177800" algn="l" rtl="0">
              <a:spcBef>
                <a:spcPts val="9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Collaborate with the SCA and guideline committees to create consistent, evidence-based measures </a:t>
            </a:r>
            <a:endParaRPr sz="1100"/>
          </a:p>
          <a:p>
            <a:pPr marL="177800" lvl="0" indent="-177800" algn="l" rtl="0">
              <a:spcBef>
                <a:spcPts val="9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Pursue STS-merged outcome reports 🡪 requires institutions to integrate with STS</a:t>
            </a:r>
            <a:endParaRPr sz="1100"/>
          </a:p>
        </p:txBody>
      </p:sp>
      <p:pic>
        <p:nvPicPr>
          <p:cNvPr id="425" name="Google Shape;425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34773" y="1062302"/>
            <a:ext cx="1652027" cy="165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8328" y="1028700"/>
            <a:ext cx="1682522" cy="168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7675" y="4434475"/>
            <a:ext cx="858900" cy="8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6"/>
          <p:cNvSpPr txBox="1">
            <a:spLocks noGrp="1"/>
          </p:cNvSpPr>
          <p:nvPr>
            <p:ph type="title"/>
          </p:nvPr>
        </p:nvSpPr>
        <p:spPr>
          <a:xfrm>
            <a:off x="457200" y="253350"/>
            <a:ext cx="85788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Interested in joining the Cardiac Anesthesia Subcommittee?</a:t>
            </a:r>
            <a:endParaRPr sz="2700"/>
          </a:p>
        </p:txBody>
      </p:sp>
      <p:sp>
        <p:nvSpPr>
          <p:cNvPr id="433" name="Google Shape;433;p66"/>
          <p:cNvSpPr txBox="1">
            <a:spLocks noGrp="1"/>
          </p:cNvSpPr>
          <p:nvPr>
            <p:ph type="body" idx="1"/>
          </p:nvPr>
        </p:nvSpPr>
        <p:spPr>
          <a:xfrm>
            <a:off x="457201" y="914400"/>
            <a:ext cx="8229599" cy="371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Next meeting: October 9, 2020</a:t>
            </a:r>
            <a:endParaRPr sz="1100"/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77800" lvl="0" indent="-177800" algn="l" rtl="0">
              <a:spcBef>
                <a:spcPts val="9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If you would like to join, please email Allison Janda at:</a:t>
            </a:r>
            <a:endParaRPr sz="1100"/>
          </a:p>
          <a:p>
            <a:pPr marL="431800" lvl="1" indent="-177800" algn="l" rtl="0">
              <a:spcBef>
                <a:spcPts val="500"/>
              </a:spcBef>
              <a:spcAft>
                <a:spcPts val="0"/>
              </a:spcAft>
              <a:buSzPts val="1800"/>
              <a:buChar char="–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ajanda@med.umich.edu</a:t>
            </a:r>
            <a:endParaRPr sz="1800"/>
          </a:p>
          <a:p>
            <a:pPr marL="431800" lvl="1" indent="-76200" algn="l" rtl="0">
              <a:spcBef>
                <a:spcPts val="400"/>
              </a:spcBef>
              <a:spcAft>
                <a:spcPts val="0"/>
              </a:spcAft>
              <a:buSzPts val="1500"/>
              <a:buNone/>
            </a:pPr>
            <a:endParaRPr sz="1500"/>
          </a:p>
          <a:p>
            <a:pPr marL="177800" lvl="0" indent="-63500" algn="l" rtl="0">
              <a:spcBef>
                <a:spcPts val="9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177800" lvl="0" indent="-76200" algn="l" rtl="0">
              <a:spcBef>
                <a:spcPts val="800"/>
              </a:spcBef>
              <a:spcAft>
                <a:spcPts val="0"/>
              </a:spcAft>
              <a:buSzPts val="1700"/>
              <a:buNone/>
            </a:pPr>
            <a:endParaRPr sz="1100"/>
          </a:p>
        </p:txBody>
      </p:sp>
      <p:pic>
        <p:nvPicPr>
          <p:cNvPr id="434" name="Google Shape;434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87675" y="4434475"/>
            <a:ext cx="858900" cy="8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7"/>
          <p:cNvSpPr txBox="1">
            <a:spLocks noGrp="1"/>
          </p:cNvSpPr>
          <p:nvPr>
            <p:ph type="title"/>
          </p:nvPr>
        </p:nvSpPr>
        <p:spPr>
          <a:xfrm>
            <a:off x="865638" y="336551"/>
            <a:ext cx="7772400" cy="531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" sz="3200"/>
              <a:t>MPOG Pediatric Subcommittee Update</a:t>
            </a:r>
            <a:endParaRPr sz="3200"/>
          </a:p>
        </p:txBody>
      </p:sp>
      <p:sp>
        <p:nvSpPr>
          <p:cNvPr id="440" name="Google Shape;440;p67"/>
          <p:cNvSpPr txBox="1">
            <a:spLocks noGrp="1"/>
          </p:cNvSpPr>
          <p:nvPr>
            <p:ph type="body" idx="1"/>
          </p:nvPr>
        </p:nvSpPr>
        <p:spPr>
          <a:xfrm>
            <a:off x="685788" y="2881835"/>
            <a:ext cx="7772400" cy="11250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Bishr Haydar, MD</a:t>
            </a:r>
            <a:endParaRPr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Associate Professor, Department of Anesthesiology</a:t>
            </a:r>
            <a:endParaRPr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Michigan Medicine</a:t>
            </a:r>
            <a:endParaRPr/>
          </a:p>
        </p:txBody>
      </p:sp>
      <p:pic>
        <p:nvPicPr>
          <p:cNvPr id="441" name="Google Shape;44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33930" y="3788242"/>
            <a:ext cx="1459278" cy="1458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67"/>
          <p:cNvPicPr preferRelativeResize="0"/>
          <p:nvPr/>
        </p:nvPicPr>
        <p:blipFill rotWithShape="1">
          <a:blip r:embed="rId4">
            <a:alphaModFix/>
          </a:blip>
          <a:srcRect t="2963" b="2972"/>
          <a:stretch/>
        </p:blipFill>
        <p:spPr>
          <a:xfrm>
            <a:off x="4116413" y="1259419"/>
            <a:ext cx="1270875" cy="169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C_std">
  <a:themeElements>
    <a:clrScheme name="">
      <a:dk1>
        <a:srgbClr val="000000"/>
      </a:dk1>
      <a:lt1>
        <a:srgbClr val="FFFFFF"/>
      </a:lt1>
      <a:dk2>
        <a:srgbClr val="0768A9"/>
      </a:dk2>
      <a:lt2>
        <a:srgbClr val="016A3A"/>
      </a:lt2>
      <a:accent1>
        <a:srgbClr val="A8034F"/>
      </a:accent1>
      <a:accent2>
        <a:srgbClr val="611759"/>
      </a:accent2>
      <a:accent3>
        <a:srgbClr val="FFFFFF"/>
      </a:accent3>
      <a:accent4>
        <a:srgbClr val="000000"/>
      </a:accent4>
      <a:accent5>
        <a:srgbClr val="D1AAB2"/>
      </a:accent5>
      <a:accent6>
        <a:srgbClr val="571450"/>
      </a:accent6>
      <a:hlink>
        <a:srgbClr val="F27D00"/>
      </a:hlink>
      <a:folHlink>
        <a:srgbClr val="EBB7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1901</Words>
  <Application>Microsoft Office PowerPoint</Application>
  <PresentationFormat>On-screen Show (16:9)</PresentationFormat>
  <Paragraphs>274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Comfortaa</vt:lpstr>
      <vt:lpstr>Cambria</vt:lpstr>
      <vt:lpstr>Arial</vt:lpstr>
      <vt:lpstr>CC_std</vt:lpstr>
      <vt:lpstr>MPOG Cardiac Subcommittee Update</vt:lpstr>
      <vt:lpstr>Our Cardiac Anesthesia QI Subcommittee</vt:lpstr>
      <vt:lpstr>PowerPoint Presentation</vt:lpstr>
      <vt:lpstr>Our Subcommittee Members – Thank You!</vt:lpstr>
      <vt:lpstr>What we’ve done…</vt:lpstr>
      <vt:lpstr>MPOG Cardiac Research in Progress</vt:lpstr>
      <vt:lpstr>Goals</vt:lpstr>
      <vt:lpstr>Interested in joining the Cardiac Anesthesia Subcommittee?</vt:lpstr>
      <vt:lpstr>MPOG Pediatric Subcommittee Update</vt:lpstr>
      <vt:lpstr>MPOG Quality Team - Pediatrics</vt:lpstr>
      <vt:lpstr>Our Subcommittee Members - Thank you!!</vt:lpstr>
      <vt:lpstr>PowerPoint Presentation</vt:lpstr>
      <vt:lpstr>What we’ve accomplished...</vt:lpstr>
      <vt:lpstr>MPOG Pediatric Publications</vt:lpstr>
      <vt:lpstr>MPOG Pediatric Research in Progress...</vt:lpstr>
      <vt:lpstr>2021 Goals</vt:lpstr>
      <vt:lpstr>Interested in Joining the Pediatric Subcommittee?</vt:lpstr>
      <vt:lpstr>MPOG Obstetric Subcommittee Update</vt:lpstr>
      <vt:lpstr>Our Obstetric Anesthesia QI Subcommittee</vt:lpstr>
      <vt:lpstr>Thank you to our subcommittee members!</vt:lpstr>
      <vt:lpstr>What we’ve done…</vt:lpstr>
      <vt:lpstr>Goals</vt:lpstr>
      <vt:lpstr>Interested in joining the Obstetric Anesthesia Subcommittee?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MPOG Cardiac Subcommittee Update</dc:title>
  <cp:lastModifiedBy>Lacca, Tory (Victoria)</cp:lastModifiedBy>
  <cp:revision>1</cp:revision>
  <dcterms:modified xsi:type="dcterms:W3CDTF">2020-10-02T17:30:30Z</dcterms:modified>
</cp:coreProperties>
</file>