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75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50292000" cy="26060400"/>
  <p:notesSz cx="9236075" cy="7010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08">
          <p15:clr>
            <a:srgbClr val="A4A3A4"/>
          </p15:clr>
        </p15:guide>
        <p15:guide id="2" pos="15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Johnson (IWNM)" initials="" lastIdx="4" clrIdx="0"/>
  <p:cmAuthor id="1" name="v-debuye" initials="" lastIdx="8" clrIdx="1"/>
  <p:cmAuthor id="2" name="a-bumont" initials="" lastIdx="1" clrIdx="2"/>
  <p:cmAuthor id="3" name="University of Michigan Health Systems" initials="UMHS" lastIdx="8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297A"/>
    <a:srgbClr val="0038A8"/>
    <a:srgbClr val="FFE05D"/>
    <a:srgbClr val="FFDA3F"/>
    <a:srgbClr val="FFCC00"/>
    <a:srgbClr val="003192"/>
    <a:srgbClr val="00339A"/>
    <a:srgbClr val="0043C8"/>
    <a:srgbClr val="8AA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662" autoAdjust="0"/>
    <p:restoredTop sz="99830" autoAdjust="0"/>
  </p:normalViewPr>
  <p:slideViewPr>
    <p:cSldViewPr>
      <p:cViewPr varScale="1">
        <p:scale>
          <a:sx n="19" d="100"/>
          <a:sy n="19" d="100"/>
        </p:scale>
        <p:origin x="52" y="780"/>
      </p:cViewPr>
      <p:guideLst>
        <p:guide orient="horz" pos="8208"/>
        <p:guide pos="15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780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13350" y="0"/>
            <a:ext cx="3986213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1463"/>
            <a:ext cx="39878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3350" y="6621463"/>
            <a:ext cx="3986213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6C45B567-4AF5-4D16-9A84-4720B23225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908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649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590" y="8095238"/>
            <a:ext cx="42748824" cy="55864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177" y="14767560"/>
            <a:ext cx="35205647" cy="665988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13D41-C1D6-4E4A-953A-3B29E8BB660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9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2030F-F130-4807-BE34-D6597D7A33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3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62324" y="1044001"/>
            <a:ext cx="11314765" cy="222350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914" y="1044001"/>
            <a:ext cx="33797733" cy="222350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FD43F-0977-4A13-B310-88E489934C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79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914" y="1044000"/>
            <a:ext cx="45262176" cy="434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14913" y="6080760"/>
            <a:ext cx="22556248" cy="171982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5220841" y="6080760"/>
            <a:ext cx="22556249" cy="854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5220841" y="14733627"/>
            <a:ext cx="22556249" cy="8545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514914" y="23731478"/>
            <a:ext cx="11734176" cy="18097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183414" y="23731478"/>
            <a:ext cx="15925176" cy="18097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6042914" y="23731478"/>
            <a:ext cx="11734176" cy="1809750"/>
          </a:xfrm>
        </p:spPr>
        <p:txBody>
          <a:bodyPr/>
          <a:lstStyle>
            <a:lvl1pPr>
              <a:defRPr/>
            </a:lvl1pPr>
          </a:lstStyle>
          <a:p>
            <a:fld id="{9D840F85-BBFC-4402-84F9-6096F88600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32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0" y="8095622"/>
            <a:ext cx="42748200" cy="55860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800" y="14767560"/>
            <a:ext cx="35204400" cy="66598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0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15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622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83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037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245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45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660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3D41-C1D6-4E4A-953A-3B29E8BB66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42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F28B-62E7-4D45-AC72-E5A31DE43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88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2722" y="16746227"/>
            <a:ext cx="42748200" cy="5175885"/>
          </a:xfrm>
        </p:spPr>
        <p:txBody>
          <a:bodyPr anchor="t"/>
          <a:lstStyle>
            <a:lvl1pPr algn="l">
              <a:defRPr sz="19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2722" y="11045516"/>
            <a:ext cx="42748200" cy="5700711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207552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415103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62265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83020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1037758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245309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45285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660413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AEEB-65EA-4704-A732-68530FBE46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88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83510" y="23104482"/>
            <a:ext cx="126314991" cy="65356105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236708" y="23104482"/>
            <a:ext cx="126314997" cy="65356105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E365-E762-4C2E-A90C-151F6C2933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68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043624"/>
            <a:ext cx="45262800" cy="4343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1" y="5833429"/>
            <a:ext cx="22221034" cy="2431096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07552" indent="0">
              <a:buNone/>
              <a:defRPr sz="9700" b="1"/>
            </a:lvl2pPr>
            <a:lvl3pPr marL="4415103" indent="0">
              <a:buNone/>
              <a:defRPr sz="8700" b="1"/>
            </a:lvl3pPr>
            <a:lvl4pPr marL="6622655" indent="0">
              <a:buNone/>
              <a:defRPr sz="7700" b="1"/>
            </a:lvl4pPr>
            <a:lvl5pPr marL="8830206" indent="0">
              <a:buNone/>
              <a:defRPr sz="7700" b="1"/>
            </a:lvl5pPr>
            <a:lvl6pPr marL="11037758" indent="0">
              <a:buNone/>
              <a:defRPr sz="7700" b="1"/>
            </a:lvl6pPr>
            <a:lvl7pPr marL="13245309" indent="0">
              <a:buNone/>
              <a:defRPr sz="7700" b="1"/>
            </a:lvl7pPr>
            <a:lvl8pPr marL="15452856" indent="0">
              <a:buNone/>
              <a:defRPr sz="7700" b="1"/>
            </a:lvl8pPr>
            <a:lvl9pPr marL="17660413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1" y="8264525"/>
            <a:ext cx="22221034" cy="15014894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47645" y="5833429"/>
            <a:ext cx="22229763" cy="2431096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07552" indent="0">
              <a:buNone/>
              <a:defRPr sz="9700" b="1"/>
            </a:lvl2pPr>
            <a:lvl3pPr marL="4415103" indent="0">
              <a:buNone/>
              <a:defRPr sz="8700" b="1"/>
            </a:lvl3pPr>
            <a:lvl4pPr marL="6622655" indent="0">
              <a:buNone/>
              <a:defRPr sz="7700" b="1"/>
            </a:lvl4pPr>
            <a:lvl5pPr marL="8830206" indent="0">
              <a:buNone/>
              <a:defRPr sz="7700" b="1"/>
            </a:lvl5pPr>
            <a:lvl6pPr marL="11037758" indent="0">
              <a:buNone/>
              <a:defRPr sz="7700" b="1"/>
            </a:lvl6pPr>
            <a:lvl7pPr marL="13245309" indent="0">
              <a:buNone/>
              <a:defRPr sz="7700" b="1"/>
            </a:lvl7pPr>
            <a:lvl8pPr marL="15452856" indent="0">
              <a:buNone/>
              <a:defRPr sz="7700" b="1"/>
            </a:lvl8pPr>
            <a:lvl9pPr marL="17660413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47645" y="8264525"/>
            <a:ext cx="22229763" cy="15014894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3D2F-79B1-4399-84BA-C58E71FD65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22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F796-B8F3-4CB3-9D6D-C8CEBB8921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49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6925-09EB-48FA-B8C3-BC1117F4D0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8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CF28B-62E7-4D45-AC72-E5A31DE43CA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623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8" y="1037590"/>
            <a:ext cx="16545722" cy="441579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62775" y="1037597"/>
            <a:ext cx="28114625" cy="22241829"/>
          </a:xfrm>
        </p:spPr>
        <p:txBody>
          <a:bodyPr/>
          <a:lstStyle>
            <a:lvl1pPr>
              <a:defRPr sz="15500"/>
            </a:lvl1pPr>
            <a:lvl2pPr>
              <a:defRPr sz="13500"/>
            </a:lvl2pPr>
            <a:lvl3pPr>
              <a:defRPr sz="116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8" y="5453386"/>
            <a:ext cx="16545722" cy="17826039"/>
          </a:xfrm>
        </p:spPr>
        <p:txBody>
          <a:bodyPr/>
          <a:lstStyle>
            <a:lvl1pPr marL="0" indent="0">
              <a:buNone/>
              <a:defRPr sz="6800"/>
            </a:lvl1pPr>
            <a:lvl2pPr marL="2207552" indent="0">
              <a:buNone/>
              <a:defRPr sz="5800"/>
            </a:lvl2pPr>
            <a:lvl3pPr marL="4415103" indent="0">
              <a:buNone/>
              <a:defRPr sz="4800"/>
            </a:lvl3pPr>
            <a:lvl4pPr marL="6622655" indent="0">
              <a:buNone/>
              <a:defRPr sz="4300"/>
            </a:lvl4pPr>
            <a:lvl5pPr marL="8830206" indent="0">
              <a:buNone/>
              <a:defRPr sz="4300"/>
            </a:lvl5pPr>
            <a:lvl6pPr marL="11037758" indent="0">
              <a:buNone/>
              <a:defRPr sz="4300"/>
            </a:lvl6pPr>
            <a:lvl7pPr marL="13245309" indent="0">
              <a:buNone/>
              <a:defRPr sz="4300"/>
            </a:lvl7pPr>
            <a:lvl8pPr marL="15452856" indent="0">
              <a:buNone/>
              <a:defRPr sz="4300"/>
            </a:lvl8pPr>
            <a:lvl9pPr marL="17660413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9153-F09F-4C28-B79C-8BFCFB4190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43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7584" y="18242280"/>
            <a:ext cx="30175200" cy="2153604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57584" y="2328545"/>
            <a:ext cx="30175200" cy="15636240"/>
          </a:xfrm>
        </p:spPr>
        <p:txBody>
          <a:bodyPr/>
          <a:lstStyle>
            <a:lvl1pPr marL="0" indent="0">
              <a:buNone/>
              <a:defRPr sz="15500"/>
            </a:lvl1pPr>
            <a:lvl2pPr marL="2207552" indent="0">
              <a:buNone/>
              <a:defRPr sz="13500"/>
            </a:lvl2pPr>
            <a:lvl3pPr marL="4415103" indent="0">
              <a:buNone/>
              <a:defRPr sz="11600"/>
            </a:lvl3pPr>
            <a:lvl4pPr marL="6622655" indent="0">
              <a:buNone/>
              <a:defRPr sz="9700"/>
            </a:lvl4pPr>
            <a:lvl5pPr marL="8830206" indent="0">
              <a:buNone/>
              <a:defRPr sz="9700"/>
            </a:lvl5pPr>
            <a:lvl6pPr marL="11037758" indent="0">
              <a:buNone/>
              <a:defRPr sz="9700"/>
            </a:lvl6pPr>
            <a:lvl7pPr marL="13245309" indent="0">
              <a:buNone/>
              <a:defRPr sz="9700"/>
            </a:lvl7pPr>
            <a:lvl8pPr marL="15452856" indent="0">
              <a:buNone/>
              <a:defRPr sz="9700"/>
            </a:lvl8pPr>
            <a:lvl9pPr marL="17660413" indent="0">
              <a:buNone/>
              <a:defRPr sz="9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57584" y="20395884"/>
            <a:ext cx="30175200" cy="3058476"/>
          </a:xfrm>
        </p:spPr>
        <p:txBody>
          <a:bodyPr/>
          <a:lstStyle>
            <a:lvl1pPr marL="0" indent="0">
              <a:buNone/>
              <a:defRPr sz="6800"/>
            </a:lvl1pPr>
            <a:lvl2pPr marL="2207552" indent="0">
              <a:buNone/>
              <a:defRPr sz="5800"/>
            </a:lvl2pPr>
            <a:lvl3pPr marL="4415103" indent="0">
              <a:buNone/>
              <a:defRPr sz="4800"/>
            </a:lvl3pPr>
            <a:lvl4pPr marL="6622655" indent="0">
              <a:buNone/>
              <a:defRPr sz="4300"/>
            </a:lvl4pPr>
            <a:lvl5pPr marL="8830206" indent="0">
              <a:buNone/>
              <a:defRPr sz="4300"/>
            </a:lvl5pPr>
            <a:lvl6pPr marL="11037758" indent="0">
              <a:buNone/>
              <a:defRPr sz="4300"/>
            </a:lvl6pPr>
            <a:lvl7pPr marL="13245309" indent="0">
              <a:buNone/>
              <a:defRPr sz="4300"/>
            </a:lvl7pPr>
            <a:lvl8pPr marL="15452856" indent="0">
              <a:buNone/>
              <a:defRPr sz="4300"/>
            </a:lvl8pPr>
            <a:lvl9pPr marL="17660413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555D-D547-40AE-A9F9-906FED700B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028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30F-F130-4807-BE34-D6597D7A33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37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4189013" y="3963354"/>
            <a:ext cx="63362684" cy="844972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83518" y="3963354"/>
            <a:ext cx="189267303" cy="844972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FD43F-0977-4A13-B310-88E489934C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228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914" y="1044000"/>
            <a:ext cx="45262176" cy="434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14913" y="6080760"/>
            <a:ext cx="22556248" cy="171982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5220841" y="6080760"/>
            <a:ext cx="22556249" cy="854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5220841" y="14733627"/>
            <a:ext cx="22556249" cy="8545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514914" y="23731478"/>
            <a:ext cx="11734176" cy="18097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183414" y="23731478"/>
            <a:ext cx="15925176" cy="18097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6042914" y="23731478"/>
            <a:ext cx="11734176" cy="1809750"/>
          </a:xfrm>
        </p:spPr>
        <p:txBody>
          <a:bodyPr/>
          <a:lstStyle>
            <a:lvl1pPr>
              <a:defRPr/>
            </a:lvl1pPr>
          </a:lstStyle>
          <a:p>
            <a:fld id="{9D840F85-BBFC-4402-84F9-6096F88600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3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2720" y="16745844"/>
            <a:ext cx="42748824" cy="51758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2720" y="11045132"/>
            <a:ext cx="42748824" cy="57007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9AEEB-65EA-4704-A732-68530FBE460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913" y="6080760"/>
            <a:ext cx="22556248" cy="17198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20841" y="6080760"/>
            <a:ext cx="22556249" cy="17198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FE365-E762-4C2E-A90C-151F6C2933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5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912" y="5833051"/>
            <a:ext cx="22221031" cy="24318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912" y="8264903"/>
            <a:ext cx="22221031" cy="150141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48261" y="5833051"/>
            <a:ext cx="22228828" cy="24318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48261" y="8264903"/>
            <a:ext cx="22228828" cy="150141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B3D2F-79B1-4399-84BA-C58E71FD657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CF796-B8F3-4CB3-9D6D-C8CEBB8921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8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96925-09EB-48FA-B8C3-BC1117F4D0A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0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912" y="1037213"/>
            <a:ext cx="16545719" cy="44157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62464" y="1037213"/>
            <a:ext cx="28114625" cy="222418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912" y="5453003"/>
            <a:ext cx="16545719" cy="17826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B9153-F09F-4C28-B79C-8BFCFB4190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8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6959" y="18242281"/>
            <a:ext cx="30175824" cy="21536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56959" y="2328922"/>
            <a:ext cx="30175824" cy="15636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56959" y="20395882"/>
            <a:ext cx="30175824" cy="30584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E555D-D547-40AE-A9F9-906FED700B9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5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1" name="Rectangle 13"/>
          <p:cNvSpPr>
            <a:spLocks noChangeAspect="1" noChangeArrowheads="1"/>
          </p:cNvSpPr>
          <p:nvPr/>
        </p:nvSpPr>
        <p:spPr bwMode="auto">
          <a:xfrm>
            <a:off x="0" y="4766429"/>
            <a:ext cx="12585473" cy="2129397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430" tIns="138248" rIns="274430" bIns="138248" anchor="ctr"/>
          <a:lstStyle/>
          <a:p>
            <a:pPr marL="1027113" indent="-1027113" algn="ctr" defTabSz="6288088"/>
            <a:endParaRPr lang="en-US" dirty="0"/>
          </a:p>
        </p:txBody>
      </p:sp>
      <p:pic>
        <p:nvPicPr>
          <p:cNvPr id="83982" name="Picture 14" descr="MPj03905180000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72250"/>
          <a:stretch>
            <a:fillRect/>
          </a:stretch>
        </p:blipFill>
        <p:spPr bwMode="auto">
          <a:xfrm>
            <a:off x="29428992" y="1"/>
            <a:ext cx="10535188" cy="977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3983" name="Picture 15" descr="MPj03211020000[1]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00" b="34750"/>
          <a:stretch>
            <a:fillRect/>
          </a:stretch>
        </p:blipFill>
        <p:spPr bwMode="auto">
          <a:xfrm>
            <a:off x="39911169" y="1"/>
            <a:ext cx="10380833" cy="977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3984" name="Picture 16" descr="MPj03905200000[1]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50" b="22501"/>
          <a:stretch>
            <a:fillRect/>
          </a:stretch>
        </p:blipFill>
        <p:spPr bwMode="auto">
          <a:xfrm>
            <a:off x="20281446" y="1"/>
            <a:ext cx="9175609" cy="977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0" y="4766429"/>
            <a:ext cx="5029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0" y="5094446"/>
            <a:ext cx="5029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12597946" y="25508426"/>
            <a:ext cx="3770652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>
            <a:off x="12585473" y="4766429"/>
            <a:ext cx="0" cy="21293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>
            <a:off x="1043073" y="4789051"/>
            <a:ext cx="0" cy="213211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>
            <a:off x="13302683" y="0"/>
            <a:ext cx="0" cy="2606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25485895" y="5094446"/>
            <a:ext cx="0" cy="209659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>
            <a:off x="37706527" y="5094446"/>
            <a:ext cx="0" cy="209659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93" name="Line 25"/>
          <p:cNvSpPr>
            <a:spLocks noChangeShapeType="1"/>
          </p:cNvSpPr>
          <p:nvPr/>
        </p:nvSpPr>
        <p:spPr bwMode="auto">
          <a:xfrm>
            <a:off x="49135109" y="5094446"/>
            <a:ext cx="0" cy="209659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0" y="5657"/>
            <a:ext cx="20431125" cy="971609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430" tIns="138248" rIns="274430" bIns="138248" anchor="ctr"/>
          <a:lstStyle/>
          <a:p>
            <a:endParaRPr lang="en-US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914" y="1044000"/>
            <a:ext cx="45262176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914" y="6080760"/>
            <a:ext cx="45262176" cy="17198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14914" y="23731478"/>
            <a:ext cx="11734176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183414" y="23731478"/>
            <a:ext cx="15925176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42914" y="23731478"/>
            <a:ext cx="11734176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600"/>
            </a:lvl1pPr>
          </a:lstStyle>
          <a:p>
            <a:fld id="{CB472835-5F6E-40D9-8086-C8BD8E2CE597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725" indent="-339725" algn="l" rtl="0" eaLnBrk="1" fontAlgn="base" hangingPunct="1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30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9702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4274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8846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043624"/>
            <a:ext cx="45262800" cy="4343400"/>
          </a:xfrm>
          <a:prstGeom prst="rect">
            <a:avLst/>
          </a:prstGeom>
        </p:spPr>
        <p:txBody>
          <a:bodyPr vert="horz" lIns="441508" tIns="220754" rIns="441508" bIns="22075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6080767"/>
            <a:ext cx="45262800" cy="17198659"/>
          </a:xfrm>
          <a:prstGeom prst="rect">
            <a:avLst/>
          </a:prstGeom>
        </p:spPr>
        <p:txBody>
          <a:bodyPr vert="horz" lIns="441508" tIns="220754" rIns="441508" bIns="2207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4154137"/>
            <a:ext cx="11734800" cy="1387475"/>
          </a:xfrm>
          <a:prstGeom prst="rect">
            <a:avLst/>
          </a:prstGeom>
        </p:spPr>
        <p:txBody>
          <a:bodyPr vert="horz" lIns="441508" tIns="220754" rIns="441508" bIns="220754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183100" y="24154137"/>
            <a:ext cx="15925800" cy="1387475"/>
          </a:xfrm>
          <a:prstGeom prst="rect">
            <a:avLst/>
          </a:prstGeom>
        </p:spPr>
        <p:txBody>
          <a:bodyPr vert="horz" lIns="441508" tIns="220754" rIns="441508" bIns="220754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42600" y="24154137"/>
            <a:ext cx="11734800" cy="1387475"/>
          </a:xfrm>
          <a:prstGeom prst="rect">
            <a:avLst/>
          </a:prstGeom>
        </p:spPr>
        <p:txBody>
          <a:bodyPr vert="horz" lIns="441508" tIns="220754" rIns="441508" bIns="220754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72835-5F6E-40D9-8086-C8BD8E2CE5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0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4415103" rtl="0" eaLnBrk="1" latinLnBrk="0" hangingPunct="1">
        <a:spcBef>
          <a:spcPct val="0"/>
        </a:spcBef>
        <a:buNone/>
        <a:defRPr sz="21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5664" indent="-1655664" algn="l" defTabSz="4415103" rtl="0" eaLnBrk="1" latinLnBrk="0" hangingPunct="1">
        <a:spcBef>
          <a:spcPct val="20000"/>
        </a:spcBef>
        <a:buFont typeface="Arial" pitchFamily="34" charset="0"/>
        <a:buChar char="•"/>
        <a:defRPr sz="155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271" indent="-1379720" algn="l" defTabSz="4415103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518879" indent="-1103776" algn="l" defTabSz="4415103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726431" indent="-1103776" algn="l" defTabSz="4415103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933982" indent="-1103776" algn="l" defTabSz="4415103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141534" indent="-1103776" algn="l" defTabSz="441510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349080" indent="-1103776" algn="l" defTabSz="441510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556637" indent="-1103776" algn="l" defTabSz="441510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764184" indent="-1103776" algn="l" defTabSz="441510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15103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207552" algn="l" defTabSz="4415103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415103" algn="l" defTabSz="4415103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622655" algn="l" defTabSz="4415103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830206" algn="l" defTabSz="4415103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1037758" algn="l" defTabSz="4415103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309" algn="l" defTabSz="4415103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452856" algn="l" defTabSz="4415103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660413" algn="l" defTabSz="4415103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71" name="Text Box 375"/>
          <p:cNvSpPr txBox="1">
            <a:spLocks noChangeArrowheads="1"/>
          </p:cNvSpPr>
          <p:nvPr/>
        </p:nvSpPr>
        <p:spPr bwMode="auto">
          <a:xfrm>
            <a:off x="45262176" y="6927950"/>
            <a:ext cx="3904116" cy="338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2" tIns="45696" rIns="91392" bIns="45696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2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66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28" name="Text Box 364"/>
          <p:cNvSpPr txBox="1">
            <a:spLocks noChangeArrowheads="1"/>
          </p:cNvSpPr>
          <p:nvPr/>
        </p:nvSpPr>
        <p:spPr bwMode="auto">
          <a:xfrm>
            <a:off x="1588174" y="5286187"/>
            <a:ext cx="10100185" cy="75154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/>
          <a:lstStyle>
            <a:lvl1pPr marL="609600" indent="-4953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335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7813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Aft>
                <a:spcPct val="65000"/>
              </a:spcAft>
              <a:buFontTx/>
              <a:buNone/>
            </a:pPr>
            <a:r>
              <a:rPr lang="en-US" sz="4500" b="1" cap="small" dirty="0" smtClean="0">
                <a:solidFill>
                  <a:schemeClr val="tx2"/>
                </a:solidFill>
                <a:cs typeface="Times New Roman" pitchFamily="18" charset="0"/>
              </a:rPr>
              <a:t>Background</a:t>
            </a:r>
          </a:p>
          <a:p>
            <a:pPr algn="ctr" eaLnBrk="1" hangingPunct="1">
              <a:spcAft>
                <a:spcPct val="65000"/>
              </a:spcAft>
              <a:buFontTx/>
              <a:buNone/>
            </a:pPr>
            <a:endParaRPr lang="en-US" sz="4500" b="1" cap="small" dirty="0">
              <a:solidFill>
                <a:schemeClr val="tx2"/>
              </a:solidFill>
              <a:cs typeface="Times New Roman" pitchFamily="18" charset="0"/>
            </a:endParaRPr>
          </a:p>
          <a:p>
            <a:pPr algn="ctr" eaLnBrk="1" hangingPunct="1">
              <a:spcAft>
                <a:spcPct val="65000"/>
              </a:spcAft>
              <a:buFontTx/>
              <a:buNone/>
            </a:pPr>
            <a:endParaRPr lang="en-US" sz="4500" b="1" cap="small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algn="ctr" eaLnBrk="1" hangingPunct="1">
              <a:spcAft>
                <a:spcPct val="65000"/>
              </a:spcAft>
              <a:buFontTx/>
              <a:buNone/>
            </a:pPr>
            <a:r>
              <a:rPr lang="en-US" sz="4500" b="1" cap="small" dirty="0" smtClean="0">
                <a:solidFill>
                  <a:schemeClr val="tx2"/>
                </a:solidFill>
                <a:cs typeface="Times New Roman" pitchFamily="18" charset="0"/>
              </a:rPr>
              <a:t>Hypothesis</a:t>
            </a:r>
            <a:endParaRPr lang="en-US" sz="4500" cap="small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3" name="Text Box 364"/>
          <p:cNvSpPr txBox="1">
            <a:spLocks noChangeArrowheads="1"/>
          </p:cNvSpPr>
          <p:nvPr/>
        </p:nvSpPr>
        <p:spPr bwMode="auto">
          <a:xfrm>
            <a:off x="13329720" y="5215160"/>
            <a:ext cx="10100185" cy="143682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/>
          <a:lstStyle>
            <a:lvl1pPr marL="609600" indent="-4953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335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7813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Aft>
                <a:spcPct val="65000"/>
              </a:spcAft>
              <a:buFontTx/>
              <a:buNone/>
            </a:pPr>
            <a:r>
              <a:rPr lang="en-US" sz="4500" b="1" cap="small" dirty="0" smtClean="0">
                <a:solidFill>
                  <a:srgbClr val="00297A"/>
                </a:solidFill>
                <a:cs typeface="Times New Roman" pitchFamily="18" charset="0"/>
              </a:rPr>
              <a:t>Methods</a:t>
            </a:r>
            <a:endParaRPr lang="en-US" sz="4500" b="1" cap="small" dirty="0">
              <a:solidFill>
                <a:srgbClr val="00297A"/>
              </a:solidFill>
              <a:cs typeface="Times New Roman" pitchFamily="18" charset="0"/>
            </a:endParaRPr>
          </a:p>
        </p:txBody>
      </p:sp>
      <p:sp>
        <p:nvSpPr>
          <p:cNvPr id="66" name="Text Box 364"/>
          <p:cNvSpPr txBox="1">
            <a:spLocks noChangeArrowheads="1"/>
          </p:cNvSpPr>
          <p:nvPr/>
        </p:nvSpPr>
        <p:spPr bwMode="auto">
          <a:xfrm>
            <a:off x="37947600" y="5215163"/>
            <a:ext cx="10100185" cy="197784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/>
          <a:lstStyle>
            <a:lvl1pPr marL="609600" indent="-4953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335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7813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Aft>
                <a:spcPct val="65000"/>
              </a:spcAft>
              <a:buFontTx/>
              <a:buNone/>
            </a:pPr>
            <a:r>
              <a:rPr lang="en-US" sz="5400" b="1" cap="small" dirty="0" smtClean="0">
                <a:solidFill>
                  <a:srgbClr val="00297A"/>
                </a:solidFill>
              </a:rPr>
              <a:t>Discussion</a:t>
            </a:r>
          </a:p>
          <a:p>
            <a:pPr algn="ctr" eaLnBrk="1" hangingPunct="1">
              <a:spcAft>
                <a:spcPct val="65000"/>
              </a:spcAft>
              <a:buFontTx/>
              <a:buNone/>
            </a:pPr>
            <a:endParaRPr lang="en-US" sz="5400" b="1" cap="small" dirty="0">
              <a:solidFill>
                <a:srgbClr val="00297A"/>
              </a:solidFill>
            </a:endParaRPr>
          </a:p>
          <a:p>
            <a:pPr algn="ctr" eaLnBrk="1" hangingPunct="1">
              <a:spcAft>
                <a:spcPct val="65000"/>
              </a:spcAft>
              <a:buFontTx/>
              <a:buNone/>
            </a:pPr>
            <a:r>
              <a:rPr lang="en-US" sz="5400" b="1" cap="small" dirty="0" smtClean="0">
                <a:solidFill>
                  <a:srgbClr val="00297A"/>
                </a:solidFill>
              </a:rPr>
              <a:t>Conclusion</a:t>
            </a:r>
          </a:p>
          <a:p>
            <a:pPr algn="ctr" eaLnBrk="1" hangingPunct="1">
              <a:spcAft>
                <a:spcPct val="65000"/>
              </a:spcAft>
              <a:buFontTx/>
              <a:buNone/>
            </a:pPr>
            <a:endParaRPr lang="en-US" sz="5400" b="1" cap="small" dirty="0">
              <a:solidFill>
                <a:srgbClr val="00297A"/>
              </a:solidFill>
            </a:endParaRPr>
          </a:p>
          <a:p>
            <a:pPr algn="ctr" eaLnBrk="1" hangingPunct="1">
              <a:spcAft>
                <a:spcPts val="0"/>
              </a:spcAft>
              <a:buFontTx/>
              <a:buNone/>
            </a:pPr>
            <a:r>
              <a:rPr lang="en-US" sz="5400" b="1" cap="small" dirty="0" smtClean="0">
                <a:solidFill>
                  <a:srgbClr val="00297A"/>
                </a:solidFill>
              </a:rPr>
              <a:t>References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smtClean="0"/>
              <a:t>Garg AX, et al. </a:t>
            </a:r>
            <a:r>
              <a:rPr lang="en-US" sz="2200" dirty="0"/>
              <a:t>Perioperative aspirin and clonidine and risk of acute kidney injury: a randomized clinical trial. </a:t>
            </a:r>
            <a:r>
              <a:rPr lang="en-US" sz="2200" dirty="0" smtClean="0"/>
              <a:t>JAMA</a:t>
            </a:r>
            <a:r>
              <a:rPr lang="en-US" sz="2200" i="1" dirty="0" smtClean="0"/>
              <a:t>. </a:t>
            </a:r>
            <a:r>
              <a:rPr lang="en-US" sz="2200" dirty="0"/>
              <a:t>Dec 3 2014;312(21):2254-2264</a:t>
            </a:r>
            <a:r>
              <a:rPr lang="en-US" sz="2200" dirty="0" smtClean="0"/>
              <a:t>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err="1"/>
              <a:t>Thakar</a:t>
            </a:r>
            <a:r>
              <a:rPr lang="en-US" sz="2200" dirty="0"/>
              <a:t> CV, </a:t>
            </a:r>
            <a:r>
              <a:rPr lang="en-US" sz="2200" dirty="0" smtClean="0"/>
              <a:t>et al. </a:t>
            </a:r>
            <a:r>
              <a:rPr lang="en-US" sz="2200" dirty="0"/>
              <a:t>Incidence and outcomes of acute kidney injury in intensive care units: a Veterans Administration study. </a:t>
            </a:r>
            <a:r>
              <a:rPr lang="en-US" sz="2200" dirty="0" err="1"/>
              <a:t>Crit</a:t>
            </a:r>
            <a:r>
              <a:rPr lang="en-US" sz="2200" dirty="0"/>
              <a:t> Care Med</a:t>
            </a:r>
            <a:r>
              <a:rPr lang="en-US" sz="2200" i="1" dirty="0"/>
              <a:t>. </a:t>
            </a:r>
            <a:r>
              <a:rPr lang="en-US" sz="2200" dirty="0"/>
              <a:t>Sep 2009;37(9):2552-2558</a:t>
            </a:r>
            <a:r>
              <a:rPr lang="en-US" sz="2200" dirty="0" smtClean="0"/>
              <a:t>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err="1" smtClean="0"/>
              <a:t>Biteker</a:t>
            </a:r>
            <a:r>
              <a:rPr lang="en-US" sz="2200" dirty="0" smtClean="0"/>
              <a:t> M, et al. </a:t>
            </a:r>
            <a:r>
              <a:rPr lang="en-US" sz="2200" dirty="0"/>
              <a:t>Incidence, risk factors, and outcomes of perioperative acute kidney injury in noncardiac and nonvascular surgery. Am J Surg</a:t>
            </a:r>
            <a:r>
              <a:rPr lang="en-US" sz="2200" i="1" dirty="0"/>
              <a:t>. </a:t>
            </a:r>
            <a:r>
              <a:rPr lang="en-US" sz="2200" dirty="0"/>
              <a:t>Jan 2014;207(1):53-59</a:t>
            </a:r>
            <a:r>
              <a:rPr lang="en-US" sz="2200" dirty="0" smtClean="0"/>
              <a:t>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err="1"/>
              <a:t>Chertow</a:t>
            </a:r>
            <a:r>
              <a:rPr lang="en-US" sz="2200" dirty="0"/>
              <a:t> GM, </a:t>
            </a:r>
            <a:r>
              <a:rPr lang="en-US" sz="2200" dirty="0" smtClean="0"/>
              <a:t>et al. </a:t>
            </a:r>
            <a:r>
              <a:rPr lang="en-US" sz="2200" dirty="0"/>
              <a:t>Acute kidney injury, mortality, length of stay, and costs in hospitalized patients. J Am </a:t>
            </a:r>
            <a:r>
              <a:rPr lang="en-US" sz="2200" dirty="0" err="1"/>
              <a:t>Soc</a:t>
            </a:r>
            <a:r>
              <a:rPr lang="en-US" sz="2200" dirty="0"/>
              <a:t> </a:t>
            </a:r>
            <a:r>
              <a:rPr lang="en-US" sz="2200" dirty="0" err="1"/>
              <a:t>Nephrol</a:t>
            </a:r>
            <a:r>
              <a:rPr lang="en-US" sz="2200" i="1" dirty="0"/>
              <a:t>. </a:t>
            </a:r>
            <a:r>
              <a:rPr lang="en-US" sz="2200" dirty="0"/>
              <a:t>Nov 2005;16(11):</a:t>
            </a:r>
            <a:r>
              <a:rPr lang="en-US" sz="2200" dirty="0" smtClean="0"/>
              <a:t>3365-3370.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smtClean="0"/>
              <a:t>Sun </a:t>
            </a:r>
            <a:r>
              <a:rPr lang="en-US" sz="2200" dirty="0"/>
              <a:t>LY, </a:t>
            </a:r>
            <a:r>
              <a:rPr lang="en-US" sz="2200" dirty="0" smtClean="0"/>
              <a:t>et al. </a:t>
            </a:r>
            <a:r>
              <a:rPr lang="en-US" sz="2200" dirty="0"/>
              <a:t>Association of intraoperative hypotension with acute kidney injury after elective noncardiac surgery. Anesthesiology</a:t>
            </a:r>
            <a:r>
              <a:rPr lang="en-US" sz="2200" i="1" dirty="0"/>
              <a:t>. </a:t>
            </a:r>
            <a:r>
              <a:rPr lang="en-US" sz="2200" dirty="0"/>
              <a:t>Sep 2015;123(3):</a:t>
            </a:r>
            <a:r>
              <a:rPr lang="en-US" sz="2200" dirty="0" smtClean="0"/>
              <a:t>515-523.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smtClean="0"/>
              <a:t>Walsh </a:t>
            </a:r>
            <a:r>
              <a:rPr lang="en-US" sz="2200" dirty="0"/>
              <a:t>M, </a:t>
            </a:r>
            <a:r>
              <a:rPr lang="en-US" sz="2200" dirty="0" smtClean="0"/>
              <a:t>et al. </a:t>
            </a:r>
            <a:r>
              <a:rPr lang="en-US" sz="2200" dirty="0"/>
              <a:t>Relationship between intraoperative mean arterial pressure and clinical outcomes after noncardiac surgery: toward an empirical definition of hypotension. Anesthesiology</a:t>
            </a:r>
            <a:r>
              <a:rPr lang="en-US" sz="2200" i="1" dirty="0"/>
              <a:t>. </a:t>
            </a:r>
            <a:r>
              <a:rPr lang="en-US" sz="2200" dirty="0"/>
              <a:t>Sep 2013;119(3):507-515</a:t>
            </a:r>
            <a:r>
              <a:rPr lang="en-US" sz="2200" dirty="0" smtClean="0"/>
              <a:t>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smtClean="0"/>
              <a:t>Long </a:t>
            </a:r>
            <a:r>
              <a:rPr lang="en-US" sz="2200" dirty="0"/>
              <a:t>TE, </a:t>
            </a:r>
            <a:r>
              <a:rPr lang="en-US" sz="2200" dirty="0" smtClean="0"/>
              <a:t>et al. </a:t>
            </a:r>
            <a:r>
              <a:rPr lang="en-US" sz="2200" dirty="0"/>
              <a:t>Acute Kidney Injury After Abdominal Surgery: Incidence, Risk Factors, and Outcome. </a:t>
            </a:r>
            <a:r>
              <a:rPr lang="en-US" sz="2200" dirty="0" err="1"/>
              <a:t>Anesth</a:t>
            </a:r>
            <a:r>
              <a:rPr lang="en-US" sz="2200" dirty="0"/>
              <a:t> </a:t>
            </a:r>
            <a:r>
              <a:rPr lang="en-US" sz="2200" dirty="0" err="1"/>
              <a:t>Analg</a:t>
            </a:r>
            <a:r>
              <a:rPr lang="en-US" sz="2200" i="1" dirty="0"/>
              <a:t>. </a:t>
            </a:r>
            <a:r>
              <a:rPr lang="en-US" sz="2200" dirty="0"/>
              <a:t>Jun 2016;122(6):</a:t>
            </a:r>
            <a:r>
              <a:rPr lang="en-US" sz="2200" dirty="0" smtClean="0"/>
              <a:t>1912-1920.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smtClean="0"/>
              <a:t>Kheterpal </a:t>
            </a:r>
            <a:r>
              <a:rPr lang="en-US" sz="2200" dirty="0"/>
              <a:t>S, </a:t>
            </a:r>
            <a:r>
              <a:rPr lang="en-US" sz="2200" dirty="0" smtClean="0"/>
              <a:t>et al. Development </a:t>
            </a:r>
            <a:r>
              <a:rPr lang="en-US" sz="2200" dirty="0"/>
              <a:t>and validation of an acute kidney injury risk index for patients undergoing general surgery: results from a national data set. Anesthesiology</a:t>
            </a:r>
            <a:r>
              <a:rPr lang="en-US" sz="2200" i="1" dirty="0"/>
              <a:t>. </a:t>
            </a:r>
            <a:r>
              <a:rPr lang="en-US" sz="2200" dirty="0"/>
              <a:t>Mar 2009;110(3):</a:t>
            </a:r>
            <a:r>
              <a:rPr lang="en-US" sz="2200" dirty="0" smtClean="0"/>
              <a:t>505-515.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smtClean="0"/>
              <a:t>Grams </a:t>
            </a:r>
            <a:r>
              <a:rPr lang="en-US" sz="2200" dirty="0"/>
              <a:t>ME, </a:t>
            </a:r>
            <a:r>
              <a:rPr lang="en-US" sz="2200" dirty="0" smtClean="0"/>
              <a:t>et al. </a:t>
            </a:r>
            <a:r>
              <a:rPr lang="en-US" sz="2200" dirty="0"/>
              <a:t>Acute Kidney Injury After Major Surgery: A Retrospective Analysis of Veterans Health Administration Data. Am J Kidney Dis</a:t>
            </a:r>
            <a:r>
              <a:rPr lang="en-US" sz="2200" i="1" dirty="0"/>
              <a:t>. </a:t>
            </a:r>
            <a:r>
              <a:rPr lang="en-US" sz="2200" dirty="0"/>
              <a:t>Jun 2016;67(6):872-880.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endParaRPr lang="en-US" dirty="0"/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endParaRPr lang="en-US" dirty="0"/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endParaRPr lang="en-US" dirty="0" smtClean="0"/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endParaRPr lang="en-US" b="1" cap="small" dirty="0" smtClean="0">
              <a:solidFill>
                <a:srgbClr val="00297A"/>
              </a:solidFill>
            </a:endParaRPr>
          </a:p>
          <a:p>
            <a:pPr eaLnBrk="1" hangingPunct="1">
              <a:spcAft>
                <a:spcPct val="65000"/>
              </a:spcAft>
              <a:buFontTx/>
              <a:buAutoNum type="arabicPeriod"/>
            </a:pPr>
            <a:endParaRPr lang="en-US" b="1" cap="small" dirty="0">
              <a:solidFill>
                <a:srgbClr val="00297A"/>
              </a:solidFill>
            </a:endParaRPr>
          </a:p>
        </p:txBody>
      </p:sp>
      <p:sp>
        <p:nvSpPr>
          <p:cNvPr id="16" name="Text Box 364"/>
          <p:cNvSpPr txBox="1">
            <a:spLocks noChangeArrowheads="1"/>
          </p:cNvSpPr>
          <p:nvPr/>
        </p:nvSpPr>
        <p:spPr bwMode="auto">
          <a:xfrm>
            <a:off x="990600" y="5128614"/>
            <a:ext cx="10869929" cy="199411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/>
          <a:lstStyle>
            <a:lvl1pPr marL="609600" indent="-4953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335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7813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Aft>
                <a:spcPts val="0"/>
              </a:spcAft>
              <a:buFontTx/>
              <a:buNone/>
            </a:pPr>
            <a:r>
              <a:rPr lang="en-US" sz="5400" b="1" cap="small" dirty="0" smtClean="0">
                <a:solidFill>
                  <a:schemeClr val="tx2"/>
                </a:solidFill>
                <a:cs typeface="Times New Roman" pitchFamily="18" charset="0"/>
              </a:rPr>
              <a:t>Background</a:t>
            </a:r>
          </a:p>
          <a:p>
            <a:pPr algn="ctr" eaLnBrk="1" hangingPunct="1">
              <a:spcAft>
                <a:spcPts val="0"/>
              </a:spcAft>
              <a:buFontTx/>
              <a:buNone/>
            </a:pPr>
            <a:endParaRPr lang="en-US" sz="2000" dirty="0" smtClean="0"/>
          </a:p>
          <a:p>
            <a:pPr marL="685800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Acute kidney </a:t>
            </a:r>
            <a:r>
              <a:rPr lang="en-US" sz="4000" dirty="0"/>
              <a:t>i</a:t>
            </a:r>
            <a:r>
              <a:rPr lang="en-US" sz="4000" dirty="0" smtClean="0"/>
              <a:t>njury (AKI) is a common complication after major non-cardiac surgery (NCS), with incidence as high as 13%.</a:t>
            </a:r>
            <a:r>
              <a:rPr lang="en-US" sz="4000" baseline="30000" dirty="0" smtClean="0"/>
              <a:t>1</a:t>
            </a:r>
            <a:endParaRPr lang="en-US" sz="4000" dirty="0" smtClean="0"/>
          </a:p>
          <a:p>
            <a:pPr marL="685800" indent="-685800">
              <a:spcAft>
                <a:spcPts val="0"/>
              </a:spcAft>
              <a:buFont typeface="Arial" charset="0"/>
              <a:buChar char="•"/>
            </a:pPr>
            <a:endParaRPr lang="en-US" sz="4000" dirty="0"/>
          </a:p>
          <a:p>
            <a:pPr marL="685800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AKI significantly increases patient care demands:</a:t>
            </a:r>
          </a:p>
          <a:p>
            <a:pPr marL="1409700" lvl="1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22% of ICU admissions </a:t>
            </a:r>
            <a:r>
              <a:rPr lang="en-US" sz="4000" baseline="30000" dirty="0" smtClean="0"/>
              <a:t>2</a:t>
            </a:r>
            <a:endParaRPr lang="en-US" sz="4000" dirty="0" smtClean="0"/>
          </a:p>
          <a:p>
            <a:pPr marL="1409700" lvl="1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Six-fold increased mortality </a:t>
            </a:r>
            <a:r>
              <a:rPr lang="en-US" sz="4000" baseline="30000" dirty="0" smtClean="0"/>
              <a:t>3</a:t>
            </a:r>
            <a:endParaRPr lang="en-US" sz="4000" dirty="0" smtClean="0"/>
          </a:p>
          <a:p>
            <a:pPr marL="1409700" lvl="1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Increased hospital cost and length of stay </a:t>
            </a:r>
            <a:r>
              <a:rPr lang="en-US" sz="4000" baseline="30000" dirty="0" smtClean="0"/>
              <a:t>2,4</a:t>
            </a:r>
            <a:endParaRPr lang="en-US" sz="4000" dirty="0"/>
          </a:p>
          <a:p>
            <a:pPr marL="1409700" lvl="1" indent="-685800">
              <a:spcAft>
                <a:spcPts val="0"/>
              </a:spcAft>
              <a:buFont typeface="Arial" charset="0"/>
              <a:buChar char="•"/>
            </a:pPr>
            <a:endParaRPr lang="en-US" sz="4000" cap="small" dirty="0" smtClean="0">
              <a:cs typeface="Times New Roman" pitchFamily="18" charset="0"/>
            </a:endParaRPr>
          </a:p>
          <a:p>
            <a:pPr marL="685800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Previous studies identify perioperative predictors of AKI, but have at least one limitation below:</a:t>
            </a:r>
          </a:p>
          <a:p>
            <a:pPr marL="1409700" lvl="1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Limited to single-center </a:t>
            </a:r>
            <a:r>
              <a:rPr lang="en-US" sz="4000" baseline="30000" dirty="0" smtClean="0"/>
              <a:t>5,6</a:t>
            </a:r>
            <a:endParaRPr lang="en-US" sz="4000" dirty="0" smtClean="0"/>
          </a:p>
          <a:p>
            <a:pPr marL="1409700" lvl="1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Limited to a surgical subpopulation </a:t>
            </a:r>
            <a:r>
              <a:rPr lang="en-US" sz="4000" baseline="30000" dirty="0"/>
              <a:t>7</a:t>
            </a:r>
            <a:endParaRPr lang="en-US" sz="4000" dirty="0" smtClean="0"/>
          </a:p>
          <a:p>
            <a:pPr marL="1409700" lvl="1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Lack of intraoperative risk factors </a:t>
            </a:r>
            <a:r>
              <a:rPr lang="en-US" sz="4000" baseline="30000" dirty="0" smtClean="0"/>
              <a:t>8,9</a:t>
            </a:r>
            <a:endParaRPr lang="en-US" sz="4000" dirty="0" smtClean="0"/>
          </a:p>
          <a:p>
            <a:pPr marL="723900" lvl="1" indent="0">
              <a:spcAft>
                <a:spcPts val="0"/>
              </a:spcAft>
              <a:buNone/>
            </a:pPr>
            <a:endParaRPr lang="en-US" sz="4000" dirty="0" smtClean="0"/>
          </a:p>
          <a:p>
            <a:pPr marL="685800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Beyond preoperative risk prediction, almost all measures to reduce AKI intraoperatively have failed, including aspirin, clonidine, and n-acetylcysteine</a:t>
            </a:r>
            <a:r>
              <a:rPr lang="en-US" sz="4000" dirty="0"/>
              <a:t>.</a:t>
            </a:r>
            <a:r>
              <a:rPr lang="en-US" sz="4000" baseline="30000" dirty="0" smtClean="0"/>
              <a:t>1,10</a:t>
            </a:r>
            <a:endParaRPr lang="en-US" sz="4000" dirty="0" smtClean="0"/>
          </a:p>
          <a:p>
            <a:pPr marL="685800" indent="-685800">
              <a:spcAft>
                <a:spcPts val="0"/>
              </a:spcAft>
              <a:buFont typeface="Arial" charset="0"/>
              <a:buChar char="•"/>
            </a:pPr>
            <a:endParaRPr lang="en-US" sz="4000" dirty="0"/>
          </a:p>
          <a:p>
            <a:pPr marL="685800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More recently, intraoperative hypotension (IOH) has been shown to increase AKI risk, and offers promise as a method for AKI risk reduction.</a:t>
            </a:r>
          </a:p>
          <a:p>
            <a:pPr marL="685800" indent="-685800">
              <a:spcAft>
                <a:spcPts val="0"/>
              </a:spcAft>
              <a:buFont typeface="Arial" charset="0"/>
              <a:buChar char="•"/>
            </a:pPr>
            <a:endParaRPr lang="en-US" sz="4000" dirty="0"/>
          </a:p>
          <a:p>
            <a:pPr marL="685800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Studies analyzing intraoperative factors are limited in size (single-center) and scope (few factors beyond IOH). </a:t>
            </a:r>
            <a:r>
              <a:rPr lang="en-US" sz="4000" baseline="30000" dirty="0" smtClean="0"/>
              <a:t>5,6</a:t>
            </a:r>
          </a:p>
          <a:p>
            <a:pPr marL="685800" indent="-685800">
              <a:spcAft>
                <a:spcPts val="0"/>
              </a:spcAft>
              <a:buFont typeface="Arial" charset="0"/>
              <a:buChar char="•"/>
            </a:pPr>
            <a:endParaRPr lang="en-US" sz="4000" baseline="30000" dirty="0"/>
          </a:p>
          <a:p>
            <a:pPr marL="685800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No previous study has successfully analyzed IOH (or other intraoperative factors) when stratified by baseline preoperative risk. </a:t>
            </a:r>
            <a:endParaRPr lang="en-US" sz="4000" b="1" cap="small" baseline="30000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8" name="Text Box 364"/>
          <p:cNvSpPr txBox="1">
            <a:spLocks noChangeArrowheads="1"/>
          </p:cNvSpPr>
          <p:nvPr/>
        </p:nvSpPr>
        <p:spPr bwMode="auto">
          <a:xfrm>
            <a:off x="12573000" y="5362387"/>
            <a:ext cx="12573000" cy="197074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/>
          <a:lstStyle>
            <a:lvl1pPr marL="609600" indent="-4953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335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7813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Aft>
                <a:spcPct val="65000"/>
              </a:spcAft>
              <a:buFontTx/>
              <a:buNone/>
            </a:pPr>
            <a:endParaRPr lang="en-US" sz="5400" b="1" cap="small" dirty="0">
              <a:solidFill>
                <a:srgbClr val="00297A"/>
              </a:solidFill>
              <a:cs typeface="Times New Roman" pitchFamily="18" charset="0"/>
            </a:endParaRPr>
          </a:p>
        </p:txBody>
      </p:sp>
      <p:sp>
        <p:nvSpPr>
          <p:cNvPr id="19" name="Text Box 364"/>
          <p:cNvSpPr txBox="1">
            <a:spLocks noChangeArrowheads="1"/>
          </p:cNvSpPr>
          <p:nvPr/>
        </p:nvSpPr>
        <p:spPr bwMode="auto">
          <a:xfrm>
            <a:off x="25146000" y="5133788"/>
            <a:ext cx="12801600" cy="132304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/>
          <a:lstStyle>
            <a:lvl1pPr marL="609600" indent="-4953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335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7813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Aft>
                <a:spcPts val="0"/>
              </a:spcAft>
              <a:buFontTx/>
              <a:buNone/>
            </a:pPr>
            <a:r>
              <a:rPr lang="en-US" sz="5400" b="1" cap="small" dirty="0" smtClean="0">
                <a:solidFill>
                  <a:srgbClr val="00297A"/>
                </a:solidFill>
                <a:cs typeface="Times New Roman" pitchFamily="18" charset="0"/>
              </a:rPr>
              <a:t>Results</a:t>
            </a:r>
          </a:p>
          <a:p>
            <a:pPr algn="ctr" eaLnBrk="1" hangingPunct="1">
              <a:spcAft>
                <a:spcPts val="0"/>
              </a:spcAft>
              <a:buFontTx/>
              <a:buNone/>
            </a:pPr>
            <a:endParaRPr lang="en-US" sz="2000" b="1" cap="small" dirty="0" smtClean="0">
              <a:solidFill>
                <a:srgbClr val="00297A"/>
              </a:solidFill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b="1" u="sng" dirty="0" smtClean="0"/>
              <a:t>Preoperative Baseline Characteristics: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Median age – 57 years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Gender – 51% female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Emergent – 12%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Preoperative EGFR ≥60 – 79%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endParaRPr lang="en-US" dirty="0" smtClean="0"/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b="1" u="sng" dirty="0" smtClean="0"/>
              <a:t>Primary Outcome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AKI overall incidence: 8.7%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endParaRPr lang="en-US" sz="2000" dirty="0" smtClean="0"/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endParaRPr lang="en-US" sz="2000" dirty="0" smtClean="0"/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b="1" u="sng" dirty="0" smtClean="0"/>
              <a:t>Preoperative Predictors– Multivariable Analysis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i="1" dirty="0" smtClean="0"/>
              <a:t>Multiple preoperative variables </a:t>
            </a:r>
            <a:r>
              <a:rPr lang="en-US" sz="4000" dirty="0" smtClean="0"/>
              <a:t>noted to be independent risk factors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Multivariable model c-statistic: 0.782 ± 0.003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Patients stratified into AKI preoperative risk quartiles based upon preoperative factors</a:t>
            </a:r>
          </a:p>
          <a:p>
            <a:pPr marL="723900" lvl="1" indent="0" eaLnBrk="1" hangingPunct="1">
              <a:spcAft>
                <a:spcPts val="0"/>
              </a:spcAft>
              <a:buNone/>
            </a:pPr>
            <a:endParaRPr lang="en-US" sz="2000" b="1" u="sng" dirty="0" smtClean="0"/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b="1" u="sng" dirty="0" smtClean="0"/>
              <a:t>Intraoperative Hypotension</a:t>
            </a:r>
          </a:p>
          <a:p>
            <a:pPr lvl="1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GB" sz="4000" dirty="0"/>
              <a:t>Adjusted Risk of Acute Kidney Injury Associated with </a:t>
            </a:r>
            <a:r>
              <a:rPr lang="en-GB" sz="4000" dirty="0" smtClean="0"/>
              <a:t>IOH &gt; </a:t>
            </a:r>
            <a:r>
              <a:rPr lang="en-GB" sz="4000" dirty="0"/>
              <a:t>10 </a:t>
            </a:r>
            <a:r>
              <a:rPr lang="en-GB" sz="4000" dirty="0" smtClean="0"/>
              <a:t>minutes:</a:t>
            </a:r>
            <a:endParaRPr lang="en-US" sz="4000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597193"/>
              </p:ext>
            </p:extLst>
          </p:nvPr>
        </p:nvGraphicFramePr>
        <p:xfrm>
          <a:off x="25135114" y="17830800"/>
          <a:ext cx="12638349" cy="670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9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7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4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8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26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kern="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900" kern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kern="0" baseline="0" dirty="0">
                          <a:solidFill>
                            <a:schemeClr val="tx1"/>
                          </a:solidFill>
                          <a:effectLst/>
                        </a:rPr>
                        <a:t>Quartile 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kern="0" baseline="0" dirty="0">
                          <a:solidFill>
                            <a:schemeClr val="tx1"/>
                          </a:solidFill>
                          <a:effectLst/>
                        </a:rPr>
                        <a:t>Low </a:t>
                      </a:r>
                      <a:r>
                        <a:rPr lang="en-US" sz="2900" kern="0" baseline="0" dirty="0" smtClean="0">
                          <a:solidFill>
                            <a:schemeClr val="tx1"/>
                          </a:solidFill>
                          <a:effectLst/>
                        </a:rPr>
                        <a:t>Risk</a:t>
                      </a:r>
                      <a:endParaRPr lang="en-US" sz="2900" kern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kern="0" baseline="0" dirty="0">
                          <a:solidFill>
                            <a:schemeClr val="tx1"/>
                          </a:solidFill>
                          <a:effectLst/>
                        </a:rPr>
                        <a:t>Quartile 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kern="0" baseline="0" dirty="0">
                          <a:solidFill>
                            <a:schemeClr val="tx1"/>
                          </a:solidFill>
                          <a:effectLst/>
                        </a:rPr>
                        <a:t>Medium </a:t>
                      </a:r>
                      <a:r>
                        <a:rPr lang="en-US" sz="2900" kern="0" baseline="0" dirty="0" smtClean="0">
                          <a:solidFill>
                            <a:schemeClr val="tx1"/>
                          </a:solidFill>
                          <a:effectLst/>
                        </a:rPr>
                        <a:t>Risk</a:t>
                      </a:r>
                      <a:endParaRPr lang="en-US" sz="2900" kern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kern="0" baseline="0" dirty="0">
                          <a:solidFill>
                            <a:schemeClr val="tx1"/>
                          </a:solidFill>
                          <a:effectLst/>
                        </a:rPr>
                        <a:t>Quartile 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kern="0" baseline="0" dirty="0"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r>
                        <a:rPr lang="en-US" sz="2900" kern="0" baseline="0" dirty="0" smtClean="0">
                          <a:solidFill>
                            <a:schemeClr val="tx1"/>
                          </a:solidFill>
                          <a:effectLst/>
                        </a:rPr>
                        <a:t>Risk</a:t>
                      </a:r>
                      <a:endParaRPr lang="en-US" sz="2900" kern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kern="0" baseline="0" dirty="0">
                          <a:solidFill>
                            <a:schemeClr val="tx1"/>
                          </a:solidFill>
                          <a:effectLst/>
                        </a:rPr>
                        <a:t>Quartile 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kern="0" baseline="0" dirty="0">
                          <a:solidFill>
                            <a:schemeClr val="tx1"/>
                          </a:solidFill>
                          <a:effectLst/>
                        </a:rPr>
                        <a:t>Highest </a:t>
                      </a:r>
                      <a:r>
                        <a:rPr lang="en-US" sz="2900" kern="0" baseline="0" dirty="0" smtClean="0">
                          <a:solidFill>
                            <a:schemeClr val="tx1"/>
                          </a:solidFill>
                          <a:effectLst/>
                        </a:rPr>
                        <a:t>Risk</a:t>
                      </a:r>
                      <a:endParaRPr lang="en-US" sz="2900" kern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dirty="0">
                          <a:solidFill>
                            <a:schemeClr val="tx1"/>
                          </a:solidFill>
                          <a:effectLst/>
                        </a:rPr>
                        <a:t>MAP 60-64 </a:t>
                      </a:r>
                      <a:r>
                        <a:rPr lang="en-US" sz="2900" dirty="0" smtClean="0">
                          <a:solidFill>
                            <a:schemeClr val="tx1"/>
                          </a:solidFill>
                          <a:effectLst/>
                        </a:rPr>
                        <a:t>mmHg</a:t>
                      </a:r>
                      <a:endParaRPr lang="en-US" sz="29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NS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NS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+mj-lt"/>
                          <a:ea typeface="Times New Roman"/>
                        </a:rPr>
                        <a:t>1.25 (1.12-1.40)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Increased AKI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+mj-lt"/>
                          <a:ea typeface="Times New Roman"/>
                        </a:rPr>
                        <a:t>1.17 (1.07-1.28)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Increased AKI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26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dirty="0">
                          <a:solidFill>
                            <a:schemeClr val="tx1"/>
                          </a:solidFill>
                          <a:effectLst/>
                        </a:rPr>
                        <a:t>MAP 55-59 mmHg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NS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NS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NS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+mj-lt"/>
                          <a:ea typeface="Times New Roman"/>
                        </a:rPr>
                        <a:t>1.19 (1.07-1.32)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Increased AKI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2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dirty="0">
                          <a:solidFill>
                            <a:schemeClr val="tx1"/>
                          </a:solidFill>
                          <a:effectLst/>
                        </a:rPr>
                        <a:t>MAP 50-54 </a:t>
                      </a:r>
                      <a:r>
                        <a:rPr lang="en-US" sz="2900" dirty="0" smtClean="0">
                          <a:solidFill>
                            <a:schemeClr val="tx1"/>
                          </a:solidFill>
                          <a:effectLst/>
                        </a:rPr>
                        <a:t>mmHg</a:t>
                      </a:r>
                      <a:endParaRPr lang="en-US" sz="29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NS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NS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NS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+mj-lt"/>
                          <a:ea typeface="Times New Roman"/>
                        </a:rPr>
                        <a:t>1.20 (1.04-1.37)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Increased AKI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4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dirty="0">
                          <a:solidFill>
                            <a:schemeClr val="tx1"/>
                          </a:solidFill>
                          <a:effectLst/>
                        </a:rPr>
                        <a:t>MAP &lt;50 mmHg</a:t>
                      </a:r>
                      <a:endParaRPr lang="en-US" sz="2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+mj-lt"/>
                          <a:ea typeface="Times New Roman"/>
                        </a:rPr>
                        <a:t>1.58 (1.11-2.25)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Increased AKI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+mj-lt"/>
                          <a:ea typeface="Times New Roman"/>
                        </a:rPr>
                        <a:t>1.67 (1.33-2.10)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Increased AKI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effectLst/>
                          <a:latin typeface="+mj-lt"/>
                          <a:ea typeface="Times New Roman"/>
                        </a:rPr>
                        <a:t>1.31 (1.11-1.54)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Increased AKI</a:t>
                      </a:r>
                      <a:endParaRPr lang="en-US" sz="2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1831" marR="81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Text Box 364"/>
          <p:cNvSpPr txBox="1">
            <a:spLocks noChangeArrowheads="1"/>
          </p:cNvSpPr>
          <p:nvPr/>
        </p:nvSpPr>
        <p:spPr bwMode="auto">
          <a:xfrm>
            <a:off x="37947600" y="5138963"/>
            <a:ext cx="11963400" cy="197784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/>
          <a:lstStyle>
            <a:lvl1pPr marL="609600" indent="-4953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335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7813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Aft>
                <a:spcPts val="0"/>
              </a:spcAft>
              <a:buFontTx/>
              <a:buNone/>
            </a:pPr>
            <a:r>
              <a:rPr lang="en-US" sz="5400" b="1" cap="small" dirty="0" smtClean="0">
                <a:solidFill>
                  <a:srgbClr val="00297A"/>
                </a:solidFill>
              </a:rPr>
              <a:t>Discussion / Conclusions</a:t>
            </a:r>
          </a:p>
          <a:p>
            <a:pPr algn="ctr" eaLnBrk="1" hangingPunct="1">
              <a:spcAft>
                <a:spcPts val="0"/>
              </a:spcAft>
              <a:buFontTx/>
              <a:buNone/>
            </a:pPr>
            <a:endParaRPr lang="en-US" sz="2000" b="1" cap="small" dirty="0" smtClean="0">
              <a:solidFill>
                <a:srgbClr val="00297A"/>
              </a:solidFill>
            </a:endParaRPr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We identify preoperative risk factors for AKI as confirmed by prior literature.</a:t>
            </a:r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endParaRPr lang="en-US" sz="2000" dirty="0"/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We successfully demonstrate IOH as a risk factor for AKI across multiple academic and private hospitals.</a:t>
            </a:r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endParaRPr lang="en-US" sz="2000" dirty="0"/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/>
              <a:t>R</a:t>
            </a:r>
            <a:r>
              <a:rPr lang="en-US" sz="4000" dirty="0" smtClean="0"/>
              <a:t>elative IOH, in addition to absolute IOH, serves as a key intraoperative risk factor for AKI.</a:t>
            </a:r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endParaRPr lang="en-US" sz="2000" dirty="0"/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We successfully demonstrate that modest IOH is less well-tolerated by patients with high preoperative risk, whereas greater degrees of IOH are tolerated in patients with low preoperative risk.</a:t>
            </a:r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endParaRPr lang="en-US" sz="2000" dirty="0"/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Our findings suggest that a MAP target for reducing AKI risk may be guided by preoperative case characteristics. </a:t>
            </a:r>
            <a:endParaRPr lang="en-US" sz="4000" dirty="0"/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endParaRPr lang="en-US" sz="2000" dirty="0" smtClean="0"/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Further prospective studies employing intraoperative MAP targets are needed to validate our findings.</a:t>
            </a:r>
          </a:p>
          <a:p>
            <a:pPr eaLnBrk="1" hangingPunct="1">
              <a:spcAft>
                <a:spcPts val="0"/>
              </a:spcAft>
              <a:buFont typeface="Arial" charset="0"/>
              <a:buChar char="•"/>
            </a:pPr>
            <a:endParaRPr lang="en-US" sz="4000" b="1" cap="small" dirty="0">
              <a:solidFill>
                <a:srgbClr val="00297A"/>
              </a:solidFill>
            </a:endParaRPr>
          </a:p>
          <a:p>
            <a:pPr algn="ctr" eaLnBrk="1" hangingPunct="1">
              <a:spcAft>
                <a:spcPts val="0"/>
              </a:spcAft>
              <a:buFontTx/>
              <a:buNone/>
            </a:pPr>
            <a:r>
              <a:rPr lang="en-US" sz="5400" b="1" cap="small" dirty="0" smtClean="0">
                <a:solidFill>
                  <a:srgbClr val="00297A"/>
                </a:solidFill>
              </a:rPr>
              <a:t>References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smtClean="0"/>
              <a:t>Garg AX, et al. </a:t>
            </a:r>
            <a:r>
              <a:rPr lang="en-US" sz="2200" dirty="0"/>
              <a:t>Perioperative aspirin and clonidine and risk of acute kidney injury: a randomized clinical trial. </a:t>
            </a:r>
            <a:r>
              <a:rPr lang="en-US" sz="2200" dirty="0" smtClean="0"/>
              <a:t>JAMA</a:t>
            </a:r>
            <a:r>
              <a:rPr lang="en-US" sz="2200" i="1" dirty="0" smtClean="0"/>
              <a:t>. </a:t>
            </a:r>
            <a:r>
              <a:rPr lang="en-US" sz="2200" dirty="0"/>
              <a:t>Dec 3 2014;312(21):2254-2264</a:t>
            </a:r>
            <a:r>
              <a:rPr lang="en-US" sz="2200" dirty="0" smtClean="0"/>
              <a:t>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err="1"/>
              <a:t>Thakar</a:t>
            </a:r>
            <a:r>
              <a:rPr lang="en-US" sz="2200" dirty="0"/>
              <a:t> CV, </a:t>
            </a:r>
            <a:r>
              <a:rPr lang="en-US" sz="2200" dirty="0" smtClean="0"/>
              <a:t>et al. </a:t>
            </a:r>
            <a:r>
              <a:rPr lang="en-US" sz="2200" dirty="0"/>
              <a:t>Incidence and outcomes of acute kidney injury in intensive care units: a Veterans Administration study. </a:t>
            </a:r>
            <a:r>
              <a:rPr lang="en-US" sz="2200" dirty="0" err="1"/>
              <a:t>Crit</a:t>
            </a:r>
            <a:r>
              <a:rPr lang="en-US" sz="2200" dirty="0"/>
              <a:t> Care Med</a:t>
            </a:r>
            <a:r>
              <a:rPr lang="en-US" sz="2200" i="1" dirty="0"/>
              <a:t>. </a:t>
            </a:r>
            <a:r>
              <a:rPr lang="en-US" sz="2200" dirty="0"/>
              <a:t>Sep 2009;37(9):2552-2558</a:t>
            </a:r>
            <a:r>
              <a:rPr lang="en-US" sz="2200" dirty="0" smtClean="0"/>
              <a:t>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err="1" smtClean="0"/>
              <a:t>Biteker</a:t>
            </a:r>
            <a:r>
              <a:rPr lang="en-US" sz="2200" dirty="0" smtClean="0"/>
              <a:t> M, et al. </a:t>
            </a:r>
            <a:r>
              <a:rPr lang="en-US" sz="2200" dirty="0"/>
              <a:t>Incidence, risk factors, and outcomes of perioperative acute kidney injury in noncardiac and nonvascular surgery. Am J Surg</a:t>
            </a:r>
            <a:r>
              <a:rPr lang="en-US" sz="2200" i="1" dirty="0"/>
              <a:t>. </a:t>
            </a:r>
            <a:r>
              <a:rPr lang="en-US" sz="2200" dirty="0"/>
              <a:t>Jan 2014;207(1):53-59</a:t>
            </a:r>
            <a:r>
              <a:rPr lang="en-US" sz="2200" dirty="0" smtClean="0"/>
              <a:t>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err="1"/>
              <a:t>Chertow</a:t>
            </a:r>
            <a:r>
              <a:rPr lang="en-US" sz="2200" dirty="0"/>
              <a:t> GM, </a:t>
            </a:r>
            <a:r>
              <a:rPr lang="en-US" sz="2200" dirty="0" smtClean="0"/>
              <a:t>et al. </a:t>
            </a:r>
            <a:r>
              <a:rPr lang="en-US" sz="2200" dirty="0"/>
              <a:t>Acute kidney injury, mortality, length of stay, and costs in hospitalized patients. J Am </a:t>
            </a:r>
            <a:r>
              <a:rPr lang="en-US" sz="2200" dirty="0" err="1"/>
              <a:t>Soc</a:t>
            </a:r>
            <a:r>
              <a:rPr lang="en-US" sz="2200" dirty="0"/>
              <a:t> </a:t>
            </a:r>
            <a:r>
              <a:rPr lang="en-US" sz="2200" dirty="0" err="1"/>
              <a:t>Nephrol</a:t>
            </a:r>
            <a:r>
              <a:rPr lang="en-US" sz="2200" i="1" dirty="0"/>
              <a:t>. </a:t>
            </a:r>
            <a:r>
              <a:rPr lang="en-US" sz="2200" dirty="0"/>
              <a:t>Nov 2005;16(11):</a:t>
            </a:r>
            <a:r>
              <a:rPr lang="en-US" sz="2200" dirty="0" smtClean="0"/>
              <a:t>3365-3370.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smtClean="0"/>
              <a:t>Sun </a:t>
            </a:r>
            <a:r>
              <a:rPr lang="en-US" sz="2200" dirty="0"/>
              <a:t>LY, </a:t>
            </a:r>
            <a:r>
              <a:rPr lang="en-US" sz="2200" dirty="0" smtClean="0"/>
              <a:t>et al. </a:t>
            </a:r>
            <a:r>
              <a:rPr lang="en-US" sz="2200" dirty="0"/>
              <a:t>Association of intraoperative hypotension with acute kidney injury after elective noncardiac surgery. Anesthesiology</a:t>
            </a:r>
            <a:r>
              <a:rPr lang="en-US" sz="2200" i="1" dirty="0"/>
              <a:t>. </a:t>
            </a:r>
            <a:r>
              <a:rPr lang="en-US" sz="2200" dirty="0"/>
              <a:t>Sep 2015;123(3):</a:t>
            </a:r>
            <a:r>
              <a:rPr lang="en-US" sz="2200" dirty="0" smtClean="0"/>
              <a:t>515-523.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smtClean="0"/>
              <a:t>Walsh </a:t>
            </a:r>
            <a:r>
              <a:rPr lang="en-US" sz="2200" dirty="0"/>
              <a:t>M, </a:t>
            </a:r>
            <a:r>
              <a:rPr lang="en-US" sz="2200" dirty="0" smtClean="0"/>
              <a:t>et al. </a:t>
            </a:r>
            <a:r>
              <a:rPr lang="en-US" sz="2200" dirty="0"/>
              <a:t>Relationship between intraoperative mean arterial pressure and clinical outcomes after noncardiac surgery: toward an empirical definition of hypotension. Anesthesiology</a:t>
            </a:r>
            <a:r>
              <a:rPr lang="en-US" sz="2200" i="1" dirty="0"/>
              <a:t>. </a:t>
            </a:r>
            <a:r>
              <a:rPr lang="en-US" sz="2200" dirty="0"/>
              <a:t>Sep 2013;119(3):507-515</a:t>
            </a:r>
            <a:r>
              <a:rPr lang="en-US" sz="2200" dirty="0" smtClean="0"/>
              <a:t>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smtClean="0"/>
              <a:t>Long </a:t>
            </a:r>
            <a:r>
              <a:rPr lang="en-US" sz="2200" dirty="0"/>
              <a:t>TE, </a:t>
            </a:r>
            <a:r>
              <a:rPr lang="en-US" sz="2200" dirty="0" smtClean="0"/>
              <a:t>et al. </a:t>
            </a:r>
            <a:r>
              <a:rPr lang="en-US" sz="2200" dirty="0"/>
              <a:t>Acute Kidney Injury After Abdominal Surgery: Incidence, Risk Factors, and Outcome. </a:t>
            </a:r>
            <a:r>
              <a:rPr lang="en-US" sz="2200" dirty="0" err="1"/>
              <a:t>Anesth</a:t>
            </a:r>
            <a:r>
              <a:rPr lang="en-US" sz="2200" dirty="0"/>
              <a:t> </a:t>
            </a:r>
            <a:r>
              <a:rPr lang="en-US" sz="2200" dirty="0" err="1"/>
              <a:t>Analg</a:t>
            </a:r>
            <a:r>
              <a:rPr lang="en-US" sz="2200" i="1" dirty="0"/>
              <a:t>. </a:t>
            </a:r>
            <a:r>
              <a:rPr lang="en-US" sz="2200" dirty="0"/>
              <a:t>Jun 2016;122(6):</a:t>
            </a:r>
            <a:r>
              <a:rPr lang="en-US" sz="2200" dirty="0" smtClean="0"/>
              <a:t>1912-1920.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smtClean="0"/>
              <a:t>Kheterpal </a:t>
            </a:r>
            <a:r>
              <a:rPr lang="en-US" sz="2200" dirty="0"/>
              <a:t>S, </a:t>
            </a:r>
            <a:r>
              <a:rPr lang="en-US" sz="2200" dirty="0" smtClean="0"/>
              <a:t>et al. Development </a:t>
            </a:r>
            <a:r>
              <a:rPr lang="en-US" sz="2200" dirty="0"/>
              <a:t>and validation of </a:t>
            </a:r>
            <a:r>
              <a:rPr lang="en-US" sz="2200" dirty="0" smtClean="0"/>
              <a:t>an acute </a:t>
            </a:r>
            <a:r>
              <a:rPr lang="en-US" sz="2200" dirty="0"/>
              <a:t>kidney injury risk index for patients undergoing general surgery: </a:t>
            </a:r>
            <a:r>
              <a:rPr lang="en-US" sz="2200" dirty="0" smtClean="0"/>
              <a:t>a national </a:t>
            </a:r>
            <a:r>
              <a:rPr lang="en-US" sz="2200" dirty="0"/>
              <a:t>data set. </a:t>
            </a:r>
            <a:r>
              <a:rPr lang="en-US" sz="2200" dirty="0" smtClean="0"/>
              <a:t>Anesthesiology</a:t>
            </a:r>
            <a:r>
              <a:rPr lang="en-US" sz="2200" i="1" dirty="0" smtClean="0"/>
              <a:t>. </a:t>
            </a:r>
            <a:r>
              <a:rPr lang="en-US" sz="2200" dirty="0" smtClean="0"/>
              <a:t>Mar </a:t>
            </a:r>
            <a:r>
              <a:rPr lang="en-US" sz="2200" dirty="0"/>
              <a:t>2009;110(3):</a:t>
            </a:r>
            <a:r>
              <a:rPr lang="en-US" sz="2200" dirty="0" smtClean="0"/>
              <a:t>505-515.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smtClean="0"/>
              <a:t>Grams </a:t>
            </a:r>
            <a:r>
              <a:rPr lang="en-US" sz="2200" dirty="0"/>
              <a:t>ME, </a:t>
            </a:r>
            <a:r>
              <a:rPr lang="en-US" sz="2200" dirty="0" smtClean="0"/>
              <a:t>et al. </a:t>
            </a:r>
            <a:r>
              <a:rPr lang="en-US" sz="2200" dirty="0"/>
              <a:t>Acute Kidney Injury After Major Surgery: A Retrospective Analysis of Veterans Health Administration Data. Am J Kidney Dis</a:t>
            </a:r>
            <a:r>
              <a:rPr lang="en-US" sz="2200" i="1" dirty="0"/>
              <a:t>. </a:t>
            </a:r>
            <a:r>
              <a:rPr lang="en-US" sz="2200" dirty="0"/>
              <a:t>Jun 2016;67(6):872-880</a:t>
            </a:r>
            <a:r>
              <a:rPr lang="en-US" sz="2200" dirty="0" smtClean="0"/>
              <a:t>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r>
              <a:rPr lang="en-US" sz="2200" dirty="0" err="1"/>
              <a:t>Nigwekar</a:t>
            </a:r>
            <a:r>
              <a:rPr lang="en-US" sz="2200" dirty="0"/>
              <a:t> </a:t>
            </a:r>
            <a:r>
              <a:rPr lang="en-US" sz="2200" dirty="0" smtClean="0"/>
              <a:t>SU et al. N-</a:t>
            </a:r>
            <a:r>
              <a:rPr lang="en-US" sz="2200" dirty="0" err="1" smtClean="0"/>
              <a:t>acetylcysteine</a:t>
            </a:r>
            <a:r>
              <a:rPr lang="en-US" sz="2200" dirty="0" smtClean="0"/>
              <a:t> </a:t>
            </a:r>
            <a:r>
              <a:rPr lang="en-US" sz="2200" dirty="0"/>
              <a:t>in cardiovascular-surgery-associated renal failure: a meta-analysis. Ann </a:t>
            </a:r>
            <a:r>
              <a:rPr lang="en-US" sz="2200" dirty="0" err="1"/>
              <a:t>Thorac</a:t>
            </a:r>
            <a:r>
              <a:rPr lang="en-US" sz="2200" dirty="0"/>
              <a:t> Surg</a:t>
            </a:r>
            <a:r>
              <a:rPr lang="en-US" sz="2200" i="1" dirty="0"/>
              <a:t>. </a:t>
            </a:r>
            <a:r>
              <a:rPr lang="en-US" sz="2200" dirty="0"/>
              <a:t>Jan 2009;87(1):139-147</a:t>
            </a:r>
            <a:r>
              <a:rPr lang="en-US" sz="2200" dirty="0" smtClean="0"/>
              <a:t>.</a:t>
            </a:r>
          </a:p>
          <a:p>
            <a:pPr eaLnBrk="1" hangingPunct="1">
              <a:spcAft>
                <a:spcPts val="0"/>
              </a:spcAft>
              <a:buFontTx/>
              <a:buAutoNum type="arabicPeriod"/>
            </a:pPr>
            <a:endParaRPr lang="en-US" b="1" cap="small" dirty="0" smtClean="0">
              <a:solidFill>
                <a:srgbClr val="00297A"/>
              </a:solidFill>
            </a:endParaRPr>
          </a:p>
          <a:p>
            <a:pPr eaLnBrk="1" hangingPunct="1">
              <a:spcAft>
                <a:spcPct val="65000"/>
              </a:spcAft>
              <a:buFontTx/>
              <a:buAutoNum type="arabicPeriod"/>
            </a:pPr>
            <a:endParaRPr lang="en-US" b="1" cap="small" dirty="0">
              <a:solidFill>
                <a:srgbClr val="00297A"/>
              </a:solidFill>
            </a:endParaRPr>
          </a:p>
        </p:txBody>
      </p:sp>
      <p:sp>
        <p:nvSpPr>
          <p:cNvPr id="34" name="Text Box 364"/>
          <p:cNvSpPr txBox="1">
            <a:spLocks noChangeArrowheads="1"/>
          </p:cNvSpPr>
          <p:nvPr/>
        </p:nvSpPr>
        <p:spPr bwMode="auto">
          <a:xfrm>
            <a:off x="12344400" y="5133787"/>
            <a:ext cx="12573000" cy="197074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/>
          <a:lstStyle>
            <a:lvl1pPr marL="609600" indent="-4953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335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7813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algn="ctr" eaLnBrk="1" hangingPunct="1">
              <a:spcAft>
                <a:spcPts val="0"/>
              </a:spcAft>
              <a:buFontTx/>
              <a:buNone/>
            </a:pPr>
            <a:r>
              <a:rPr lang="en-US" sz="5400" b="1" cap="small" dirty="0" smtClean="0">
                <a:solidFill>
                  <a:schemeClr val="tx2"/>
                </a:solidFill>
                <a:cs typeface="Times New Roman" pitchFamily="18" charset="0"/>
              </a:rPr>
              <a:t>Hypotheses</a:t>
            </a:r>
          </a:p>
          <a:p>
            <a:pPr marL="0" algn="ctr" eaLnBrk="1" hangingPunct="1">
              <a:spcAft>
                <a:spcPts val="0"/>
              </a:spcAft>
              <a:buFontTx/>
              <a:buNone/>
            </a:pPr>
            <a:endParaRPr lang="en-US" sz="2000" dirty="0" smtClean="0"/>
          </a:p>
          <a:p>
            <a:pPr marL="723900" lvl="1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Preoperative </a:t>
            </a:r>
            <a:r>
              <a:rPr lang="en-US" sz="4000" dirty="0"/>
              <a:t>risk </a:t>
            </a:r>
            <a:r>
              <a:rPr lang="en-US" sz="4000" dirty="0" smtClean="0"/>
              <a:t>factors for </a:t>
            </a:r>
            <a:r>
              <a:rPr lang="en-US" sz="4000" dirty="0"/>
              <a:t>AKI can be replicated in a multicenter </a:t>
            </a:r>
            <a:r>
              <a:rPr lang="en-US" sz="4000" dirty="0" smtClean="0"/>
              <a:t>study.</a:t>
            </a:r>
          </a:p>
          <a:p>
            <a:pPr marL="723900" lvl="1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IOH, among </a:t>
            </a:r>
            <a:r>
              <a:rPr lang="en-US" sz="4000" dirty="0"/>
              <a:t>other intraoperative </a:t>
            </a:r>
            <a:r>
              <a:rPr lang="en-US" sz="4000" dirty="0" smtClean="0"/>
              <a:t>factors, can further modify AKI risk.</a:t>
            </a:r>
          </a:p>
          <a:p>
            <a:pPr marL="723900" lvl="1" indent="-685800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When stratified by preoperative risk for AKI, low-risk patients are more resilient to modest degrees of IOH.</a:t>
            </a:r>
          </a:p>
          <a:p>
            <a:pPr marL="38100" lvl="1" indent="0">
              <a:spcAft>
                <a:spcPts val="0"/>
              </a:spcAft>
              <a:buNone/>
            </a:pPr>
            <a:endParaRPr lang="en-US" sz="4000" b="1" cap="small" dirty="0">
              <a:solidFill>
                <a:srgbClr val="00297A"/>
              </a:solidFill>
              <a:cs typeface="Times New Roman" pitchFamily="18" charset="0"/>
            </a:endParaRPr>
          </a:p>
          <a:p>
            <a:pPr algn="ctr" eaLnBrk="1" hangingPunct="1">
              <a:spcAft>
                <a:spcPts val="0"/>
              </a:spcAft>
              <a:buFontTx/>
              <a:buNone/>
            </a:pPr>
            <a:r>
              <a:rPr lang="en-US" sz="5400" b="1" cap="small" dirty="0" smtClean="0">
                <a:solidFill>
                  <a:srgbClr val="00297A"/>
                </a:solidFill>
                <a:cs typeface="Times New Roman" pitchFamily="18" charset="0"/>
              </a:rPr>
              <a:t>Methods</a:t>
            </a:r>
          </a:p>
          <a:p>
            <a:pPr algn="ctr" eaLnBrk="1" hangingPunct="1">
              <a:spcAft>
                <a:spcPts val="0"/>
              </a:spcAft>
              <a:buFontTx/>
              <a:buNone/>
            </a:pPr>
            <a:endParaRPr lang="en-US" sz="2000" dirty="0" smtClean="0"/>
          </a:p>
          <a:p>
            <a:pPr marL="685800" lvl="1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Multicenter retrospective review across eight US medical centers (six academic, two private)</a:t>
            </a:r>
          </a:p>
          <a:p>
            <a:pPr marL="685800" lvl="1" indent="-571500" eaLnBrk="1" hangingPunct="1">
              <a:spcAft>
                <a:spcPts val="0"/>
              </a:spcAft>
              <a:buFont typeface="Arial" charset="0"/>
              <a:buChar char="•"/>
            </a:pPr>
            <a:endParaRPr lang="en-US" sz="2000" dirty="0" smtClean="0"/>
          </a:p>
          <a:p>
            <a:pPr marL="685800" lvl="1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499,658 cases reviewed; 140,204 meeting study population criteria: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Inclusions – adult NCS, baseline serum creatinine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Exclusions – outpatient, urologic/transplant, obstetric non-operative, ECT, pain procedures</a:t>
            </a:r>
          </a:p>
          <a:p>
            <a:pPr marL="685800" lvl="1" indent="-571500" eaLnBrk="1" hangingPunct="1">
              <a:spcAft>
                <a:spcPts val="0"/>
              </a:spcAft>
              <a:buFont typeface="Arial" charset="0"/>
              <a:buChar char="•"/>
            </a:pPr>
            <a:endParaRPr lang="en-US" sz="2000" dirty="0" smtClean="0"/>
          </a:p>
          <a:p>
            <a:pPr marL="685800" lvl="1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b="1" u="sng" dirty="0" smtClean="0"/>
              <a:t>Primary Outcome</a:t>
            </a:r>
            <a:r>
              <a:rPr lang="en-US" sz="4000" b="1" dirty="0" smtClean="0"/>
              <a:t>: </a:t>
            </a:r>
            <a:r>
              <a:rPr lang="en-US" sz="4000" dirty="0" smtClean="0"/>
              <a:t>AKI defined by KDIGO criteria: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Creatinine increase ≥ 0.3 mg/</a:t>
            </a:r>
            <a:r>
              <a:rPr lang="en-US" sz="4000" dirty="0" err="1" smtClean="0"/>
              <a:t>dL</a:t>
            </a:r>
            <a:r>
              <a:rPr lang="en-US" sz="4000" dirty="0" smtClean="0"/>
              <a:t> within 48 hours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Creatinine increase ≥ 50% within 7 days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endParaRPr lang="en-US" sz="2000" dirty="0"/>
          </a:p>
          <a:p>
            <a:pPr marL="685800" lvl="1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b="1" u="sng" dirty="0" smtClean="0"/>
              <a:t>Preoperative Variables</a:t>
            </a:r>
            <a:r>
              <a:rPr lang="en-US" sz="4000" b="1" dirty="0" smtClean="0"/>
              <a:t>: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Demographic/anthropometric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err="1" smtClean="0"/>
              <a:t>Elixhauser</a:t>
            </a:r>
            <a:r>
              <a:rPr lang="en-US" sz="4000" dirty="0" smtClean="0"/>
              <a:t> Comorbidities (Enhanced ICD-9/10)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Anesthetic – technique, ASA status, duration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Surgical – CPT code, emergent, high-risk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Institution – academic, non-academic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endParaRPr lang="en-US" sz="2000" dirty="0"/>
          </a:p>
          <a:p>
            <a:pPr marL="685800" lvl="1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b="1" u="sng" dirty="0" smtClean="0"/>
              <a:t>Intraoperative Variables</a:t>
            </a:r>
            <a:r>
              <a:rPr lang="en-US" sz="4000" b="1" dirty="0" smtClean="0"/>
              <a:t>: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Absolute mean arterial pressure (MAP)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Relative MAP (% below preoperative baseline)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Intraoperative Duration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r>
              <a:rPr lang="en-US" sz="4000" dirty="0" smtClean="0"/>
              <a:t>Estimated Blood Loss</a:t>
            </a:r>
          </a:p>
          <a:p>
            <a:pPr marL="1409700" lvl="2" indent="-571500" eaLnBrk="1" hangingPunct="1">
              <a:spcAft>
                <a:spcPts val="0"/>
              </a:spcAft>
              <a:buFont typeface="Arial" charset="0"/>
              <a:buChar char="•"/>
            </a:pPr>
            <a:endParaRPr lang="en-US" sz="4000" dirty="0" smtClean="0"/>
          </a:p>
          <a:p>
            <a:pPr marL="685800" lvl="1" indent="-571500" eaLnBrk="1" hangingPunct="1">
              <a:spcAft>
                <a:spcPts val="0"/>
              </a:spcAft>
              <a:buFont typeface="Arial" charset="0"/>
              <a:buChar char="•"/>
            </a:pPr>
            <a:endParaRPr lang="en-US" sz="5400" b="1" cap="small" dirty="0">
              <a:solidFill>
                <a:srgbClr val="00297A"/>
              </a:solidFill>
              <a:cs typeface="Times New Roman" pitchFamily="18" charset="0"/>
            </a:endParaRPr>
          </a:p>
          <a:p>
            <a:pPr algn="ctr" eaLnBrk="1" hangingPunct="1">
              <a:spcAft>
                <a:spcPct val="65000"/>
              </a:spcAft>
              <a:buFontTx/>
              <a:buNone/>
            </a:pPr>
            <a:endParaRPr lang="en-US" sz="5400" b="1" cap="small" dirty="0">
              <a:solidFill>
                <a:srgbClr val="00297A"/>
              </a:solidFill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2790412" y="723701"/>
            <a:ext cx="31394400" cy="444371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400012" y="1112063"/>
            <a:ext cx="29946600" cy="2326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Preoperative Risk, Hypotension, and Postoperative Acute Kidney Injury:</a:t>
            </a:r>
            <a:endParaRPr lang="en-US" sz="6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6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Multicenter Perioperative Outcomes Group Report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400012" y="3371028"/>
            <a:ext cx="29946600" cy="158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Michael Mathis, MD; Bhiken Naik, MD; Robert Freundlich, MD, MS; Amy Shanks, PhD; Sachin Kheterpal, MD, MBA</a:t>
            </a:r>
          </a:p>
          <a:p>
            <a:pPr algn="ctr">
              <a:buNone/>
            </a:pP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Department of Anesthesiology, University of Michigan, Ann Arbor, MI</a:t>
            </a:r>
          </a:p>
        </p:txBody>
      </p:sp>
      <p:pic>
        <p:nvPicPr>
          <p:cNvPr id="23" name="Pictur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2" y="372386"/>
            <a:ext cx="12115800" cy="499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44794412" y="726159"/>
            <a:ext cx="4659912" cy="42268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b="1" dirty="0" smtClean="0"/>
          </a:p>
          <a:p>
            <a:pPr marL="0" indent="0">
              <a:buNone/>
            </a:pPr>
            <a:r>
              <a:rPr lang="en-US" sz="3000" b="1" dirty="0" smtClean="0"/>
              <a:t>&lt;&lt; Insert Institution Logo Here &gt;&gt;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 with graphics">
  <a:themeElements>
    <a:clrScheme name="medical poster with graphics_post design_082605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ical poster with graphics_post design_082605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poster with graphics</Template>
  <TotalTime>16324</TotalTime>
  <Words>1278</Words>
  <Application>Microsoft Office PowerPoint</Application>
  <PresentationFormat>Custom</PresentationFormat>
  <Paragraphs>162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Medical poster with graphics</vt:lpstr>
      <vt:lpstr>Office Theme</vt:lpstr>
      <vt:lpstr>PowerPoint Presentation</vt:lpstr>
    </vt:vector>
  </TitlesOfParts>
  <Company>University of Michigan Hospital and Health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[Poster title]</dc:title>
  <dc:creator>Lacca, Victoria</dc:creator>
  <cp:lastModifiedBy>Lacca, Tory (Victoria)</cp:lastModifiedBy>
  <cp:revision>213</cp:revision>
  <cp:lastPrinted>2004-07-01T22:30:03Z</cp:lastPrinted>
  <dcterms:created xsi:type="dcterms:W3CDTF">2013-09-10T18:15:29Z</dcterms:created>
  <dcterms:modified xsi:type="dcterms:W3CDTF">2020-05-11T11:08:43Z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TC100214271033</vt:lpwstr>
  </property>
</Properties>
</file>